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8" r:id="rId4"/>
    <p:sldId id="269" r:id="rId5"/>
    <p:sldId id="272" r:id="rId6"/>
    <p:sldId id="285" r:id="rId7"/>
    <p:sldId id="278" r:id="rId8"/>
    <p:sldId id="273" r:id="rId9"/>
    <p:sldId id="279" r:id="rId10"/>
    <p:sldId id="264" r:id="rId11"/>
    <p:sldId id="260" r:id="rId12"/>
    <p:sldId id="265" r:id="rId13"/>
    <p:sldId id="266" r:id="rId14"/>
    <p:sldId id="267" r:id="rId15"/>
    <p:sldId id="262" r:id="rId16"/>
    <p:sldId id="286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EE7FC3-7134-73B6-6B1F-77F844FBF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43D1A1E-1E99-14A2-4F15-9BDF50636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1B416F-2235-EBCD-4922-DE1986EF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0E1F558-DED5-96E5-2BFF-4F33905D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EE5E44B-1723-1FA2-4BFA-26D4F0BC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8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0997AC-8FA6-9BF5-C8E4-FDDA01EF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67E355A-4725-2D8F-64F7-EBE570659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5A209C8-DDC3-E3E0-C911-B42A7D37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F0B1A20-97C2-C3E1-A0BD-D15A725C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75879B7-1171-2570-E857-40924F9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0FFB8BE1-5CCF-EDF1-5B38-89ED27863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1AAF62D-2556-22DA-6563-9599B458D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229E1E8-8897-C3CD-3FCA-B732F0DA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EB550F-E6F5-4859-AD9A-483FCFF3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CD86F67-953B-4584-6884-0BCB7715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9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2C2E8D-5227-9510-821C-1BB00365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529401-8889-A1D7-F2EB-4D99C2F0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4F9D944-66B8-E44F-8A80-ACBEBB06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ED1FD1-93F4-BA61-332E-C5237791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D21902E-EDBE-DD53-CDAA-577EFB84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69F847-2575-40BF-2643-3616BB9C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F387AFD-9BD9-92ED-2C5D-FD83CA53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9F66F7E-C15A-4888-23EB-76339F17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F04820-1949-D3AE-1A00-CADED94D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128380-43CF-FB86-17FE-E9002C97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4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5B723F7-01EE-8949-CCE2-6D5B32F0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AA0B73-42EE-4D94-B51D-C90DD6386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0CA78DD-8381-3ADE-0F9B-D6FFC844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70E84C-152C-7A59-0552-3F3F09C3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E006024-F33B-C886-010C-9A210D10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1F48C56-8C02-86B4-42A2-9531440B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6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C97146-36F9-1F53-DE2D-FC898885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C9F21F7-31BD-124B-7B28-48E037283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63B7396-A88A-743B-B647-52FD139E1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914C2C4-F9AD-9EF6-0F45-9FFB273F4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4B48701-C604-0241-AA82-EAEC97B94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8A503330-9F2D-BC71-91A1-46A7A09B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ABEE443-3B74-63D1-C704-C36C04AB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79E087C-9CF8-1B7F-AF6B-0BC52213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9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4170C3F-8992-530B-BB54-2F2C499B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92CA1F4-981B-1F4D-E8E4-E7744F17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58DDBD-335B-24CF-5DCA-096C77FC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7580F2E-C5E2-2BA3-625D-95190BD0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0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DF795B2-A3CC-D7FB-7CA6-C4628235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9E7590F-5ADD-130C-6C32-430B14E8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87B75FF-066A-32C0-800A-23CFDB04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DE2DAA5-CB3F-F23C-EA1D-27334E79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0C8A56-9C9C-DC65-AED0-C07BC4F24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35FB989-BBDC-1DB8-9568-1703EFE9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583406C-7414-A7EC-71A2-C9905E01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82876B-98F2-51DB-B13B-B27F3D13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FB25C0D-DEC3-7B63-2A7B-C4415229B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44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7F51BE-85A7-9928-1926-B5ED94D84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A611D31-D135-797B-46AB-2B5622CFD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5905B8-CB34-E8D0-F399-DF9B1C98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175F167-C238-6C6D-12BA-8E0518F8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44DF4D-C4E8-FC38-BE55-D30F153A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C188BC8-EDC8-91DD-F7B5-170AABA1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6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CC474AF-84DF-1D97-2CF7-A00F2CDA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82FA119-37CE-10BC-9B2A-4E75D7E65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56B0482-1E1E-ADFC-557A-D684425A5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FF510-6027-40E0-9854-B6B18026F4CB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6140BFB-6A6D-7CC0-4962-90D762088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ABC193B-252F-EB3D-2321-9882BED4C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ED0C7-EC8E-4344-95F0-E743016DA7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3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66201F5-EAC5-77D9-3E58-3E5563D5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r>
              <a:rPr lang="en-GB" sz="4400" b="0" i="0" u="none" strike="noStrike" baseline="0" dirty="0">
                <a:latin typeface="LinBiolinumTB"/>
              </a:rPr>
              <a:t>Task Vectors </a:t>
            </a:r>
            <a:br>
              <a:rPr lang="en-GB" sz="4400" b="0" i="0" u="none" strike="noStrike" baseline="0" dirty="0">
                <a:latin typeface="LinBiolinumTB"/>
              </a:rPr>
            </a:br>
            <a:r>
              <a:rPr lang="en-GB" sz="4400" b="0" i="0" u="none" strike="noStrike" baseline="0" dirty="0">
                <a:latin typeface="LinBiolinumTB"/>
              </a:rPr>
              <a:t>as </a:t>
            </a:r>
            <a:br>
              <a:rPr lang="en-GB" sz="4400" b="0" i="0" u="none" strike="noStrike" baseline="0" dirty="0">
                <a:latin typeface="LinBiolinumTB"/>
              </a:rPr>
            </a:br>
            <a:r>
              <a:rPr lang="en-GB" sz="4400" b="0" i="0" u="none" strike="noStrike" baseline="0" dirty="0">
                <a:latin typeface="LinBiolinumTB"/>
              </a:rPr>
              <a:t>semantic sliders </a:t>
            </a:r>
            <a:br>
              <a:rPr lang="en-GB" sz="4400" b="0" i="0" u="none" strike="noStrike" baseline="0" dirty="0">
                <a:latin typeface="LinBiolinumTB"/>
              </a:rPr>
            </a:br>
            <a:r>
              <a:rPr lang="en-GB" sz="4400" b="0" i="0" u="none" strike="noStrike" baseline="0" dirty="0">
                <a:latin typeface="LinBiolinumTB"/>
              </a:rPr>
              <a:t>for text generation</a:t>
            </a:r>
            <a:endParaRPr lang="en-GB" sz="4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201F0E-EEE6-AEBA-93B4-3B4EB50E3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sz="800" b="0" i="0" u="none" strike="noStrike" baseline="0">
                <a:solidFill>
                  <a:srgbClr val="FFFFFF"/>
                </a:solidFill>
                <a:latin typeface="LinBiolinumT"/>
              </a:rPr>
              <a:t>Department of Linguistics and Philology</a:t>
            </a:r>
          </a:p>
          <a:p>
            <a:pPr algn="l"/>
            <a:r>
              <a:rPr lang="en-GB" sz="800" b="0" i="0" u="none" strike="noStrike" baseline="0">
                <a:solidFill>
                  <a:srgbClr val="FFFFFF"/>
                </a:solidFill>
                <a:latin typeface="LinBiolinumT"/>
              </a:rPr>
              <a:t>Master Programme in Language Technology</a:t>
            </a:r>
          </a:p>
          <a:p>
            <a:pPr algn="l"/>
            <a:endParaRPr lang="en-GB" sz="800">
              <a:solidFill>
                <a:srgbClr val="FFFFFF"/>
              </a:solidFill>
              <a:latin typeface="LinBiolinumT"/>
            </a:endParaRPr>
          </a:p>
          <a:p>
            <a:pPr algn="l"/>
            <a:r>
              <a:rPr lang="en-GB" sz="800" b="0" i="0" u="none" strike="noStrike" baseline="0">
                <a:solidFill>
                  <a:srgbClr val="FFFFFF"/>
                </a:solidFill>
                <a:latin typeface="LinBiolinumT"/>
              </a:rPr>
              <a:t>Supervisors:</a:t>
            </a:r>
          </a:p>
          <a:p>
            <a:pPr algn="l"/>
            <a:r>
              <a:rPr lang="en-GB" sz="800" b="0" i="0" u="none" strike="noStrike" baseline="0">
                <a:solidFill>
                  <a:srgbClr val="FFFFFF"/>
                </a:solidFill>
                <a:latin typeface="LinBiolinumT"/>
              </a:rPr>
              <a:t>Fredrik Wahlberg, Uppsala University</a:t>
            </a:r>
          </a:p>
          <a:p>
            <a:pPr algn="l"/>
            <a:r>
              <a:rPr lang="en-GB" sz="800" b="0" i="0" u="none" strike="noStrike" baseline="0">
                <a:solidFill>
                  <a:srgbClr val="FFFFFF"/>
                </a:solidFill>
                <a:latin typeface="LinBiolinumT"/>
              </a:rPr>
              <a:t>Hillevi Hägglöf, Avega Group AB.</a:t>
            </a:r>
            <a:endParaRPr lang="en-GB" sz="800">
              <a:solidFill>
                <a:srgbClr val="FFFFFF"/>
              </a:solidFill>
            </a:endParaRPr>
          </a:p>
        </p:txBody>
      </p:sp>
      <p:pic>
        <p:nvPicPr>
          <p:cNvPr id="4" name="Picture 4" descr="Skjutreglage för volym">
            <a:extLst>
              <a:ext uri="{FF2B5EF4-FFF2-40B4-BE49-F238E27FC236}">
                <a16:creationId xmlns:a16="http://schemas.microsoft.com/office/drawing/2014/main" id="{8AB165F7-3D57-9DFB-1E0D-D010C75C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3" r="25557" b="-1"/>
          <a:stretch>
            <a:fillRect/>
          </a:stretch>
        </p:blipFill>
        <p:spPr>
          <a:xfrm>
            <a:off x="7017035" y="-15843"/>
            <a:ext cx="5174965" cy="68896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2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5C590A5-5834-3F0F-6C42-B38A981E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Expected results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10603F-418B-E348-F5D6-897B1EAB01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700" dirty="0"/>
              <a:t>Near-linear changes in toxicity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sv-SE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sz="1700" dirty="0"/>
              <a:t>Predictable semantic shifts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Additive and composable effects</a:t>
            </a:r>
            <a:endParaRPr kumimoji="0" lang="en-US" altLang="sv-SE" sz="17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500">
              <a:srgbClr val="002060"/>
            </a:gs>
            <a:gs pos="7000">
              <a:schemeClr val="tx2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C8FA35-5CF8-B295-FA7D-5ED01310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65125"/>
            <a:ext cx="4929809" cy="1325563"/>
          </a:xfrm>
        </p:spPr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Results</a:t>
            </a:r>
            <a:r>
              <a:rPr lang="sv-SE" dirty="0">
                <a:solidFill>
                  <a:schemeClr val="bg1"/>
                </a:solidFill>
              </a:rPr>
              <a:t>, </a:t>
            </a:r>
            <a:r>
              <a:rPr lang="sv-SE" dirty="0" err="1">
                <a:solidFill>
                  <a:schemeClr val="bg1"/>
                </a:solidFill>
              </a:rPr>
              <a:t>Replication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25C59E22-826C-73EA-3BE3-E76CA3491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39" y="1844318"/>
            <a:ext cx="4578304" cy="344992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A514757D-59E3-430C-E7A8-A82F7056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71" y="159499"/>
            <a:ext cx="6095999" cy="3062377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B8F1ADA9-4657-DF46-1B60-496D78A4D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698" y="3221876"/>
            <a:ext cx="7004763" cy="35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5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500">
              <a:srgbClr val="002060"/>
            </a:gs>
            <a:gs pos="7000">
              <a:schemeClr val="tx2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D859F1-DC50-BD35-B444-E2DB93CE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Results, Further experiments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B1AB97BE-69E4-0C99-0E16-9D280066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09" y="2097156"/>
            <a:ext cx="4418635" cy="2663687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3A10A23A-68D5-F8D2-4275-4C31E55F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188" y="3738065"/>
            <a:ext cx="6896473" cy="2969573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191DDC24-7849-D4ED-B4DF-88D4AE4B4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238" y="1388375"/>
            <a:ext cx="3118212" cy="2349690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61BDA295-9285-B430-B716-90C60B89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450" y="1388375"/>
            <a:ext cx="3118211" cy="2349690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E3131A78-DEC3-3039-DE42-302BBB8EFF79}"/>
              </a:ext>
            </a:extLst>
          </p:cNvPr>
          <p:cNvSpPr txBox="1"/>
          <p:nvPr/>
        </p:nvSpPr>
        <p:spPr>
          <a:xfrm>
            <a:off x="8262731" y="1126765"/>
            <a:ext cx="16930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Left: Gender, Right: Race</a:t>
            </a:r>
          </a:p>
        </p:txBody>
      </p:sp>
    </p:spTree>
    <p:extLst>
      <p:ext uri="{BB962C8B-B14F-4D97-AF65-F5344CB8AC3E}">
        <p14:creationId xmlns:p14="http://schemas.microsoft.com/office/powerpoint/2010/main" val="278498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500">
              <a:srgbClr val="002060"/>
            </a:gs>
            <a:gs pos="7000">
              <a:schemeClr val="tx2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8A7C433-D1B0-FFF6-7BF7-25ACF76C7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Results, Further experiments</a:t>
            </a:r>
          </a:p>
        </p:txBody>
      </p:sp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F58BD86A-C939-8950-D867-362419A8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8332" y="1391476"/>
            <a:ext cx="8320236" cy="5015690"/>
          </a:xfr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BF3D831C-E287-FFE8-F1A9-F9AEB5F8C929}"/>
              </a:ext>
            </a:extLst>
          </p:cNvPr>
          <p:cNvSpPr txBox="1"/>
          <p:nvPr/>
        </p:nvSpPr>
        <p:spPr>
          <a:xfrm>
            <a:off x="333432" y="5206837"/>
            <a:ext cx="2988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LinBiolinumT"/>
              </a:rPr>
              <a:t>P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LinBiolinumT"/>
              </a:rPr>
              <a:t>roportion of 1,000 samples that include at least one matched term using a case-insensitive</a:t>
            </a:r>
            <a:r>
              <a:rPr lang="en-US" dirty="0">
                <a:solidFill>
                  <a:schemeClr val="bg1"/>
                </a:solidFill>
                <a:latin typeface="LinBiolinumT"/>
              </a:rPr>
              <a:t> </a:t>
            </a:r>
            <a:r>
              <a:rPr lang="en-GB" sz="1800" b="0" i="0" u="none" strike="noStrike" baseline="0" dirty="0">
                <a:solidFill>
                  <a:schemeClr val="bg1"/>
                </a:solidFill>
                <a:latin typeface="LinBiolinumT"/>
              </a:rPr>
              <a:t>regular expression.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3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500">
              <a:srgbClr val="002060"/>
            </a:gs>
            <a:gs pos="7000">
              <a:schemeClr val="tx2"/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CAFDCA-D75C-B4B5-5F8E-AFCE66E4C0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Results, Further experiments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E5152B7E-CAA9-76C3-8305-06C2665D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426" y="5532437"/>
            <a:ext cx="6936779" cy="1325563"/>
          </a:xfrm>
          <a:prstGeom prst="rect">
            <a:avLst/>
          </a:prstGeom>
        </p:spPr>
      </p:pic>
      <p:pic>
        <p:nvPicPr>
          <p:cNvPr id="8" name="Bildobjekt 7" descr="En bild som visar text, skärmbild, diagram, Teckensnitt">
            <a:extLst>
              <a:ext uri="{FF2B5EF4-FFF2-40B4-BE49-F238E27FC236}">
                <a16:creationId xmlns:a16="http://schemas.microsoft.com/office/drawing/2014/main" id="{2420DB8C-62CC-4118-1382-E5CE11014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0" y="1424614"/>
            <a:ext cx="4810527" cy="4008772"/>
          </a:xfrm>
          <a:prstGeom prst="rect">
            <a:avLst/>
          </a:prstGeom>
        </p:spPr>
      </p:pic>
      <p:pic>
        <p:nvPicPr>
          <p:cNvPr id="12" name="Platshållare för innehåll 11" descr="En bild som visar text, skärmbild, diagram, Teckensnitt&#10;&#10;AI-genererat innehåll kan vara felaktigt.">
            <a:extLst>
              <a:ext uri="{FF2B5EF4-FFF2-40B4-BE49-F238E27FC236}">
                <a16:creationId xmlns:a16="http://schemas.microsoft.com/office/drawing/2014/main" id="{C2561D9B-2CFC-2C8C-028B-E7CBA11D0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402" y="1424614"/>
            <a:ext cx="6305698" cy="3941061"/>
          </a:xfrm>
        </p:spPr>
      </p:pic>
    </p:spTree>
    <p:extLst>
      <p:ext uri="{BB962C8B-B14F-4D97-AF65-F5344CB8AC3E}">
        <p14:creationId xmlns:p14="http://schemas.microsoft.com/office/powerpoint/2010/main" val="174406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500">
              <a:srgbClr val="002060"/>
            </a:gs>
            <a:gs pos="7000">
              <a:schemeClr val="tx2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0176A7-26D7-C966-B329-72B68FAC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>
                <a:solidFill>
                  <a:schemeClr val="bg1"/>
                </a:solidFill>
              </a:rPr>
              <a:t>Conclusions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1465CE-B077-A0F6-6D8E-C0D3F7925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7630"/>
            <a:ext cx="5098774" cy="193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200" b="1" dirty="0"/>
              <a:t>Research Question 1</a:t>
            </a:r>
          </a:p>
          <a:p>
            <a:pPr>
              <a:buNone/>
            </a:pPr>
            <a:r>
              <a:rPr lang="en-US" sz="1200" b="1" dirty="0"/>
              <a:t>Can we control toxicity using a single task vector?</a:t>
            </a:r>
            <a:br>
              <a:rPr lang="en-US" sz="1200" dirty="0"/>
            </a:br>
            <a:r>
              <a:rPr lang="en-US" sz="1200" dirty="0"/>
              <a:t>→ </a:t>
            </a:r>
            <a:r>
              <a:rPr lang="en-US" sz="1200" b="1" dirty="0"/>
              <a:t>Yes.</a:t>
            </a:r>
            <a:r>
              <a:rPr lang="en-US" sz="1200" dirty="0"/>
              <a:t> Increasing the scaling factor raised toxicity levels in GPT-2 small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 effect was </a:t>
            </a:r>
            <a:r>
              <a:rPr lang="en-US" sz="1200" b="1" dirty="0"/>
              <a:t>non-linear</a:t>
            </a:r>
            <a:r>
              <a:rPr lang="en-US" sz="1200" dirty="0"/>
              <a:t>, plateauing at higher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Perplexity remained stable</a:t>
            </a:r>
            <a:r>
              <a:rPr lang="en-US" sz="1200" dirty="0"/>
              <a:t> at moderate scales — suggesting a </a:t>
            </a:r>
            <a:r>
              <a:rPr lang="en-US" sz="1200" b="1" dirty="0"/>
              <a:t>“sweet spot”</a:t>
            </a:r>
            <a:r>
              <a:rPr lang="en-US" sz="1200" dirty="0"/>
              <a:t> for control without sacrificing fluency.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8A832B9-11BD-74A9-B72C-3FD91A62F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9" y="1527630"/>
            <a:ext cx="5661991" cy="17697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200" b="1" dirty="0"/>
              <a:t>Research Question 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1200" b="1" dirty="0"/>
              <a:t>How do gender and race task vectors interact in vector space?</a:t>
            </a:r>
            <a:br>
              <a:rPr lang="en-US" sz="1200" dirty="0"/>
            </a:br>
            <a:r>
              <a:rPr lang="en-US" sz="1200" dirty="0"/>
              <a:t>→ </a:t>
            </a:r>
            <a:r>
              <a:rPr lang="en-US" sz="1200" b="1" dirty="0"/>
              <a:t>Partially additive effects.</a:t>
            </a:r>
            <a:endParaRPr lang="en-US" sz="1200" dirty="0"/>
          </a:p>
          <a:p>
            <a:r>
              <a:rPr lang="en-US" sz="1200" dirty="0"/>
              <a:t>Combining vectors enabled dual control across identity axes.</a:t>
            </a:r>
          </a:p>
          <a:p>
            <a:r>
              <a:rPr lang="en-US" sz="1200" dirty="0"/>
              <a:t>Interactions were </a:t>
            </a:r>
            <a:r>
              <a:rPr lang="en-US" sz="1200" b="1" dirty="0"/>
              <a:t>not always linear or symmetric</a:t>
            </a:r>
            <a:r>
              <a:rPr lang="en-US" sz="1200" dirty="0"/>
              <a:t>, with some combinations producing </a:t>
            </a:r>
            <a:r>
              <a:rPr lang="en-US" sz="1200" b="1" dirty="0"/>
              <a:t>unexpected effects</a:t>
            </a:r>
            <a:r>
              <a:rPr lang="en-US" sz="1200" dirty="0"/>
              <a:t>.</a:t>
            </a:r>
          </a:p>
          <a:p>
            <a:r>
              <a:rPr lang="en-US" sz="1200" dirty="0"/>
              <a:t>Suggests a </a:t>
            </a:r>
            <a:r>
              <a:rPr lang="en-US" sz="1200" b="1" dirty="0"/>
              <a:t>navigable but constrained vector space</a:t>
            </a:r>
            <a:r>
              <a:rPr lang="en-US" sz="1200" dirty="0"/>
              <a:t> with complex dynamics.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83A32FD-9D9C-5A93-8BE5-1EA4FEC29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5806" y="3694376"/>
            <a:ext cx="6740387" cy="2286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600" b="1" dirty="0"/>
              <a:t>Key Takeaways</a:t>
            </a:r>
          </a:p>
          <a:p>
            <a:r>
              <a:rPr lang="en-US" sz="1600" dirty="0"/>
              <a:t>Task vectors allow meaningful, interpretable control over LLM output.</a:t>
            </a:r>
          </a:p>
          <a:p>
            <a:r>
              <a:rPr lang="en-US" sz="1600" dirty="0"/>
              <a:t>Compositionality is possible, but subject to model-specific constraints.</a:t>
            </a:r>
          </a:p>
          <a:p>
            <a:r>
              <a:rPr lang="en-US" sz="1600" dirty="0"/>
              <a:t>Future work should explore:</a:t>
            </a:r>
          </a:p>
          <a:p>
            <a:pPr marL="742950" lvl="1" indent="-285750"/>
            <a:r>
              <a:rPr lang="en-US" sz="1600" dirty="0"/>
              <a:t>More granular control dimensions</a:t>
            </a:r>
          </a:p>
          <a:p>
            <a:pPr marL="742950" lvl="1" indent="-285750"/>
            <a:r>
              <a:rPr lang="en-US" sz="1600" dirty="0"/>
              <a:t>Generalization across tasks, datasets, and architectures.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0919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500">
              <a:srgbClr val="002060"/>
            </a:gs>
            <a:gs pos="7000">
              <a:schemeClr val="tx2"/>
            </a:gs>
            <a:gs pos="100000">
              <a:schemeClr val="accent1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CD78C7-32F6-AE1B-B40F-226284247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schemeClr val="bg1"/>
                </a:solidFill>
              </a:rPr>
              <a:t>Thank you!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12351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F9A58-AABD-CB08-37B1-FE156EA7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36D62D3-3D97-625A-B9D5-4EF1850F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>
                <a:solidFill>
                  <a:srgbClr val="FFFFFF"/>
                </a:solidFill>
              </a:rPr>
              <a:t>Introduction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D1C08D-7F50-35D6-3EEF-69C090810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1788396"/>
            <a:ext cx="9724031" cy="4897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i="1" dirty="0"/>
              <a:t>Research Questions</a:t>
            </a:r>
            <a:endParaRPr lang="en-US" sz="2000" dirty="0"/>
          </a:p>
          <a:p>
            <a:r>
              <a:rPr lang="en-US" sz="2000" dirty="0"/>
              <a:t>Can we control the level of toxicity in a text generated by a GPT-2 small model using a single task vector?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can we navigate a generated vector space defined by one gender- and one race-task vector, and what constraints limit movement within this space?</a:t>
            </a:r>
          </a:p>
        </p:txBody>
      </p:sp>
    </p:spTree>
    <p:extLst>
      <p:ext uri="{BB962C8B-B14F-4D97-AF65-F5344CB8AC3E}">
        <p14:creationId xmlns:p14="http://schemas.microsoft.com/office/powerpoint/2010/main" val="952392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11245E-4594-54BD-2741-5C6B98CE4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3EC18BC-0F25-D97A-B235-8B917716D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Background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2C12BF-11F6-4B87-BEC1-5A1F3B83DA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000" i="1" dirty="0"/>
              <a:t>Current Techniques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Prompt engineering</a:t>
            </a:r>
            <a:r>
              <a:rPr lang="en-US" sz="2000" dirty="0"/>
              <a:t>: Requires manual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Adapters &amp; </a:t>
            </a:r>
            <a:r>
              <a:rPr lang="en-US" sz="2000" b="1" dirty="0" err="1"/>
              <a:t>LoRA</a:t>
            </a:r>
            <a:r>
              <a:rPr lang="en-US" sz="2000" dirty="0"/>
              <a:t>: Need retraining and architectural changes</a:t>
            </a:r>
          </a:p>
        </p:txBody>
      </p:sp>
    </p:spTree>
    <p:extLst>
      <p:ext uri="{BB962C8B-B14F-4D97-AF65-F5344CB8AC3E}">
        <p14:creationId xmlns:p14="http://schemas.microsoft.com/office/powerpoint/2010/main" val="233274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196E1-E8B6-989B-CE7E-A49474DBD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440DA6C-97EA-13E4-1D84-CE940A8A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Background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A5D0D2-EA71-6B53-05BA-4A8E808022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000" i="1" dirty="0"/>
              <a:t>Task Vectors: A Lightweight Alternative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Directly operate in the </a:t>
            </a:r>
            <a:r>
              <a:rPr lang="en-US" sz="2000" b="1" dirty="0"/>
              <a:t>model’s parameter space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Represent </a:t>
            </a:r>
            <a:r>
              <a:rPr lang="en-US" sz="2000" b="1" dirty="0"/>
              <a:t>directional shifts</a:t>
            </a:r>
            <a:r>
              <a:rPr lang="en-US" sz="2000" dirty="0"/>
              <a:t> in learned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Do </a:t>
            </a:r>
            <a:r>
              <a:rPr lang="en-US" sz="2000" b="1" dirty="0"/>
              <a:t>not</a:t>
            </a:r>
            <a:r>
              <a:rPr lang="en-US" sz="2000" dirty="0"/>
              <a:t> require retraining or architecture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Offer an </a:t>
            </a:r>
            <a:r>
              <a:rPr lang="en-US" sz="2000" b="1" dirty="0"/>
              <a:t>interpretable, modular</a:t>
            </a:r>
            <a:r>
              <a:rPr lang="en-US" sz="2000" dirty="0"/>
              <a:t> way to guide model outputs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78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B7ADA8-579F-6534-AF3C-988729B01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87A21AB-FE0A-0835-DAB1-88E93880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Data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87FCBA-2D6E-33DE-E109-D4D4389F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US" sz="2000" dirty="0"/>
              <a:t>Replication experiment</a:t>
            </a:r>
          </a:p>
          <a:p>
            <a:pPr marL="0" indent="0">
              <a:buNone/>
            </a:pPr>
            <a:r>
              <a:rPr lang="en-US" sz="2000" dirty="0"/>
              <a:t>	- 2000 civil comments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Second experiment</a:t>
            </a:r>
          </a:p>
          <a:p>
            <a:pPr marL="0" indent="0">
              <a:buNone/>
            </a:pPr>
            <a:r>
              <a:rPr lang="en-US" sz="2000" dirty="0"/>
              <a:t>	- 2000 civil comments categorized as </a:t>
            </a:r>
            <a:r>
              <a:rPr lang="en-US" sz="2000" i="1" dirty="0"/>
              <a:t>female </a:t>
            </a:r>
          </a:p>
          <a:p>
            <a:pPr marL="0" indent="0">
              <a:buNone/>
            </a:pPr>
            <a:r>
              <a:rPr lang="en-US" sz="2000" i="1" dirty="0"/>
              <a:t>	</a:t>
            </a:r>
            <a:r>
              <a:rPr lang="en-US" sz="2000" dirty="0"/>
              <a:t>- 2000 civil comments categorized as </a:t>
            </a:r>
            <a:r>
              <a:rPr lang="en-US" sz="2000" i="1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71171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3E37D-CE81-6BDC-7B33-94057CBB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BAD1F8-91DF-327C-FDF7-8BEB127DF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EDEBC6-C5B0-6E1F-4BE7-81DCF3A3A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9AB9E2-7297-A223-F5F5-ACBC34DB2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F5B94-B734-3A7D-E706-6472B63D6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5B281E-5E39-A943-3B2B-713D0D17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5883E2B-273A-B816-35A2-23EB2A699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sz="4000" dirty="0" err="1">
                <a:solidFill>
                  <a:schemeClr val="bg1"/>
                </a:solidFill>
              </a:rPr>
              <a:t>Methodology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6" name="Platshållare för innehåll 5" descr="En bild som visar text, linje, diagram, Graf&#10;&#10;AI-genererat innehåll kan vara felaktigt.">
            <a:extLst>
              <a:ext uri="{FF2B5EF4-FFF2-40B4-BE49-F238E27FC236}">
                <a16:creationId xmlns:a16="http://schemas.microsoft.com/office/drawing/2014/main" id="{B8623BFE-9CD2-E40B-9880-1B86167C7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1622745"/>
            <a:ext cx="10515600" cy="320141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9CAF7F4-5F8C-C50A-E236-5AA12E70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5268341"/>
            <a:ext cx="101061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sv-SE" altLang="ja-JP" sz="1800" dirty="0" err="1">
                <a:latin typeface="LibertineMathMI"/>
              </a:rPr>
              <a:t>One</a:t>
            </a:r>
            <a:r>
              <a:rPr lang="sv-SE" altLang="ja-JP" sz="1800" dirty="0">
                <a:latin typeface="LibertineMathMI"/>
              </a:rPr>
              <a:t> </a:t>
            </a:r>
            <a:r>
              <a:rPr lang="sv-SE" altLang="ja-JP" sz="1800" dirty="0" err="1">
                <a:latin typeface="LibertineMathMI"/>
              </a:rPr>
              <a:t>Vector</a:t>
            </a:r>
            <a:r>
              <a:rPr lang="sv-SE" altLang="ja-JP" sz="1800" dirty="0">
                <a:latin typeface="LibertineMathMI"/>
              </a:rPr>
              <a:t>: </a:t>
            </a:r>
            <a:r>
              <a:rPr lang="ja-JP" altLang="sv-SE" sz="1800" dirty="0">
                <a:latin typeface="LibertineMathMI"/>
              </a:rPr>
              <a:t>𝜃</a:t>
            </a:r>
            <a:r>
              <a:rPr lang="ja-JP" altLang="sv-SE" sz="1800" dirty="0">
                <a:latin typeface="LibertineMathMI7"/>
              </a:rPr>
              <a:t>𝑛𝑒𝑤 </a:t>
            </a:r>
            <a:r>
              <a:rPr lang="sv-SE" altLang="ja-JP" sz="1800" dirty="0">
                <a:latin typeface="txmiaX"/>
              </a:rPr>
              <a:t>= </a:t>
            </a:r>
            <a:r>
              <a:rPr lang="ja-JP" altLang="sv-SE" sz="1800" dirty="0">
                <a:latin typeface="LibertineMathMI"/>
              </a:rPr>
              <a:t>𝜃</a:t>
            </a:r>
            <a:r>
              <a:rPr lang="ja-JP" altLang="sv-SE" sz="1800" dirty="0">
                <a:latin typeface="LibertineMathMI7"/>
              </a:rPr>
              <a:t>𝑝𝑟𝑒 </a:t>
            </a:r>
            <a:r>
              <a:rPr lang="sv-SE" altLang="ja-JP" sz="1800" dirty="0">
                <a:latin typeface="txsys"/>
              </a:rPr>
              <a:t>+ </a:t>
            </a:r>
            <a:r>
              <a:rPr lang="ja-JP" altLang="sv-SE" sz="1800" dirty="0">
                <a:latin typeface="LibertineMathMI"/>
              </a:rPr>
              <a:t>𝜆 </a:t>
            </a:r>
            <a:r>
              <a:rPr lang="ja-JP" altLang="sv-SE" sz="1800" dirty="0">
                <a:latin typeface="txsys"/>
              </a:rPr>
              <a:t>・ </a:t>
            </a:r>
            <a:r>
              <a:rPr lang="ja-JP" altLang="sv-SE" sz="1800" dirty="0">
                <a:latin typeface="LibertineMathMI"/>
              </a:rPr>
              <a:t>𝑇</a:t>
            </a:r>
            <a:endParaRPr lang="sv-SE" altLang="ja-JP" sz="1800" dirty="0">
              <a:latin typeface="LibertineMathMI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sv-SE" altLang="ja-JP" sz="1800" dirty="0">
              <a:latin typeface="LibertineMathMI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sz="1800" dirty="0">
                <a:latin typeface="LibertineMathMI"/>
              </a:rPr>
              <a:t>Two combined Vectors: 𝑇</a:t>
            </a:r>
            <a:r>
              <a:rPr lang="en-GB" sz="1800" dirty="0">
                <a:latin typeface="LibertineMathMI7"/>
              </a:rPr>
              <a:t>𝑛𝑒𝑤 </a:t>
            </a:r>
            <a:r>
              <a:rPr lang="en-GB" sz="1800" dirty="0">
                <a:latin typeface="txmiaX"/>
              </a:rPr>
              <a:t>= </a:t>
            </a:r>
            <a:r>
              <a:rPr lang="en-GB" sz="1800" dirty="0">
                <a:latin typeface="LibertineMathMI"/>
              </a:rPr>
              <a:t>𝑇</a:t>
            </a:r>
            <a:r>
              <a:rPr lang="en-GB" sz="1800" dirty="0">
                <a:latin typeface="LinLibertineTI"/>
              </a:rPr>
              <a:t>A </a:t>
            </a:r>
            <a:r>
              <a:rPr lang="en-GB" sz="1800" dirty="0">
                <a:latin typeface="txsys"/>
              </a:rPr>
              <a:t>+ </a:t>
            </a:r>
            <a:r>
              <a:rPr lang="en-GB" sz="1800" dirty="0">
                <a:latin typeface="LibertineMathMI"/>
              </a:rPr>
              <a:t>𝑇</a:t>
            </a:r>
            <a:r>
              <a:rPr lang="en-GB" sz="1800" dirty="0">
                <a:latin typeface="LinLibertineTI"/>
              </a:rPr>
              <a:t>B</a:t>
            </a:r>
            <a:endParaRPr lang="sv-SE" altLang="sv-SE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163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C02B0-67EE-76BF-F58E-40D59427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6061FE8-53C9-1C02-7D7F-7D63CD258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v-SE" sz="4000" dirty="0" err="1">
                <a:solidFill>
                  <a:srgbClr val="FFFFFF"/>
                </a:solidFill>
              </a:rPr>
              <a:t>Base-model</a:t>
            </a:r>
            <a:endParaRPr lang="sv-SE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B4010C-40AF-9CA3-3B4E-10203F60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sv-SE" sz="2000" i="1" dirty="0"/>
              <a:t>GPT-2</a:t>
            </a:r>
          </a:p>
          <a:p>
            <a:pPr>
              <a:buNone/>
            </a:pPr>
            <a:endParaRPr lang="sv-S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000" dirty="0" err="1"/>
              <a:t>Trained</a:t>
            </a:r>
            <a:r>
              <a:rPr lang="sv-SE" sz="2000" dirty="0"/>
              <a:t> on ~8M web pages, 117M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 sz="2000" b="1" dirty="0" err="1"/>
              <a:t>Decoder-only</a:t>
            </a:r>
            <a:r>
              <a:rPr lang="sv-SE" sz="2000" dirty="0"/>
              <a:t> </a:t>
            </a:r>
            <a:r>
              <a:rPr lang="sv-SE" sz="2000" dirty="0" err="1"/>
              <a:t>model</a:t>
            </a:r>
            <a:endParaRPr lang="sv-S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000" dirty="0"/>
              <a:t>Strong benchmark </a:t>
            </a:r>
            <a:r>
              <a:rPr lang="sv-SE" sz="2000" dirty="0" err="1"/>
              <a:t>performance</a:t>
            </a:r>
            <a:r>
              <a:rPr lang="sv-SE" sz="2000" dirty="0"/>
              <a:t> </a:t>
            </a:r>
            <a:r>
              <a:rPr lang="sv-SE" sz="2000" dirty="0" err="1"/>
              <a:t>despite</a:t>
            </a:r>
            <a:r>
              <a:rPr lang="sv-SE" sz="2000" dirty="0"/>
              <a:t> </a:t>
            </a:r>
            <a:r>
              <a:rPr lang="sv-SE" sz="2000" dirty="0" err="1"/>
              <a:t>size</a:t>
            </a:r>
            <a:endParaRPr lang="sv-S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v-SE" sz="2000" dirty="0" err="1"/>
              <a:t>Used</a:t>
            </a:r>
            <a:r>
              <a:rPr lang="sv-SE" sz="2000" dirty="0"/>
              <a:t> in </a:t>
            </a:r>
            <a:r>
              <a:rPr lang="sv-SE" sz="2000" dirty="0" err="1"/>
              <a:t>this</a:t>
            </a:r>
            <a:r>
              <a:rPr lang="sv-SE" sz="2000" dirty="0"/>
              <a:t> </a:t>
            </a:r>
            <a:r>
              <a:rPr lang="sv-SE" sz="2000" dirty="0" err="1"/>
              <a:t>study</a:t>
            </a:r>
            <a:r>
              <a:rPr lang="sv-SE" sz="2000" dirty="0"/>
              <a:t> for </a:t>
            </a:r>
            <a:r>
              <a:rPr lang="sv-SE" sz="2000" b="1" dirty="0" err="1"/>
              <a:t>finetuning</a:t>
            </a:r>
            <a:r>
              <a:rPr lang="sv-SE" sz="2000" b="1" dirty="0"/>
              <a:t>, generation and </a:t>
            </a:r>
            <a:r>
              <a:rPr lang="sv-SE" sz="2000" b="1" dirty="0" err="1"/>
              <a:t>evaluation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88697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122B1-F598-BD26-C0EB-7D9EA5C8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AA372DC-79FD-B097-E201-D6A8EC76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Experimental setup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B087CD-A313-0E5A-3732-0E55D18CC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23396"/>
            <a:ext cx="79037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 small and </a:t>
            </a:r>
            <a:r>
              <a:rPr kumimoji="0" lang="sv-SE" altLang="sv-S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toxic</a:t>
            </a:r>
            <a:r>
              <a:rPr kumimoji="0" lang="sv-SE" alt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for </a:t>
            </a:r>
            <a:r>
              <a:rPr kumimoji="0" lang="sv-SE" altLang="sv-S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finetuning</a:t>
            </a: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sv-SE" altLang="sv-SE" sz="1800" dirty="0" err="1">
                <a:latin typeface="Arial" panose="020B0604020202020204" pitchFamily="34" charset="0"/>
              </a:rPr>
              <a:t>Saved</a:t>
            </a:r>
            <a:r>
              <a:rPr lang="sv-SE" altLang="sv-SE" sz="1800" dirty="0">
                <a:latin typeface="Arial" panose="020B0604020202020204" pitchFamily="34" charset="0"/>
              </a:rPr>
              <a:t> </a:t>
            </a:r>
            <a:r>
              <a:rPr lang="sv-SE" altLang="sv-SE" sz="1800" dirty="0" err="1">
                <a:latin typeface="Arial" panose="020B0604020202020204" pitchFamily="34" charset="0"/>
              </a:rPr>
              <a:t>pretrained</a:t>
            </a:r>
            <a:r>
              <a:rPr lang="sv-SE" altLang="sv-SE" sz="1800" dirty="0">
                <a:latin typeface="Arial" panose="020B0604020202020204" pitchFamily="34" charset="0"/>
              </a:rPr>
              <a:t> &amp; </a:t>
            </a:r>
            <a:r>
              <a:rPr lang="sv-SE" altLang="sv-SE" sz="1800" dirty="0" err="1">
                <a:latin typeface="Arial" panose="020B0604020202020204" pitchFamily="34" charset="0"/>
              </a:rPr>
              <a:t>finetuned</a:t>
            </a:r>
            <a:r>
              <a:rPr lang="sv-SE" altLang="sv-SE" sz="1800" dirty="0">
                <a:latin typeface="Arial" panose="020B0604020202020204" pitchFamily="34" charset="0"/>
              </a:rPr>
              <a:t> </a:t>
            </a:r>
            <a:r>
              <a:rPr lang="sv-SE" altLang="sv-SE" sz="1800" dirty="0" err="1">
                <a:latin typeface="Arial" panose="020B0604020202020204" pitchFamily="34" charset="0"/>
              </a:rPr>
              <a:t>weights</a:t>
            </a:r>
            <a:endParaRPr lang="sv-SE" altLang="sv-SE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sv-SE" altLang="sv-SE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sv-SE" altLang="sv-SE" sz="1800" dirty="0" err="1">
                <a:latin typeface="Arial" panose="020B0604020202020204" pitchFamily="34" charset="0"/>
              </a:rPr>
              <a:t>Created</a:t>
            </a:r>
            <a:r>
              <a:rPr lang="sv-SE" altLang="sv-SE" sz="1800" dirty="0">
                <a:latin typeface="Arial" panose="020B0604020202020204" pitchFamily="34" charset="0"/>
              </a:rPr>
              <a:t> task </a:t>
            </a:r>
            <a:r>
              <a:rPr lang="sv-SE" altLang="sv-SE" sz="1800" dirty="0" err="1">
                <a:latin typeface="Arial" panose="020B0604020202020204" pitchFamily="34" charset="0"/>
              </a:rPr>
              <a:t>vectors</a:t>
            </a:r>
            <a:r>
              <a:rPr lang="sv-SE" altLang="sv-SE" sz="1800" dirty="0">
                <a:latin typeface="Arial" panose="020B0604020202020204" pitchFamily="34" charset="0"/>
              </a:rPr>
              <a:t> by </a:t>
            </a:r>
            <a:r>
              <a:rPr lang="sv-SE" altLang="sv-SE" sz="1800" dirty="0" err="1">
                <a:latin typeface="Arial" panose="020B0604020202020204" pitchFamily="34" charset="0"/>
              </a:rPr>
              <a:t>scaling</a:t>
            </a:r>
            <a:r>
              <a:rPr lang="sv-SE" altLang="sv-SE" sz="1800" dirty="0">
                <a:latin typeface="Arial" panose="020B0604020202020204" pitchFamily="34" charset="0"/>
              </a:rPr>
              <a:t> </a:t>
            </a:r>
            <a:r>
              <a:rPr lang="sv-SE" altLang="sv-SE" sz="1800" dirty="0" err="1">
                <a:latin typeface="Arial" panose="020B0604020202020204" pitchFamily="34" charset="0"/>
              </a:rPr>
              <a:t>differences</a:t>
            </a:r>
            <a:r>
              <a:rPr lang="sv-SE" altLang="sv-SE" sz="1800" dirty="0">
                <a:latin typeface="Arial" panose="020B0604020202020204" pitchFamily="34" charset="0"/>
              </a:rPr>
              <a:t> (-1 to 1, step 0.1 → 20 </a:t>
            </a:r>
            <a:r>
              <a:rPr lang="sv-SE" altLang="sv-SE" sz="1800" dirty="0" err="1">
                <a:latin typeface="Arial" panose="020B0604020202020204" pitchFamily="34" charset="0"/>
              </a:rPr>
              <a:t>models</a:t>
            </a:r>
            <a:r>
              <a:rPr lang="sv-SE" altLang="sv-SE" sz="1800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sv-SE" altLang="sv-SE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</a:t>
            </a:r>
            <a:r>
              <a:rPr kumimoji="0" lang="sv-SE" alt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</a:t>
            </a:r>
            <a:r>
              <a:rPr kumimoji="0" lang="sv-SE" altLang="sv-S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sv-SE" alt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prompt ”</a:t>
            </a:r>
            <a:r>
              <a:rPr kumimoji="0" lang="sv-SE" altLang="sv-S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you’re</a:t>
            </a:r>
            <a:r>
              <a:rPr kumimoji="0" lang="sv-SE" altLang="sv-S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real”.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08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86C5A-78E0-3C53-8F51-01967D7F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F8D89FC-5939-81FF-DA0C-2100B7FC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>
                <a:solidFill>
                  <a:srgbClr val="FFFFFF"/>
                </a:solidFill>
              </a:rPr>
              <a:t>Evaluation metrics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6ECA28-FF60-EAA4-802A-C13B6BAF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t">
            <a:normAutofit/>
          </a:bodyPr>
          <a:lstStyle/>
          <a:p>
            <a:r>
              <a:rPr lang="en-US" sz="2000" dirty="0"/>
              <a:t>Perplexity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Detoxify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GB" sz="2000" dirty="0"/>
              <a:t>LLM-as-a-judge</a:t>
            </a:r>
          </a:p>
          <a:p>
            <a:pP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546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TM04033923[[fn=Djup]]</Template>
  <TotalTime>950</TotalTime>
  <Words>480</Words>
  <Application>Microsoft Office PowerPoint</Application>
  <PresentationFormat>Bredbild</PresentationFormat>
  <Paragraphs>84</Paragraphs>
  <Slides>16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10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LibertineMathMI</vt:lpstr>
      <vt:lpstr>LibertineMathMI7</vt:lpstr>
      <vt:lpstr>LinBiolinumT</vt:lpstr>
      <vt:lpstr>LinBiolinumTB</vt:lpstr>
      <vt:lpstr>LinLibertineTI</vt:lpstr>
      <vt:lpstr>txmiaX</vt:lpstr>
      <vt:lpstr>txsys</vt:lpstr>
      <vt:lpstr>Office-tema</vt:lpstr>
      <vt:lpstr>Task Vectors  as  semantic sliders  for text generation</vt:lpstr>
      <vt:lpstr>Introduction</vt:lpstr>
      <vt:lpstr>Background</vt:lpstr>
      <vt:lpstr>Background</vt:lpstr>
      <vt:lpstr>Data</vt:lpstr>
      <vt:lpstr>Methodology</vt:lpstr>
      <vt:lpstr>Base-model</vt:lpstr>
      <vt:lpstr>Experimental setup</vt:lpstr>
      <vt:lpstr>Evaluation metrics</vt:lpstr>
      <vt:lpstr>Expected results </vt:lpstr>
      <vt:lpstr>Results, Replication</vt:lpstr>
      <vt:lpstr>Results, Further experiments</vt:lpstr>
      <vt:lpstr>Results, Further experiments</vt:lpstr>
      <vt:lpstr>Results, Further experiments</vt:lpstr>
      <vt:lpstr>Conclusions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Anneth Velander</dc:creator>
  <cp:lastModifiedBy>Anneth Velander</cp:lastModifiedBy>
  <cp:revision>9</cp:revision>
  <dcterms:created xsi:type="dcterms:W3CDTF">2025-05-23T18:40:31Z</dcterms:created>
  <dcterms:modified xsi:type="dcterms:W3CDTF">2025-06-05T06:57:23Z</dcterms:modified>
</cp:coreProperties>
</file>