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a37b9836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a37b9836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a37b98367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a37b98367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a37b9836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a37b9836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a37b98367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a37b98367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985caf43c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985caf43c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985caf43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985caf43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985caf43c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985caf43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985caf43c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985caf43c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99e7b48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99e7b48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a37b9836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a37b9836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985caf43c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985caf43c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a37b98367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a37b98367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exa.unne.edu.ar/informatica/SO/RamosAgustina-TpSO.pdf" TargetMode="External"/><Relationship Id="rId4" Type="http://schemas.openxmlformats.org/officeDocument/2006/relationships/hyperlink" Target="https://licuadodeletras5.wordpress.com/los-sistemas-embebidos-y-su-importancia-en-la-actualidad/" TargetMode="External"/><Relationship Id="rId5" Type="http://schemas.openxmlformats.org/officeDocument/2006/relationships/hyperlink" Target="http://www.sase.com.ar/2012/files/2012/09/Introduccion_a_los_Sistemas_Embebidos-SASE_2012.pdf" TargetMode="External"/><Relationship Id="rId6" Type="http://schemas.openxmlformats.org/officeDocument/2006/relationships/hyperlink" Target="http://www.ieec.uned.es/investigacion/Dipseil/PAC/archivos/Informacion_de_referencia_ISE5_3_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61950" y="1104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Sistemas Embebidos</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163600" y="3292950"/>
            <a:ext cx="3598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2000"/>
              <a:t>Equipo 2:</a:t>
            </a:r>
            <a:endParaRPr b="1" sz="2000"/>
          </a:p>
          <a:p>
            <a:pPr indent="0" lvl="0" marL="0" rtl="0" algn="l">
              <a:spcBef>
                <a:spcPts val="0"/>
              </a:spcBef>
              <a:spcAft>
                <a:spcPts val="0"/>
              </a:spcAft>
              <a:buNone/>
            </a:pPr>
            <a:r>
              <a:rPr lang="es-419" sz="2000"/>
              <a:t>Luis Gerardo Salazar Aguilar</a:t>
            </a:r>
            <a:endParaRPr sz="2000"/>
          </a:p>
          <a:p>
            <a:pPr indent="0" lvl="0" marL="0" rtl="0" algn="l">
              <a:spcBef>
                <a:spcPts val="0"/>
              </a:spcBef>
              <a:spcAft>
                <a:spcPts val="0"/>
              </a:spcAft>
              <a:buNone/>
            </a:pPr>
            <a:r>
              <a:rPr lang="es-419" sz="2000"/>
              <a:t>Violeta Fernandez Salinas</a:t>
            </a:r>
            <a:endParaRPr sz="2000"/>
          </a:p>
          <a:p>
            <a:pPr indent="0" lvl="0" marL="0" rtl="0" algn="l">
              <a:spcBef>
                <a:spcPts val="0"/>
              </a:spcBef>
              <a:spcAft>
                <a:spcPts val="0"/>
              </a:spcAft>
              <a:buNone/>
            </a:pPr>
            <a:r>
              <a:rPr lang="es-419" sz="2000"/>
              <a:t>Mauricio Velasquez Castañeda</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s-419"/>
              <a:t>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1324350" y="5603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500"/>
              <a:t>En sistemas embebidos suelen utilizarse diversos tipos de sensores como por ejemplo, sensores de luz, sensores de contacto, sensores de temperatura, etc.</a:t>
            </a:r>
            <a:endParaRPr sz="1500"/>
          </a:p>
          <a:p>
            <a:pPr indent="0" lvl="0" marL="0" rtl="0" algn="just">
              <a:spcBef>
                <a:spcPts val="1600"/>
              </a:spcBef>
              <a:spcAft>
                <a:spcPts val="0"/>
              </a:spcAft>
              <a:buNone/>
            </a:pPr>
            <a:r>
              <a:rPr lang="es-419" sz="1500"/>
              <a:t>Un ejemplo de la nueva tendencia de Smart Cities (Ciudades Inteligentes) con sistemas de monitoreo.</a:t>
            </a:r>
            <a:endParaRPr sz="1500"/>
          </a:p>
          <a:p>
            <a:pPr indent="0" lvl="0" marL="0" rtl="0" algn="l">
              <a:spcBef>
                <a:spcPts val="1600"/>
              </a:spcBef>
              <a:spcAft>
                <a:spcPts val="1600"/>
              </a:spcAft>
              <a:buNone/>
            </a:pPr>
            <a:r>
              <a:t/>
            </a:r>
            <a:endParaRPr sz="1500"/>
          </a:p>
        </p:txBody>
      </p:sp>
      <p:pic>
        <p:nvPicPr>
          <p:cNvPr id="190" name="Google Shape;190;p22"/>
          <p:cNvPicPr preferRelativeResize="0"/>
          <p:nvPr/>
        </p:nvPicPr>
        <p:blipFill rotWithShape="1">
          <a:blip r:embed="rId3">
            <a:alphaModFix/>
          </a:blip>
          <a:srcRect b="24504" l="30546" r="27158" t="34220"/>
          <a:stretch/>
        </p:blipFill>
        <p:spPr>
          <a:xfrm>
            <a:off x="2538150" y="2041250"/>
            <a:ext cx="4944777" cy="2712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3"/>
          <p:cNvPicPr preferRelativeResize="0"/>
          <p:nvPr/>
        </p:nvPicPr>
        <p:blipFill rotWithShape="1">
          <a:blip r:embed="rId3">
            <a:alphaModFix/>
          </a:blip>
          <a:srcRect b="19105" l="17038" r="21426" t="24269"/>
          <a:stretch/>
        </p:blipFill>
        <p:spPr>
          <a:xfrm>
            <a:off x="1176825" y="872925"/>
            <a:ext cx="7190201" cy="371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¿Por qué usar un Sistema Embebido?</a:t>
            </a:r>
            <a:endParaRPr/>
          </a:p>
        </p:txBody>
      </p:sp>
      <p:sp>
        <p:nvSpPr>
          <p:cNvPr id="201" name="Google Shape;201;p24"/>
          <p:cNvSpPr txBox="1"/>
          <p:nvPr>
            <p:ph idx="1" type="body"/>
          </p:nvPr>
        </p:nvSpPr>
        <p:spPr>
          <a:xfrm>
            <a:off x="1297500" y="1567550"/>
            <a:ext cx="7038900" cy="29112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1500"/>
              <a:t>P</a:t>
            </a:r>
            <a:r>
              <a:rPr lang="es-419" sz="1500"/>
              <a:t>ermite la multitarea y utilizar diferentes soluciones ya desarrolladas (dependiendo el sistema a usar) para la solución de problemas.</a:t>
            </a:r>
            <a:endParaRPr sz="1500"/>
          </a:p>
          <a:p>
            <a:pPr indent="0" lvl="0" marL="0" rtl="0" algn="just">
              <a:spcBef>
                <a:spcPts val="1600"/>
              </a:spcBef>
              <a:spcAft>
                <a:spcPts val="1600"/>
              </a:spcAft>
              <a:buNone/>
            </a:pPr>
            <a:r>
              <a:rPr lang="es-419" sz="1500"/>
              <a:t>Actualmente se encuentran en cualquier lugar, ayudando a la sociedad a automatizar tareas de manera eficiente. Pues en los últimos años han surgido herramientas que permiten a las personas a crear sistemas digitales, desde los más sencillos hasta los más complejos a un costo accesible y con conocimientos básicos de circuitos y  programación.</a:t>
            </a:r>
            <a:endParaRPr sz="1350">
              <a:solidFill>
                <a:srgbClr val="6A524A"/>
              </a:solidFill>
              <a:highlight>
                <a:srgbClr val="E9E7E3"/>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Algunas referencias:</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uFill>
                  <a:noFill/>
                </a:uFill>
                <a:hlinkClick r:id="rId3">
                  <a:extLst>
                    <a:ext uri="{A12FA001-AC4F-418D-AE19-62706E023703}">
                      <ahyp:hlinkClr val="tx"/>
                    </a:ext>
                  </a:extLst>
                </a:hlinkClick>
              </a:rPr>
              <a:t>http://exa.unne.edu.ar/informatica/SO/RamosAgustina-TpSO.pdf</a:t>
            </a:r>
            <a:endParaRPr>
              <a:solidFill>
                <a:srgbClr val="FFFFFF"/>
              </a:solidFill>
            </a:endParaRPr>
          </a:p>
          <a:p>
            <a:pPr indent="0" lvl="0" marL="0" rtl="0" algn="l">
              <a:spcBef>
                <a:spcPts val="1600"/>
              </a:spcBef>
              <a:spcAft>
                <a:spcPts val="0"/>
              </a:spcAft>
              <a:buNone/>
            </a:pPr>
            <a:r>
              <a:rPr lang="es-419">
                <a:solidFill>
                  <a:srgbClr val="FFFFFF"/>
                </a:solidFill>
                <a:uFill>
                  <a:noFill/>
                </a:uFill>
                <a:hlinkClick r:id="rId4">
                  <a:extLst>
                    <a:ext uri="{A12FA001-AC4F-418D-AE19-62706E023703}">
                      <ahyp:hlinkClr val="tx"/>
                    </a:ext>
                  </a:extLst>
                </a:hlinkClick>
              </a:rPr>
              <a:t>https://licuadodeletras5.wordpress.com/los-sistemas-embebidos-y-su-importancia-en-la-actualidad/</a:t>
            </a:r>
            <a:endParaRPr>
              <a:solidFill>
                <a:srgbClr val="FFFFFF"/>
              </a:solidFill>
            </a:endParaRPr>
          </a:p>
          <a:p>
            <a:pPr indent="0" lvl="0" marL="0" rtl="0" algn="l">
              <a:spcBef>
                <a:spcPts val="1600"/>
              </a:spcBef>
              <a:spcAft>
                <a:spcPts val="0"/>
              </a:spcAft>
              <a:buNone/>
            </a:pPr>
            <a:r>
              <a:rPr lang="es-419">
                <a:solidFill>
                  <a:srgbClr val="FFFFFF"/>
                </a:solidFill>
                <a:uFill>
                  <a:noFill/>
                </a:uFill>
                <a:hlinkClick r:id="rId5">
                  <a:extLst>
                    <a:ext uri="{A12FA001-AC4F-418D-AE19-62706E023703}">
                      <ahyp:hlinkClr val="tx"/>
                    </a:ext>
                  </a:extLst>
                </a:hlinkClick>
              </a:rPr>
              <a:t>http://www.sase.com.ar/2012/files/2012/09/Introduccion_a_los_Sistemas_Embebidos-SASE_2012.pdf</a:t>
            </a:r>
            <a:endParaRPr>
              <a:solidFill>
                <a:srgbClr val="FFFFFF"/>
              </a:solidFill>
            </a:endParaRPr>
          </a:p>
          <a:p>
            <a:pPr indent="0" lvl="0" marL="0" rtl="0" algn="l">
              <a:spcBef>
                <a:spcPts val="1600"/>
              </a:spcBef>
              <a:spcAft>
                <a:spcPts val="0"/>
              </a:spcAft>
              <a:buNone/>
            </a:pPr>
            <a:r>
              <a:rPr lang="es-419">
                <a:solidFill>
                  <a:srgbClr val="FFFFFF"/>
                </a:solidFill>
                <a:uFill>
                  <a:noFill/>
                </a:uFill>
                <a:hlinkClick r:id="rId6">
                  <a:extLst>
                    <a:ext uri="{A12FA001-AC4F-418D-AE19-62706E023703}">
                      <ahyp:hlinkClr val="tx"/>
                    </a:ext>
                  </a:extLst>
                </a:hlinkClick>
              </a:rPr>
              <a:t>http://www.ieec.uned.es/investigacion/Dipseil/PAC/archivos/Informacion_de_referencia_ISE5_3_1.pdf</a:t>
            </a:r>
            <a:endParaRPr>
              <a:solidFill>
                <a:srgbClr val="FFFFFF"/>
              </a:solidFill>
            </a:endParaRPr>
          </a:p>
          <a:p>
            <a:pPr indent="0" lvl="0" marL="0" rtl="0" algn="l">
              <a:spcBef>
                <a:spcPts val="1600"/>
              </a:spcBef>
              <a:spcAft>
                <a:spcPts val="0"/>
              </a:spcAft>
              <a:buNone/>
            </a:pPr>
            <a:r>
              <a:rPr lang="es-419">
                <a:solidFill>
                  <a:srgbClr val="FFFFFF"/>
                </a:solidFill>
              </a:rPr>
              <a:t>http://www.cartagena99.com/recursos/alumnos/apuntes/02_Sistemas_Embebidos_2015.pdf</a:t>
            </a:r>
            <a:endParaRPr>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t>
            </a:r>
            <a:r>
              <a:rPr lang="es-419"/>
              <a:t>Qué</a:t>
            </a:r>
            <a:r>
              <a:rPr lang="es-419"/>
              <a:t> son los Sistemas  Embebidos?</a:t>
            </a:r>
            <a:endParaRPr/>
          </a:p>
        </p:txBody>
      </p:sp>
      <p:sp>
        <p:nvSpPr>
          <p:cNvPr id="141" name="Google Shape;141;p14"/>
          <p:cNvSpPr txBox="1"/>
          <p:nvPr>
            <p:ph idx="1" type="body"/>
          </p:nvPr>
        </p:nvSpPr>
        <p:spPr>
          <a:xfrm>
            <a:off x="1297500" y="1307850"/>
            <a:ext cx="3819000" cy="3171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419" sz="1500"/>
              <a:t>Son sistemas operativos creados con el fin de ser controlados por microprocesadores o microcontroladores, de igual manera a los sistemas normales, pero llevados a un fin completamente sistematizado y sin llevar a tantas tareas, son mejor dicho, sistemas que cumplen con una tarea en específico.</a:t>
            </a:r>
            <a:endParaRPr sz="1500"/>
          </a:p>
        </p:txBody>
      </p:sp>
      <p:pic>
        <p:nvPicPr>
          <p:cNvPr id="142" name="Google Shape;142;p14"/>
          <p:cNvPicPr preferRelativeResize="0"/>
          <p:nvPr/>
        </p:nvPicPr>
        <p:blipFill>
          <a:blip r:embed="rId3">
            <a:alphaModFix/>
          </a:blip>
          <a:stretch>
            <a:fillRect/>
          </a:stretch>
        </p:blipFill>
        <p:spPr>
          <a:xfrm>
            <a:off x="5282150" y="1359675"/>
            <a:ext cx="2786375" cy="2424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1" type="body"/>
          </p:nvPr>
        </p:nvSpPr>
        <p:spPr>
          <a:xfrm>
            <a:off x="1350300" y="1214600"/>
            <a:ext cx="6933300" cy="312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500"/>
              <a:t>Estos </a:t>
            </a:r>
            <a:r>
              <a:rPr lang="es-419" sz="1500"/>
              <a:t>están</a:t>
            </a:r>
            <a:r>
              <a:rPr lang="es-419" sz="1500"/>
              <a:t>  diseñado para realizar pocas funciones en tiempo real, según sea el caso. Al contrario de lo que ocurre con las computadoras, las cuales tienen un propósito general, ya que están diseñadas para cubrir un amplio rango de necesidades y los Sistemas Embebidos se diseñan para cubrir necesidades específicas.</a:t>
            </a:r>
            <a:endParaRPr sz="1500"/>
          </a:p>
          <a:p>
            <a:pPr indent="0" lvl="0" marL="0" rtl="0" algn="just">
              <a:spcBef>
                <a:spcPts val="1600"/>
              </a:spcBef>
              <a:spcAft>
                <a:spcPts val="1600"/>
              </a:spcAft>
              <a:buNone/>
            </a:pPr>
            <a:r>
              <a:rPr lang="es-419" sz="1500"/>
              <a:t>En un Sistema Embebido la mayoría de los componentes se encuentran incluidos en la placa base (la tarjeta de vídeo, audio, módem) y muchas veces los dispositivos resultantes no tienen el aspecto de lo que se suele asociar a una computadora.</a:t>
            </a:r>
            <a:endParaRPr sz="1500"/>
          </a:p>
        </p:txBody>
      </p:sp>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Diferencia con las computadoras...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idx="1" type="body"/>
          </p:nvPr>
        </p:nvSpPr>
        <p:spPr>
          <a:xfrm>
            <a:off x="1552900" y="4015650"/>
            <a:ext cx="6266700" cy="70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Medidor de distancia, desarrollado por Oscar García Estrada, alumno del cuarto semestre Ingeniería en Mecatrónica, Universidad Mondragón México. Fuente: Umx</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419"/>
              <a:t>Geek Factory</a:t>
            </a:r>
            <a:endParaRPr/>
          </a:p>
          <a:p>
            <a:pPr indent="0" lvl="0" marL="0" rtl="0" algn="l">
              <a:spcBef>
                <a:spcPts val="1600"/>
              </a:spcBef>
              <a:spcAft>
                <a:spcPts val="1600"/>
              </a:spcAft>
              <a:buNone/>
            </a:pPr>
            <a:r>
              <a:rPr lang="es-419"/>
              <a:t>HC-SR04 sensor de distancia ultrasónico</a:t>
            </a:r>
            <a:endParaRPr/>
          </a:p>
        </p:txBody>
      </p:sp>
      <p:pic>
        <p:nvPicPr>
          <p:cNvPr id="154" name="Google Shape;154;p16"/>
          <p:cNvPicPr preferRelativeResize="0"/>
          <p:nvPr/>
        </p:nvPicPr>
        <p:blipFill>
          <a:blip r:embed="rId3">
            <a:alphaModFix/>
          </a:blip>
          <a:stretch>
            <a:fillRect/>
          </a:stretch>
        </p:blipFill>
        <p:spPr>
          <a:xfrm>
            <a:off x="1552900" y="490700"/>
            <a:ext cx="6266578" cy="352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¿Cómo están construidos los Sistemas Embebidos?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500"/>
              <a:t>Es un  microprocesador que incluye interfaces de entrada/salida en el mismo chip.</a:t>
            </a:r>
            <a:endParaRPr sz="1500"/>
          </a:p>
          <a:p>
            <a:pPr indent="0" lvl="0" marL="0" rtl="0" algn="just">
              <a:spcBef>
                <a:spcPts val="1600"/>
              </a:spcBef>
              <a:spcAft>
                <a:spcPts val="1600"/>
              </a:spcAft>
              <a:buNone/>
            </a:pPr>
            <a:r>
              <a:rPr lang="es-419" sz="1500"/>
              <a:t>Por lo general, los Sistemas Embebidos se pueden programar directamente en el lenguaje ensamblador del microcontrolador o microprocesador incorporado sobre el mismo, o también, utilizando los compiladores específicos que utilizan lenguajes como C o C++ y en algunos casos, cuando el tiempo de respuesta de la aplicación no es un factor crítico, también pueden usarse lenguajes interpretados como Java.</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Características</a:t>
            </a:r>
            <a:r>
              <a:rPr lang="es-419"/>
              <a:t> básicas de los Sistemas Embebidos </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s-419" sz="1500"/>
              <a:t>Deben ser confiables. </a:t>
            </a:r>
            <a:endParaRPr sz="1500"/>
          </a:p>
          <a:p>
            <a:pPr indent="-323850" lvl="0" marL="457200" rtl="0" algn="just">
              <a:spcBef>
                <a:spcPts val="0"/>
              </a:spcBef>
              <a:spcAft>
                <a:spcPts val="0"/>
              </a:spcAft>
              <a:buSzPts val="1500"/>
              <a:buChar char="❏"/>
            </a:pPr>
            <a:r>
              <a:rPr lang="es-419" sz="1500"/>
              <a:t>La creación del sistema confiable debe ser considerada desde un inicio.</a:t>
            </a:r>
            <a:endParaRPr sz="1500"/>
          </a:p>
          <a:p>
            <a:pPr indent="-323850" lvl="0" marL="457200" rtl="0" algn="just">
              <a:spcBef>
                <a:spcPts val="0"/>
              </a:spcBef>
              <a:spcAft>
                <a:spcPts val="0"/>
              </a:spcAft>
              <a:buSzPts val="1500"/>
              <a:buChar char="❏"/>
            </a:pPr>
            <a:r>
              <a:rPr b="1" lang="es-419" sz="1500"/>
              <a:t>La mantenibilidad:</a:t>
            </a:r>
            <a:r>
              <a:rPr lang="es-419" sz="1500"/>
              <a:t> La probabilidad de que el sistema vuelva a trabajar correctamente  después de un fallo. </a:t>
            </a:r>
            <a:endParaRPr sz="1500"/>
          </a:p>
          <a:p>
            <a:pPr indent="-323850" lvl="0" marL="457200" rtl="0" algn="just">
              <a:spcBef>
                <a:spcPts val="0"/>
              </a:spcBef>
              <a:spcAft>
                <a:spcPts val="0"/>
              </a:spcAft>
              <a:buSzPts val="1500"/>
              <a:buChar char="❏"/>
            </a:pPr>
            <a:r>
              <a:rPr b="1" lang="es-419" sz="1500"/>
              <a:t>La disponibilidad:</a:t>
            </a:r>
            <a:r>
              <a:rPr lang="es-419" sz="1500"/>
              <a:t> Probabilidad de que el sistema esté funcionando en el tiempo real. </a:t>
            </a:r>
            <a:endParaRPr sz="1500"/>
          </a:p>
          <a:p>
            <a:pPr indent="-323850" lvl="0" marL="457200" rtl="0" algn="just">
              <a:spcBef>
                <a:spcPts val="0"/>
              </a:spcBef>
              <a:spcAft>
                <a:spcPts val="0"/>
              </a:spcAft>
              <a:buSzPts val="1500"/>
              <a:buChar char="❏"/>
            </a:pPr>
            <a:r>
              <a:rPr b="1" lang="es-419" sz="1500"/>
              <a:t>Seguridad informática:</a:t>
            </a:r>
            <a:r>
              <a:rPr lang="es-419" sz="1500"/>
              <a:t> Consiste en disponer de una comunicación confidencial y autentificada. </a:t>
            </a:r>
            <a:endParaRPr sz="1500"/>
          </a:p>
          <a:p>
            <a:pPr indent="-323850" lvl="0" marL="457200" rtl="0" algn="just">
              <a:spcBef>
                <a:spcPts val="0"/>
              </a:spcBef>
              <a:spcAft>
                <a:spcPts val="0"/>
              </a:spcAft>
              <a:buSzPts val="1500"/>
              <a:buChar char="❏"/>
            </a:pPr>
            <a:r>
              <a:rPr lang="es-419" sz="1500"/>
              <a:t>Ser eficientes en cuanto a la energía, al tamaño de código, al peso y al costo. </a:t>
            </a:r>
            <a:endParaRPr sz="1500"/>
          </a:p>
          <a:p>
            <a:pPr indent="0" lvl="0" marL="0" rtl="0" algn="just">
              <a:spcBef>
                <a:spcPts val="1600"/>
              </a:spcBef>
              <a:spcAft>
                <a:spcPts val="16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Componentes de un Sistema Embebido</a:t>
            </a:r>
            <a:endParaRPr/>
          </a:p>
        </p:txBody>
      </p:sp>
      <p:sp>
        <p:nvSpPr>
          <p:cNvPr id="172" name="Google Shape;172;p19"/>
          <p:cNvSpPr txBox="1"/>
          <p:nvPr>
            <p:ph idx="1" type="body"/>
          </p:nvPr>
        </p:nvSpPr>
        <p:spPr>
          <a:xfrm>
            <a:off x="1297500" y="1255725"/>
            <a:ext cx="7038900" cy="302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500"/>
              <a:t>Puede ser un sistema independiente o parte de un sistema mayor, y dado que usualmente su software está embebido en ROM (Read Only Memory) no necesita memoria secundaria como un computador. </a:t>
            </a:r>
            <a:endParaRPr sz="1500"/>
          </a:p>
          <a:p>
            <a:pPr indent="0" lvl="0" marL="0" rtl="0" algn="just">
              <a:spcBef>
                <a:spcPts val="1600"/>
              </a:spcBef>
              <a:spcAft>
                <a:spcPts val="0"/>
              </a:spcAft>
              <a:buNone/>
            </a:pPr>
            <a:r>
              <a:rPr lang="es-419" sz="1500"/>
              <a:t>Un sistema embebido tiene tres componentes principales: </a:t>
            </a:r>
            <a:endParaRPr sz="1500"/>
          </a:p>
          <a:p>
            <a:pPr indent="-323850" lvl="0" marL="457200" rtl="0" algn="just">
              <a:spcBef>
                <a:spcPts val="1600"/>
              </a:spcBef>
              <a:spcAft>
                <a:spcPts val="0"/>
              </a:spcAft>
              <a:buSzPts val="1500"/>
              <a:buChar char="❏"/>
            </a:pPr>
            <a:r>
              <a:rPr lang="es-419" sz="1500"/>
              <a:t>Hardware.  </a:t>
            </a:r>
            <a:endParaRPr sz="1500"/>
          </a:p>
          <a:p>
            <a:pPr indent="-323850" lvl="0" marL="457200" rtl="0" algn="just">
              <a:spcBef>
                <a:spcPts val="0"/>
              </a:spcBef>
              <a:spcAft>
                <a:spcPts val="0"/>
              </a:spcAft>
              <a:buSzPts val="1500"/>
              <a:buChar char="❏"/>
            </a:pPr>
            <a:r>
              <a:rPr lang="es-419" sz="1500"/>
              <a:t>Un software primario o aplicación principal. Este software o aplicación lleva a cabo una tarea en particular, o en algunas ocasiones una serie de tareas. </a:t>
            </a:r>
            <a:endParaRPr sz="1500"/>
          </a:p>
          <a:p>
            <a:pPr indent="-323850" lvl="0" marL="457200" rtl="0" algn="just">
              <a:spcBef>
                <a:spcPts val="0"/>
              </a:spcBef>
              <a:spcAft>
                <a:spcPts val="0"/>
              </a:spcAft>
              <a:buSzPts val="1500"/>
              <a:buChar char="❏"/>
            </a:pPr>
            <a:r>
              <a:rPr lang="es-419" sz="1500"/>
              <a:t>Un sistema operativo que permite supervisar la(s) aplicación(es), además de proveer los mecanismos para la ejecución de procesos. En muchos sistemas embebidos es requerido que el sistema operativo posea características de tiempo real.</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Ejemplos</a:t>
            </a:r>
            <a:endParaRPr/>
          </a:p>
        </p:txBody>
      </p:sp>
      <p:pic>
        <p:nvPicPr>
          <p:cNvPr id="178" name="Google Shape;178;p20"/>
          <p:cNvPicPr preferRelativeResize="0"/>
          <p:nvPr/>
        </p:nvPicPr>
        <p:blipFill rotWithShape="1">
          <a:blip r:embed="rId3">
            <a:alphaModFix/>
          </a:blip>
          <a:srcRect b="9158" l="5565" r="6784" t="21928"/>
          <a:stretch/>
        </p:blipFill>
        <p:spPr>
          <a:xfrm>
            <a:off x="1633250" y="1307850"/>
            <a:ext cx="5482001" cy="3232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1"/>
          <p:cNvPicPr preferRelativeResize="0"/>
          <p:nvPr/>
        </p:nvPicPr>
        <p:blipFill>
          <a:blip r:embed="rId3">
            <a:alphaModFix/>
          </a:blip>
          <a:stretch>
            <a:fillRect/>
          </a:stretch>
        </p:blipFill>
        <p:spPr>
          <a:xfrm>
            <a:off x="389375" y="2564750"/>
            <a:ext cx="4682726" cy="1974125"/>
          </a:xfrm>
          <a:prstGeom prst="rect">
            <a:avLst/>
          </a:prstGeom>
          <a:noFill/>
          <a:ln>
            <a:noFill/>
          </a:ln>
        </p:spPr>
      </p:pic>
      <p:pic>
        <p:nvPicPr>
          <p:cNvPr id="184" name="Google Shape;184;p21"/>
          <p:cNvPicPr preferRelativeResize="0"/>
          <p:nvPr/>
        </p:nvPicPr>
        <p:blipFill>
          <a:blip r:embed="rId4">
            <a:alphaModFix/>
          </a:blip>
          <a:stretch>
            <a:fillRect/>
          </a:stretch>
        </p:blipFill>
        <p:spPr>
          <a:xfrm>
            <a:off x="5175875" y="644925"/>
            <a:ext cx="3599675" cy="268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