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76" r:id="rId2"/>
    <p:sldId id="257" r:id="rId3"/>
    <p:sldId id="258" r:id="rId4"/>
    <p:sldId id="260" r:id="rId5"/>
    <p:sldId id="259" r:id="rId6"/>
    <p:sldId id="273" r:id="rId7"/>
    <p:sldId id="261" r:id="rId8"/>
    <p:sldId id="277" r:id="rId9"/>
    <p:sldId id="274" r:id="rId10"/>
    <p:sldId id="279" r:id="rId11"/>
    <p:sldId id="281" r:id="rId12"/>
    <p:sldId id="262" r:id="rId13"/>
    <p:sldId id="263" r:id="rId14"/>
    <p:sldId id="264" r:id="rId15"/>
    <p:sldId id="280" r:id="rId16"/>
    <p:sldId id="266" r:id="rId17"/>
    <p:sldId id="267" r:id="rId18"/>
    <p:sldId id="268" r:id="rId19"/>
    <p:sldId id="269" r:id="rId20"/>
    <p:sldId id="275" r:id="rId21"/>
    <p:sldId id="270"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219" autoAdjust="0"/>
  </p:normalViewPr>
  <p:slideViewPr>
    <p:cSldViewPr snapToGrid="0" showGuides="1">
      <p:cViewPr varScale="1">
        <p:scale>
          <a:sx n="64" d="100"/>
          <a:sy n="64" d="100"/>
        </p:scale>
        <p:origin x="142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3CC1-A9BA-4EBB-A0F2-14785481E855}" type="datetimeFigureOut">
              <a:rPr lang="es-419" smtClean="0"/>
              <a:t>17/5/2021</a:t>
            </a:fld>
            <a:endParaRPr lang="es-41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C79EB-8D52-470A-9DC2-D18E42773825}" type="slidenum">
              <a:rPr lang="es-419" smtClean="0"/>
              <a:t>‹#›</a:t>
            </a:fld>
            <a:endParaRPr lang="es-419"/>
          </a:p>
        </p:txBody>
      </p:sp>
    </p:spTree>
    <p:extLst>
      <p:ext uri="{BB962C8B-B14F-4D97-AF65-F5344CB8AC3E}">
        <p14:creationId xmlns:p14="http://schemas.microsoft.com/office/powerpoint/2010/main" val="76855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Agregar que el grafo ha de ser propio y conexo de lo contrario</a:t>
            </a:r>
            <a:r>
              <a:rPr lang="es-ES" baseline="0" dirty="0" smtClean="0"/>
              <a:t> el problema no tiene sentido</a:t>
            </a:r>
            <a:endParaRPr lang="es-419" dirty="0"/>
          </a:p>
        </p:txBody>
      </p:sp>
      <p:sp>
        <p:nvSpPr>
          <p:cNvPr id="4" name="Slide Number Placeholder 3"/>
          <p:cNvSpPr>
            <a:spLocks noGrp="1"/>
          </p:cNvSpPr>
          <p:nvPr>
            <p:ph type="sldNum" sz="quarter" idx="10"/>
          </p:nvPr>
        </p:nvSpPr>
        <p:spPr/>
        <p:txBody>
          <a:bodyPr/>
          <a:lstStyle/>
          <a:p>
            <a:fld id="{C80C79EB-8D52-470A-9DC2-D18E42773825}" type="slidenum">
              <a:rPr lang="es-419" smtClean="0"/>
              <a:t>4</a:t>
            </a:fld>
            <a:endParaRPr lang="es-419"/>
          </a:p>
        </p:txBody>
      </p:sp>
    </p:spTree>
    <p:extLst>
      <p:ext uri="{BB962C8B-B14F-4D97-AF65-F5344CB8AC3E}">
        <p14:creationId xmlns:p14="http://schemas.microsoft.com/office/powerpoint/2010/main" val="416040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0C79EB-8D52-470A-9DC2-D18E42773825}" type="slidenum">
              <a:rPr lang="es-419" smtClean="0"/>
              <a:t>9</a:t>
            </a:fld>
            <a:endParaRPr lang="es-419"/>
          </a:p>
        </p:txBody>
      </p:sp>
    </p:spTree>
    <p:extLst>
      <p:ext uri="{BB962C8B-B14F-4D97-AF65-F5344CB8AC3E}">
        <p14:creationId xmlns:p14="http://schemas.microsoft.com/office/powerpoint/2010/main" val="118000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0C79EB-8D52-470A-9DC2-D18E42773825}" type="slidenum">
              <a:rPr lang="es-419" smtClean="0"/>
              <a:t>10</a:t>
            </a:fld>
            <a:endParaRPr lang="es-419"/>
          </a:p>
        </p:txBody>
      </p:sp>
    </p:spTree>
    <p:extLst>
      <p:ext uri="{BB962C8B-B14F-4D97-AF65-F5344CB8AC3E}">
        <p14:creationId xmlns:p14="http://schemas.microsoft.com/office/powerpoint/2010/main" val="347033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tomar las dos instancias pequeñas del problema del punto anterior y </a:t>
            </a:r>
          </a:p>
          <a:p>
            <a:pPr marL="171450" indent="-171450">
              <a:buFont typeface="Arial" pitchFamily="34" charset="0"/>
              <a:buChar char="•"/>
            </a:pPr>
            <a:r>
              <a:rPr lang="es-ES" dirty="0" smtClean="0"/>
              <a:t>enumerar todas las soluciones de estas instancias  </a:t>
            </a:r>
          </a:p>
          <a:p>
            <a:pPr marL="171450" indent="-171450">
              <a:buFont typeface="Arial" pitchFamily="34" charset="0"/>
              <a:buChar char="•"/>
            </a:pPr>
            <a:r>
              <a:rPr lang="es-ES" dirty="0" smtClean="0"/>
              <a:t>resaltando entre ellas las que no sean factibles (por violar restricciones), y  </a:t>
            </a:r>
          </a:p>
          <a:p>
            <a:pPr marL="171450" indent="-171450">
              <a:buFont typeface="Arial" pitchFamily="34" charset="0"/>
              <a:buChar char="•"/>
            </a:pPr>
            <a:r>
              <a:rPr lang="es-ES" dirty="0" smtClean="0"/>
              <a:t>las que tengan los mejores y peores valores en la función objetivo. </a:t>
            </a:r>
            <a:endParaRPr lang="en-US" dirty="0"/>
          </a:p>
        </p:txBody>
      </p:sp>
      <p:sp>
        <p:nvSpPr>
          <p:cNvPr id="4" name="Slide Number Placeholder 3"/>
          <p:cNvSpPr>
            <a:spLocks noGrp="1"/>
          </p:cNvSpPr>
          <p:nvPr>
            <p:ph type="sldNum" sz="quarter" idx="10"/>
          </p:nvPr>
        </p:nvSpPr>
        <p:spPr/>
        <p:txBody>
          <a:bodyPr/>
          <a:lstStyle/>
          <a:p>
            <a:fld id="{C80C79EB-8D52-470A-9DC2-D18E42773825}" type="slidenum">
              <a:rPr lang="es-419" smtClean="0"/>
              <a:t>13</a:t>
            </a:fld>
            <a:endParaRPr lang="es-419" dirty="0"/>
          </a:p>
        </p:txBody>
      </p:sp>
    </p:spTree>
    <p:extLst>
      <p:ext uri="{BB962C8B-B14F-4D97-AF65-F5344CB8AC3E}">
        <p14:creationId xmlns:p14="http://schemas.microsoft.com/office/powerpoint/2010/main" val="2707741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0C79EB-8D52-470A-9DC2-D18E42773825}" type="slidenum">
              <a:rPr lang="es-419" smtClean="0"/>
              <a:t>14</a:t>
            </a:fld>
            <a:endParaRPr lang="es-419"/>
          </a:p>
        </p:txBody>
      </p:sp>
    </p:spTree>
    <p:extLst>
      <p:ext uri="{BB962C8B-B14F-4D97-AF65-F5344CB8AC3E}">
        <p14:creationId xmlns:p14="http://schemas.microsoft.com/office/powerpoint/2010/main" val="212512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0C79EB-8D52-470A-9DC2-D18E42773825}" type="slidenum">
              <a:rPr lang="es-419" smtClean="0"/>
              <a:t>15</a:t>
            </a:fld>
            <a:endParaRPr lang="es-419"/>
          </a:p>
        </p:txBody>
      </p:sp>
    </p:spTree>
    <p:extLst>
      <p:ext uri="{BB962C8B-B14F-4D97-AF65-F5344CB8AC3E}">
        <p14:creationId xmlns:p14="http://schemas.microsoft.com/office/powerpoint/2010/main" val="101654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0C79EB-8D52-470A-9DC2-D18E42773825}" type="slidenum">
              <a:rPr lang="es-419" smtClean="0"/>
              <a:t>16</a:t>
            </a:fld>
            <a:endParaRPr lang="es-419"/>
          </a:p>
        </p:txBody>
      </p:sp>
    </p:spTree>
    <p:extLst>
      <p:ext uri="{BB962C8B-B14F-4D97-AF65-F5344CB8AC3E}">
        <p14:creationId xmlns:p14="http://schemas.microsoft.com/office/powerpoint/2010/main" val="284280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𝜋</m:t>
                      </m:r>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𝐵</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𝐴</m:t>
                          </m:r>
                        </m:e>
                      </m:d>
                    </m:oMath>
                  </m:oMathPara>
                </a14:m>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Se obtienen igual dos colores, cumpliéndose que dos nodos adyacentes no tengan el mismo color.</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𝜋={𝐵, 𝐴}</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Se obtienen igual dos colores, cumpliéndose que dos nodos adyacentes no tengan el mismo color.</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C80C79EB-8D52-470A-9DC2-D18E42773825}" type="slidenum">
              <a:rPr lang="es-419" smtClean="0"/>
              <a:t>21</a:t>
            </a:fld>
            <a:endParaRPr lang="es-419"/>
          </a:p>
        </p:txBody>
      </p:sp>
    </p:spTree>
    <p:extLst>
      <p:ext uri="{BB962C8B-B14F-4D97-AF65-F5344CB8AC3E}">
        <p14:creationId xmlns:p14="http://schemas.microsoft.com/office/powerpoint/2010/main" val="356008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96107"/>
            <a:ext cx="8825658" cy="3329581"/>
          </a:xfrm>
        </p:spPr>
        <p:txBody>
          <a:bodyPr/>
          <a:lstStyle/>
          <a:p>
            <a:r>
              <a:rPr lang="es-CU" dirty="0"/>
              <a:t>Metaheurística Tarea 1</a:t>
            </a:r>
            <a:endParaRPr lang="es-419" dirty="0"/>
          </a:p>
        </p:txBody>
      </p:sp>
      <p:sp>
        <p:nvSpPr>
          <p:cNvPr id="3" name="Subtitle 2"/>
          <p:cNvSpPr>
            <a:spLocks noGrp="1"/>
          </p:cNvSpPr>
          <p:nvPr>
            <p:ph type="subTitle" idx="1"/>
          </p:nvPr>
        </p:nvSpPr>
        <p:spPr>
          <a:xfrm>
            <a:off x="1154955" y="4777380"/>
            <a:ext cx="8825658" cy="2080620"/>
          </a:xfrm>
        </p:spPr>
        <p:txBody>
          <a:bodyPr>
            <a:normAutofit/>
          </a:bodyPr>
          <a:lstStyle/>
          <a:p>
            <a:pPr lvl="0"/>
            <a:r>
              <a:rPr lang="es-CU" dirty="0"/>
              <a:t>Problema: Coloreado de grafos</a:t>
            </a:r>
          </a:p>
          <a:p>
            <a:r>
              <a:rPr lang="es-ES" dirty="0" smtClean="0"/>
              <a:t>Autores: Camila SARDIÑAS NUÑEZ</a:t>
            </a:r>
          </a:p>
          <a:p>
            <a:r>
              <a:rPr lang="es-ES" dirty="0" smtClean="0"/>
              <a:t>		Julio Velazco </a:t>
            </a:r>
            <a:r>
              <a:rPr lang="es-ES" dirty="0" err="1" smtClean="0"/>
              <a:t>medrano</a:t>
            </a:r>
            <a:r>
              <a:rPr lang="es-ES" dirty="0" smtClean="0"/>
              <a:t>			</a:t>
            </a:r>
            <a:endParaRPr lang="es-419" dirty="0"/>
          </a:p>
        </p:txBody>
      </p:sp>
    </p:spTree>
    <p:extLst>
      <p:ext uri="{BB962C8B-B14F-4D97-AF65-F5344CB8AC3E}">
        <p14:creationId xmlns:p14="http://schemas.microsoft.com/office/powerpoint/2010/main" val="3240944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Tamaño del espacio de búsqueda: </a:t>
            </a:r>
            <a:endParaRPr lang="en-US" dirty="0"/>
          </a:p>
        </p:txBody>
      </p:sp>
      <p:sp>
        <p:nvSpPr>
          <p:cNvPr id="3" name="Content Placeholder 2"/>
          <p:cNvSpPr>
            <a:spLocks noGrp="1"/>
          </p:cNvSpPr>
          <p:nvPr>
            <p:ph idx="1"/>
          </p:nvPr>
        </p:nvSpPr>
        <p:spPr>
          <a:xfrm>
            <a:off x="1103312" y="3509554"/>
            <a:ext cx="9991407" cy="2738845"/>
          </a:xfrm>
        </p:spPr>
        <p:txBody>
          <a:bodyPr>
            <a:normAutofit lnSpcReduction="10000"/>
          </a:bodyPr>
          <a:lstStyle/>
          <a:p>
            <a:endParaRPr lang="es-ES" dirty="0" smtClean="0"/>
          </a:p>
          <a:p>
            <a:r>
              <a:rPr lang="es-ES" dirty="0" smtClean="0"/>
              <a:t>En el caso de la primera formulación, el espacio de búsqueda contempla muchas soluciones que son equivalentes, pues para el problema interesa la diferenciación de los colores y no el nombre de la etiqueta (del color) como tal.</a:t>
            </a:r>
          </a:p>
          <a:p>
            <a:r>
              <a:rPr lang="es-ES" dirty="0" smtClean="0"/>
              <a:t>Con la segunda formulación, al plantearlo como un problema de distribución se resuelve este problema, pues elimina las soluciones simétricas, reduciendo considerablemente el espacio de búsqueda</a:t>
            </a:r>
            <a:endParaRPr lang="es-ES" dirty="0"/>
          </a:p>
          <a:p>
            <a:endParaRPr lang="es-ES" dirty="0" smtClean="0"/>
          </a:p>
          <a:p>
            <a:endParaRPr lang="es-ES" dirty="0"/>
          </a:p>
          <a:p>
            <a:pPr lvl="8"/>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646111" y="1565414"/>
                <a:ext cx="4787153" cy="1631216"/>
              </a:xfrm>
              <a:prstGeom prst="rect">
                <a:avLst/>
              </a:prstGeom>
              <a:noFill/>
            </p:spPr>
            <p:txBody>
              <a:bodyPr wrap="square" rtlCol="0">
                <a:spAutoFit/>
              </a:bodyPr>
              <a:lstStyle/>
              <a:p>
                <a:pPr algn="just"/>
                <a:r>
                  <a:rPr lang="es-ES" sz="2000" dirty="0" smtClean="0"/>
                  <a:t>Tamaño del espacio de búsqueda para la Formulación 1</a:t>
                </a:r>
              </a:p>
              <a:p>
                <a:endParaRPr lang="es-ES" sz="2000" dirty="0"/>
              </a:p>
              <a:p>
                <a:pPr/>
                <a14:m>
                  <m:oMathPara xmlns:m="http://schemas.openxmlformats.org/officeDocument/2006/math">
                    <m:oMathParaPr>
                      <m:jc m:val="center"/>
                    </m:oMathParaPr>
                    <m:oMath xmlns:m="http://schemas.openxmlformats.org/officeDocument/2006/math">
                      <m:sSup>
                        <m:sSupPr>
                          <m:ctrlPr>
                            <a:rPr lang="es-ES" sz="2000" i="1" dirty="0" smtClean="0">
                              <a:latin typeface="Cambria Math" panose="02040503050406030204" pitchFamily="18" charset="0"/>
                            </a:rPr>
                          </m:ctrlPr>
                        </m:sSupPr>
                        <m:e>
                          <m:r>
                            <a:rPr lang="es-ES" sz="2000" i="1" dirty="0" smtClean="0">
                              <a:latin typeface="Cambria Math" panose="02040503050406030204" pitchFamily="18" charset="0"/>
                            </a:rPr>
                            <m:t>𝑛</m:t>
                          </m:r>
                        </m:e>
                        <m:sup>
                          <m:r>
                            <a:rPr lang="es-ES" sz="2000" i="1" dirty="0" smtClean="0">
                              <a:latin typeface="Cambria Math" panose="02040503050406030204" pitchFamily="18" charset="0"/>
                            </a:rPr>
                            <m:t>𝑛</m:t>
                          </m:r>
                        </m:sup>
                      </m:sSup>
                    </m:oMath>
                  </m:oMathPara>
                </a14:m>
                <a:endParaRPr lang="es-ES" sz="2000" dirty="0" smtClean="0"/>
              </a:p>
              <a:p>
                <a:endParaRPr lang="en-US" sz="20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46111" y="1565414"/>
                <a:ext cx="4787153" cy="1631216"/>
              </a:xfrm>
              <a:prstGeom prst="rect">
                <a:avLst/>
              </a:prstGeom>
              <a:blipFill>
                <a:blip r:embed="rId3"/>
                <a:stretch>
                  <a:fillRect l="-1401" t="-2247" r="-1274"/>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528779" y="1505781"/>
                <a:ext cx="4787153" cy="1647118"/>
              </a:xfrm>
              <a:prstGeom prst="rect">
                <a:avLst/>
              </a:prstGeom>
              <a:noFill/>
            </p:spPr>
            <p:txBody>
              <a:bodyPr wrap="square" rtlCol="0">
                <a:spAutoFit/>
              </a:bodyPr>
              <a:lstStyle/>
              <a:p>
                <a:pPr algn="just"/>
                <a:r>
                  <a:rPr lang="es-ES" sz="2000" dirty="0" smtClean="0"/>
                  <a:t>Tamaño del espacio de búsqueda para la Formulación 2</a:t>
                </a:r>
              </a:p>
              <a:p>
                <a:endParaRPr lang="es-ES" sz="2000" dirty="0" smtClean="0"/>
              </a:p>
              <a:p>
                <a:pPr algn="ctr"/>
                <a14:m>
                  <m:oMath xmlns:m="http://schemas.openxmlformats.org/officeDocument/2006/math">
                    <m:sSub>
                      <m:sSubPr>
                        <m:ctrlPr>
                          <a:rPr lang="es-ES" sz="2000" i="1" smtClean="0">
                            <a:latin typeface="Cambria Math" panose="02040503050406030204" pitchFamily="18" charset="0"/>
                          </a:rPr>
                        </m:ctrlPr>
                      </m:sSubPr>
                      <m:e>
                        <m:r>
                          <m:rPr>
                            <m:nor/>
                          </m:rPr>
                          <a:rPr lang="es-ES" sz="2000" i="0" smtClean="0">
                            <a:latin typeface="Cambria Math" panose="02040503050406030204" pitchFamily="18" charset="0"/>
                          </a:rPr>
                          <m:t>B</m:t>
                        </m:r>
                      </m:e>
                      <m:sub>
                        <m:r>
                          <m:rPr>
                            <m:nor/>
                          </m:rPr>
                          <a:rPr lang="es-ES" sz="2000" i="0" smtClean="0">
                            <a:latin typeface="Cambria Math" panose="02040503050406030204" pitchFamily="18" charset="0"/>
                          </a:rPr>
                          <m:t>n</m:t>
                        </m:r>
                      </m:sub>
                    </m:sSub>
                    <m:r>
                      <m:rPr>
                        <m:nor/>
                      </m:rPr>
                      <a:rPr lang="es-ES" sz="2000" i="0" smtClean="0">
                        <a:latin typeface="Cambria Math" panose="02040503050406030204" pitchFamily="18" charset="0"/>
                      </a:rPr>
                      <m:t>=</m:t>
                    </m:r>
                    <m:nary>
                      <m:naryPr>
                        <m:chr m:val="∑"/>
                        <m:limLoc m:val="undOvr"/>
                        <m:grow m:val="on"/>
                        <m:ctrlPr>
                          <a:rPr lang="es-ES" sz="2000" i="1" smtClean="0">
                            <a:latin typeface="Cambria Math" panose="02040503050406030204" pitchFamily="18" charset="0"/>
                          </a:rPr>
                        </m:ctrlPr>
                      </m:naryPr>
                      <m:sub>
                        <m:r>
                          <m:rPr>
                            <m:nor/>
                          </m:rPr>
                          <a:rPr lang="es-ES" sz="2000" i="0" smtClean="0">
                            <a:latin typeface="Cambria Math" panose="02040503050406030204" pitchFamily="18" charset="0"/>
                          </a:rPr>
                          <m:t>k</m:t>
                        </m:r>
                        <m:r>
                          <m:rPr>
                            <m:nor/>
                          </m:rPr>
                          <a:rPr lang="es-ES" sz="2000" i="0" smtClean="0">
                            <a:latin typeface="Cambria Math" panose="02040503050406030204" pitchFamily="18" charset="0"/>
                          </a:rPr>
                          <m:t>=1</m:t>
                        </m:r>
                      </m:sub>
                      <m:sup>
                        <m:r>
                          <m:rPr>
                            <m:nor/>
                          </m:rPr>
                          <a:rPr lang="es-ES" sz="2000" i="0" smtClean="0">
                            <a:latin typeface="Cambria Math" panose="02040503050406030204" pitchFamily="18" charset="0"/>
                          </a:rPr>
                          <m:t>n</m:t>
                        </m:r>
                      </m:sup>
                      <m:e>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𝑛</m:t>
                                </m:r>
                              </m:e>
                              <m:e>
                                <m:r>
                                  <a:rPr lang="en-US" sz="2000" b="0" i="1" smtClean="0">
                                    <a:latin typeface="Cambria Math" panose="02040503050406030204" pitchFamily="18" charset="0"/>
                                  </a:rPr>
                                  <m:t>𝑘</m:t>
                                </m:r>
                              </m:e>
                            </m:eqArr>
                          </m:e>
                        </m:d>
                      </m:e>
                    </m:nary>
                  </m:oMath>
                </a14:m>
                <a:r>
                  <a:rPr lang="en-US" sz="3600" dirty="0" smtClean="0"/>
                  <a:t>}</a:t>
                </a:r>
                <a:endParaRPr lang="en-US"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6528779" y="1505781"/>
                <a:ext cx="4787153" cy="1647118"/>
              </a:xfrm>
              <a:prstGeom prst="rect">
                <a:avLst/>
              </a:prstGeom>
              <a:blipFill>
                <a:blip r:embed="rId4"/>
                <a:stretch>
                  <a:fillRect l="-1401" t="-1852" r="-1274" b="-7407"/>
                </a:stretch>
              </a:blipFill>
            </p:spPr>
            <p:txBody>
              <a:bodyPr/>
              <a:lstStyle/>
              <a:p>
                <a:r>
                  <a:rPr lang="es-419">
                    <a:noFill/>
                  </a:rPr>
                  <a:t> </a:t>
                </a:r>
              </a:p>
            </p:txBody>
          </p:sp>
        </mc:Fallback>
      </mc:AlternateContent>
    </p:spTree>
    <p:extLst>
      <p:ext uri="{BB962C8B-B14F-4D97-AF65-F5344CB8AC3E}">
        <p14:creationId xmlns:p14="http://schemas.microsoft.com/office/powerpoint/2010/main" val="706023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Casos</a:t>
            </a:r>
            <a:r>
              <a:rPr lang="en-US" dirty="0" smtClean="0"/>
              <a:t> </a:t>
            </a:r>
            <a:r>
              <a:rPr lang="en-US" dirty="0" err="1" smtClean="0"/>
              <a:t>Especiales</a:t>
            </a:r>
            <a:r>
              <a:rPr lang="en-US" dirty="0" smtClean="0"/>
              <a:t> de </a:t>
            </a:r>
            <a:r>
              <a:rPr lang="en-US" dirty="0" err="1" smtClean="0"/>
              <a:t>Grafos</a:t>
            </a:r>
            <a:endParaRPr lang="es-419" dirty="0"/>
          </a:p>
        </p:txBody>
      </p:sp>
      <p:sp>
        <p:nvSpPr>
          <p:cNvPr id="3" name="Content Placeholder 2"/>
          <p:cNvSpPr>
            <a:spLocks noGrp="1"/>
          </p:cNvSpPr>
          <p:nvPr>
            <p:ph idx="1"/>
          </p:nvPr>
        </p:nvSpPr>
        <p:spPr/>
        <p:txBody>
          <a:bodyPr/>
          <a:lstStyle/>
          <a:p>
            <a:r>
              <a:rPr lang="en-US" dirty="0" err="1" smtClean="0"/>
              <a:t>Completos</a:t>
            </a:r>
            <a:endParaRPr lang="en-US" dirty="0" smtClean="0"/>
          </a:p>
          <a:p>
            <a:r>
              <a:rPr lang="en-US" dirty="0" err="1" smtClean="0"/>
              <a:t>Bipartitos</a:t>
            </a:r>
            <a:endParaRPr lang="en-US" dirty="0" smtClean="0"/>
          </a:p>
          <a:p>
            <a:r>
              <a:rPr lang="en-US" dirty="0" err="1" smtClean="0"/>
              <a:t>Ciclicos</a:t>
            </a:r>
            <a:endParaRPr lang="en-US" dirty="0"/>
          </a:p>
          <a:p>
            <a:r>
              <a:rPr lang="en-US" dirty="0" smtClean="0"/>
              <a:t>Wheel(</a:t>
            </a:r>
            <a:r>
              <a:rPr lang="en-US" dirty="0" err="1" smtClean="0"/>
              <a:t>rueda</a:t>
            </a:r>
            <a:r>
              <a:rPr lang="en-US" dirty="0" smtClean="0"/>
              <a:t> no </a:t>
            </a:r>
            <a:r>
              <a:rPr lang="en-US" dirty="0" err="1" smtClean="0"/>
              <a:t>creo</a:t>
            </a:r>
            <a:r>
              <a:rPr lang="en-US" dirty="0" smtClean="0"/>
              <a:t> q sea la </a:t>
            </a:r>
            <a:r>
              <a:rPr lang="en-US" dirty="0" err="1" smtClean="0"/>
              <a:t>traducci</a:t>
            </a:r>
            <a:r>
              <a:rPr lang="es-ES" dirty="0" err="1" smtClean="0"/>
              <a:t>ón</a:t>
            </a:r>
            <a:r>
              <a:rPr lang="en-US" dirty="0" smtClean="0"/>
              <a:t>)</a:t>
            </a:r>
          </a:p>
          <a:p>
            <a:r>
              <a:rPr lang="en-US" dirty="0" err="1" smtClean="0"/>
              <a:t>Planos</a:t>
            </a:r>
            <a:endParaRPr lang="en-US" dirty="0" smtClean="0"/>
          </a:p>
          <a:p>
            <a:r>
              <a:rPr lang="en-US" dirty="0" smtClean="0"/>
              <a:t>Grid(</a:t>
            </a:r>
            <a:r>
              <a:rPr lang="en-US" dirty="0" err="1" smtClean="0"/>
              <a:t>buscar</a:t>
            </a:r>
            <a:r>
              <a:rPr lang="en-US" dirty="0" smtClean="0"/>
              <a:t> que </a:t>
            </a:r>
            <a:r>
              <a:rPr lang="en-US" dirty="0" err="1" smtClean="0"/>
              <a:t>traducci</a:t>
            </a:r>
            <a:r>
              <a:rPr lang="es-ES" dirty="0" err="1" smtClean="0"/>
              <a:t>ó</a:t>
            </a:r>
            <a:r>
              <a:rPr lang="en-US" dirty="0" smtClean="0"/>
              <a:t>n se </a:t>
            </a:r>
            <a:r>
              <a:rPr lang="en-US" dirty="0" err="1" smtClean="0"/>
              <a:t>emplea</a:t>
            </a:r>
            <a:r>
              <a:rPr lang="en-US" dirty="0" smtClean="0"/>
              <a:t> </a:t>
            </a:r>
            <a:r>
              <a:rPr lang="en-US" dirty="0" err="1" smtClean="0"/>
              <a:t>aquí</a:t>
            </a:r>
            <a:r>
              <a:rPr lang="en-US" dirty="0" smtClean="0"/>
              <a:t> </a:t>
            </a:r>
            <a:r>
              <a:rPr lang="en-US" dirty="0" err="1" smtClean="0"/>
              <a:t>si</a:t>
            </a:r>
            <a:r>
              <a:rPr lang="en-US" dirty="0" smtClean="0"/>
              <a:t> </a:t>
            </a:r>
            <a:r>
              <a:rPr lang="en-US" dirty="0" err="1" smtClean="0"/>
              <a:t>puede</a:t>
            </a:r>
            <a:r>
              <a:rPr lang="en-US" dirty="0" smtClean="0"/>
              <a:t> que sea </a:t>
            </a:r>
            <a:r>
              <a:rPr lang="en-US" dirty="0" err="1" smtClean="0"/>
              <a:t>rejilla</a:t>
            </a:r>
            <a:r>
              <a:rPr lang="en-US" dirty="0" smtClean="0"/>
              <a:t>)</a:t>
            </a:r>
          </a:p>
          <a:p>
            <a:endParaRPr lang="es-419" dirty="0"/>
          </a:p>
        </p:txBody>
      </p:sp>
    </p:spTree>
    <p:extLst>
      <p:ext uri="{BB962C8B-B14F-4D97-AF65-F5344CB8AC3E}">
        <p14:creationId xmlns:p14="http://schemas.microsoft.com/office/powerpoint/2010/main" val="3195596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72" y="2562872"/>
            <a:ext cx="9404723" cy="1985682"/>
          </a:xfrm>
        </p:spPr>
        <p:txBody>
          <a:bodyPr/>
          <a:lstStyle/>
          <a:p>
            <a:pPr algn="ctr"/>
            <a:r>
              <a:rPr lang="es-ES" sz="4400" dirty="0"/>
              <a:t>Solución exhaustiva de dos pequeñas instancias</a:t>
            </a:r>
            <a:r>
              <a:rPr lang="es-ES" sz="4400" dirty="0" smtClean="0"/>
              <a:t>.</a:t>
            </a:r>
            <a:r>
              <a:rPr lang="es-ES" dirty="0"/>
              <a:t/>
            </a:r>
            <a:br>
              <a:rPr lang="es-ES" dirty="0"/>
            </a:br>
            <a:endParaRPr lang="es-419" dirty="0"/>
          </a:p>
        </p:txBody>
      </p:sp>
    </p:spTree>
    <p:extLst>
      <p:ext uri="{BB962C8B-B14F-4D97-AF65-F5344CB8AC3E}">
        <p14:creationId xmlns:p14="http://schemas.microsoft.com/office/powerpoint/2010/main" val="976366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018" y="2933646"/>
            <a:ext cx="8229600" cy="3481008"/>
          </a:xfrm>
        </p:spPr>
        <p:txBody>
          <a:bodyPr>
            <a:normAutofit fontScale="92500" lnSpcReduction="20000"/>
          </a:bodyPr>
          <a:lstStyle/>
          <a:p>
            <a:pPr marL="0" indent="0">
              <a:buNone/>
            </a:pPr>
            <a:r>
              <a:rPr lang="es-ES" dirty="0"/>
              <a:t> </a:t>
            </a:r>
          </a:p>
          <a:p>
            <a:pPr marL="0" indent="0">
              <a:buNone/>
            </a:pPr>
            <a:r>
              <a:rPr lang="es-ES" dirty="0" smtClean="0"/>
              <a:t>				 </a:t>
            </a:r>
            <a:r>
              <a:rPr lang="es-ES" sz="2200" dirty="0" smtClean="0"/>
              <a:t>A</a:t>
            </a:r>
          </a:p>
          <a:p>
            <a:pPr marL="0" indent="0">
              <a:buNone/>
            </a:pPr>
            <a:r>
              <a:rPr lang="es-ES" sz="2200" dirty="0"/>
              <a:t> </a:t>
            </a:r>
            <a:endParaRPr lang="en-US" sz="2200" dirty="0"/>
          </a:p>
          <a:p>
            <a:pPr marL="0" indent="0">
              <a:buNone/>
            </a:pPr>
            <a:r>
              <a:rPr lang="es-ES" sz="2200" dirty="0"/>
              <a:t>      	</a:t>
            </a:r>
            <a:r>
              <a:rPr lang="es-ES" sz="2200" dirty="0" smtClean="0"/>
              <a:t>	</a:t>
            </a:r>
          </a:p>
          <a:p>
            <a:pPr marL="0" indent="0">
              <a:buNone/>
            </a:pPr>
            <a:r>
              <a:rPr lang="es-ES" sz="2200" dirty="0"/>
              <a:t>	</a:t>
            </a:r>
            <a:r>
              <a:rPr lang="es-ES" sz="2200" dirty="0" smtClean="0"/>
              <a:t>	B</a:t>
            </a:r>
            <a:r>
              <a:rPr lang="es-ES" sz="2200" dirty="0"/>
              <a:t>			 </a:t>
            </a:r>
            <a:r>
              <a:rPr lang="es-ES" sz="2200" dirty="0" smtClean="0"/>
              <a:t>           C</a:t>
            </a:r>
            <a:r>
              <a:rPr lang="es-ES" dirty="0"/>
              <a:t>			</a:t>
            </a:r>
            <a:endParaRPr lang="en-US" dirty="0"/>
          </a:p>
          <a:p>
            <a:endParaRPr lang="en-US" dirty="0"/>
          </a:p>
          <a:p>
            <a:pPr marL="0" indent="0">
              <a:buNone/>
            </a:pPr>
            <a:r>
              <a:rPr lang="es-ES" dirty="0"/>
              <a:t>Soluciones:</a:t>
            </a:r>
            <a:endParaRPr lang="en-US" dirty="0"/>
          </a:p>
          <a:p>
            <a:pPr>
              <a:buFont typeface="Wingdings" pitchFamily="2" charset="2"/>
              <a:buChar char="q"/>
            </a:pPr>
            <a:r>
              <a:rPr lang="es-ES" dirty="0"/>
              <a:t>A, B y C colores diferentes ( peor solución)</a:t>
            </a:r>
            <a:endParaRPr lang="en-US" dirty="0"/>
          </a:p>
          <a:p>
            <a:pPr>
              <a:buFont typeface="Wingdings" pitchFamily="2" charset="2"/>
              <a:buChar char="q"/>
            </a:pPr>
            <a:r>
              <a:rPr lang="es-ES" dirty="0"/>
              <a:t>A un color, B y C otro color ( mejor solución)</a:t>
            </a:r>
            <a:endParaRPr lang="en-US" dirty="0"/>
          </a:p>
          <a:p>
            <a:pPr marL="0" indent="0">
              <a:buNone/>
            </a:pPr>
            <a:endParaRPr lang="en-US" dirty="0"/>
          </a:p>
          <a:p>
            <a:endParaRPr lang="es-419" dirty="0"/>
          </a:p>
        </p:txBody>
      </p:sp>
      <p:grpSp>
        <p:nvGrpSpPr>
          <p:cNvPr id="4" name="Group 3"/>
          <p:cNvGrpSpPr/>
          <p:nvPr/>
        </p:nvGrpSpPr>
        <p:grpSpPr>
          <a:xfrm>
            <a:off x="1518938" y="1545058"/>
            <a:ext cx="2432050" cy="749300"/>
            <a:chOff x="0" y="0"/>
            <a:chExt cx="2432050" cy="749300"/>
          </a:xfrm>
        </p:grpSpPr>
        <p:sp>
          <p:nvSpPr>
            <p:cNvPr id="5" name="Oval 4"/>
            <p:cNvSpPr/>
            <p:nvPr/>
          </p:nvSpPr>
          <p:spPr>
            <a:xfrm>
              <a:off x="0" y="0"/>
              <a:ext cx="694690" cy="749300"/>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6" name="Straight Connector 5"/>
            <p:cNvCxnSpPr/>
            <p:nvPr/>
          </p:nvCxnSpPr>
          <p:spPr>
            <a:xfrm>
              <a:off x="694944" y="310896"/>
              <a:ext cx="1042416" cy="0"/>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1737360" y="0"/>
              <a:ext cx="694690" cy="749300"/>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 name="Group 7"/>
          <p:cNvGrpSpPr/>
          <p:nvPr/>
        </p:nvGrpSpPr>
        <p:grpSpPr>
          <a:xfrm rot="21348960">
            <a:off x="1939539" y="3024082"/>
            <a:ext cx="2295290" cy="1997872"/>
            <a:chOff x="1" y="0"/>
            <a:chExt cx="2486786" cy="2432050"/>
          </a:xfrm>
        </p:grpSpPr>
        <p:cxnSp>
          <p:nvCxnSpPr>
            <p:cNvPr id="9" name="Straight Connector 8"/>
            <p:cNvCxnSpPr/>
            <p:nvPr/>
          </p:nvCxnSpPr>
          <p:spPr>
            <a:xfrm>
              <a:off x="1170305" y="877951"/>
              <a:ext cx="694690" cy="763270"/>
            </a:xfrm>
            <a:prstGeom prst="line">
              <a:avLst/>
            </a:prstGeom>
          </p:spPr>
          <p:style>
            <a:lnRef idx="1">
              <a:schemeClr val="dk1"/>
            </a:lnRef>
            <a:fillRef idx="0">
              <a:schemeClr val="dk1"/>
            </a:fillRef>
            <a:effectRef idx="0">
              <a:schemeClr val="dk1"/>
            </a:effectRef>
            <a:fontRef idx="minor">
              <a:schemeClr val="tx1"/>
            </a:fontRef>
          </p:style>
        </p:cxnSp>
        <p:sp>
          <p:nvSpPr>
            <p:cNvPr id="10" name="Oval 9"/>
            <p:cNvSpPr/>
            <p:nvPr/>
          </p:nvSpPr>
          <p:spPr>
            <a:xfrm>
              <a:off x="1792097" y="1518031"/>
              <a:ext cx="694690" cy="749300"/>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11" name="Group 10"/>
            <p:cNvGrpSpPr/>
            <p:nvPr/>
          </p:nvGrpSpPr>
          <p:grpSpPr>
            <a:xfrm rot="7971116">
              <a:off x="-841374" y="841375"/>
              <a:ext cx="2432050" cy="749300"/>
              <a:chOff x="0" y="0"/>
              <a:chExt cx="2432050" cy="749300"/>
            </a:xfrm>
          </p:grpSpPr>
          <p:sp>
            <p:nvSpPr>
              <p:cNvPr id="12" name="Oval 11"/>
              <p:cNvSpPr/>
              <p:nvPr/>
            </p:nvSpPr>
            <p:spPr>
              <a:xfrm>
                <a:off x="0" y="0"/>
                <a:ext cx="694690" cy="749300"/>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13" name="Straight Connector 12"/>
              <p:cNvCxnSpPr/>
              <p:nvPr/>
            </p:nvCxnSpPr>
            <p:spPr>
              <a:xfrm>
                <a:off x="694944" y="310896"/>
                <a:ext cx="1042416" cy="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1737360" y="0"/>
                <a:ext cx="694690" cy="749300"/>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15" name="TextBox 14"/>
          <p:cNvSpPr txBox="1"/>
          <p:nvPr/>
        </p:nvSpPr>
        <p:spPr>
          <a:xfrm>
            <a:off x="6525490" y="4325707"/>
            <a:ext cx="5430981" cy="2314993"/>
          </a:xfrm>
          <a:prstGeom prst="rect">
            <a:avLst/>
          </a:prstGeom>
          <a:noFill/>
        </p:spPr>
        <p:txBody>
          <a:bodyPr wrap="square" rtlCol="0">
            <a:spAutoFit/>
          </a:bodyPr>
          <a:lstStyle/>
          <a:p>
            <a:endParaRPr lang="es-ES" sz="2000" dirty="0" smtClean="0"/>
          </a:p>
          <a:p>
            <a:r>
              <a:rPr lang="es-ES" sz="2000" dirty="0" smtClean="0"/>
              <a:t>Soluciones </a:t>
            </a:r>
            <a:r>
              <a:rPr lang="es-ES" sz="2000" dirty="0"/>
              <a:t>no </a:t>
            </a:r>
            <a:r>
              <a:rPr lang="es-ES" sz="2000" dirty="0" smtClean="0"/>
              <a:t>factibles</a:t>
            </a:r>
            <a:endParaRPr lang="en-US" sz="2000" dirty="0"/>
          </a:p>
          <a:p>
            <a:pPr marL="342900" lvl="0" indent="-342900">
              <a:lnSpc>
                <a:spcPct val="90000"/>
              </a:lnSpc>
              <a:spcBef>
                <a:spcPts val="1000"/>
              </a:spcBef>
              <a:buClr>
                <a:schemeClr val="bg2">
                  <a:lumMod val="40000"/>
                  <a:lumOff val="60000"/>
                </a:schemeClr>
              </a:buClr>
              <a:buSzPct val="80000"/>
              <a:buFont typeface="Wingdings" pitchFamily="2" charset="2"/>
              <a:buChar char="q"/>
            </a:pPr>
            <a:r>
              <a:rPr lang="es-ES" sz="2000" dirty="0">
                <a:latin typeface="+mj-lt"/>
                <a:ea typeface="+mj-ea"/>
                <a:cs typeface="+mj-cs"/>
              </a:rPr>
              <a:t>A, B y C los mismos colores</a:t>
            </a:r>
            <a:endParaRPr lang="en-US" sz="2000" dirty="0">
              <a:latin typeface="+mj-lt"/>
              <a:ea typeface="+mj-ea"/>
              <a:cs typeface="+mj-cs"/>
            </a:endParaRPr>
          </a:p>
          <a:p>
            <a:pPr marL="342900" lvl="0" indent="-342900">
              <a:lnSpc>
                <a:spcPct val="90000"/>
              </a:lnSpc>
              <a:spcBef>
                <a:spcPts val="1000"/>
              </a:spcBef>
              <a:buClr>
                <a:schemeClr val="bg2">
                  <a:lumMod val="40000"/>
                  <a:lumOff val="60000"/>
                </a:schemeClr>
              </a:buClr>
              <a:buSzPct val="80000"/>
              <a:buFont typeface="Wingdings" pitchFamily="2" charset="2"/>
              <a:buChar char="q"/>
            </a:pPr>
            <a:r>
              <a:rPr lang="es-ES" sz="2000" dirty="0">
                <a:latin typeface="+mj-lt"/>
                <a:ea typeface="+mj-ea"/>
                <a:cs typeface="+mj-cs"/>
              </a:rPr>
              <a:t>A y C mismo color, B color diferente</a:t>
            </a:r>
            <a:endParaRPr lang="en-US" sz="2000" dirty="0">
              <a:latin typeface="+mj-lt"/>
              <a:ea typeface="+mj-ea"/>
              <a:cs typeface="+mj-cs"/>
            </a:endParaRPr>
          </a:p>
          <a:p>
            <a:pPr marL="342900" lvl="0" indent="-342900">
              <a:lnSpc>
                <a:spcPct val="90000"/>
              </a:lnSpc>
              <a:spcBef>
                <a:spcPts val="1000"/>
              </a:spcBef>
              <a:buClr>
                <a:schemeClr val="bg2">
                  <a:lumMod val="40000"/>
                  <a:lumOff val="60000"/>
                </a:schemeClr>
              </a:buClr>
              <a:buSzPct val="80000"/>
              <a:buFont typeface="Wingdings" pitchFamily="2" charset="2"/>
              <a:buChar char="q"/>
            </a:pPr>
            <a:r>
              <a:rPr lang="es-ES" sz="2000" dirty="0">
                <a:latin typeface="+mj-lt"/>
                <a:ea typeface="+mj-ea"/>
                <a:cs typeface="+mj-cs"/>
              </a:rPr>
              <a:t>A y B mismo color , C color diferente</a:t>
            </a:r>
            <a:endParaRPr lang="en-US" sz="2000" dirty="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900" dirty="0">
              <a:latin typeface="+mj-lt"/>
              <a:ea typeface="+mj-ea"/>
              <a:cs typeface="+mj-cs"/>
            </a:endParaRPr>
          </a:p>
        </p:txBody>
      </p:sp>
      <p:sp>
        <p:nvSpPr>
          <p:cNvPr id="16" name="TextBox 15"/>
          <p:cNvSpPr txBox="1"/>
          <p:nvPr/>
        </p:nvSpPr>
        <p:spPr>
          <a:xfrm>
            <a:off x="5817276" y="415088"/>
            <a:ext cx="5430981" cy="2771528"/>
          </a:xfrm>
          <a:prstGeom prst="rect">
            <a:avLst/>
          </a:prstGeom>
          <a:noFill/>
        </p:spPr>
        <p:txBody>
          <a:bodyPr wrap="square" rtlCol="0">
            <a:spAutoFit/>
          </a:bodyPr>
          <a:lstStyle/>
          <a:p>
            <a:endParaRPr lang="es-ES" sz="2000" dirty="0" smtClean="0"/>
          </a:p>
          <a:p>
            <a:r>
              <a:rPr lang="es-ES" sz="2000" dirty="0"/>
              <a:t> </a:t>
            </a:r>
            <a:endParaRPr lang="en-US" sz="2000" dirty="0"/>
          </a:p>
          <a:p>
            <a:r>
              <a:rPr lang="es-ES" sz="2000" dirty="0"/>
              <a:t>Soluciones:</a:t>
            </a:r>
            <a:endParaRPr lang="en-US" sz="2000" dirty="0"/>
          </a:p>
          <a:p>
            <a:pPr marL="342900" indent="-342900">
              <a:lnSpc>
                <a:spcPct val="90000"/>
              </a:lnSpc>
              <a:spcBef>
                <a:spcPts val="1000"/>
              </a:spcBef>
              <a:buClr>
                <a:schemeClr val="bg2">
                  <a:lumMod val="40000"/>
                  <a:lumOff val="60000"/>
                </a:schemeClr>
              </a:buClr>
              <a:buSzPct val="80000"/>
              <a:buFont typeface="Wingdings" pitchFamily="2" charset="2"/>
              <a:buChar char="q"/>
            </a:pPr>
            <a:r>
              <a:rPr lang="es-ES" sz="2000" dirty="0">
                <a:latin typeface="+mj-lt"/>
                <a:ea typeface="+mj-ea"/>
                <a:cs typeface="+mj-cs"/>
              </a:rPr>
              <a:t>A y B colores distintos (Sería la única solución al problema)</a:t>
            </a:r>
            <a:endParaRPr lang="en-US" sz="2000" dirty="0">
              <a:latin typeface="+mj-lt"/>
              <a:ea typeface="+mj-ea"/>
              <a:cs typeface="+mj-cs"/>
            </a:endParaRPr>
          </a:p>
          <a:p>
            <a:pPr marL="342900" indent="-342900">
              <a:lnSpc>
                <a:spcPct val="90000"/>
              </a:lnSpc>
              <a:spcBef>
                <a:spcPts val="1000"/>
              </a:spcBef>
              <a:buClr>
                <a:schemeClr val="bg2">
                  <a:lumMod val="40000"/>
                  <a:lumOff val="60000"/>
                </a:schemeClr>
              </a:buClr>
              <a:buSzPct val="80000"/>
              <a:buFont typeface="Wingdings" pitchFamily="2" charset="2"/>
              <a:buChar char="q"/>
            </a:pPr>
            <a:r>
              <a:rPr lang="es-ES" sz="2000" dirty="0">
                <a:latin typeface="+mj-lt"/>
                <a:ea typeface="+mj-ea"/>
                <a:cs typeface="+mj-cs"/>
              </a:rPr>
              <a:t>A y B los mismos colores ( No es factible ya que son adyacentes)</a:t>
            </a:r>
            <a:endParaRPr lang="en-US" sz="2000" dirty="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900" dirty="0">
              <a:latin typeface="+mj-lt"/>
              <a:ea typeface="+mj-ea"/>
              <a:cs typeface="+mj-cs"/>
            </a:endParaRPr>
          </a:p>
        </p:txBody>
      </p:sp>
      <p:sp>
        <p:nvSpPr>
          <p:cNvPr id="17" name="TextBox 16"/>
          <p:cNvSpPr txBox="1"/>
          <p:nvPr/>
        </p:nvSpPr>
        <p:spPr>
          <a:xfrm>
            <a:off x="1264083" y="1719653"/>
            <a:ext cx="3180253" cy="400110"/>
          </a:xfrm>
          <a:prstGeom prst="rect">
            <a:avLst/>
          </a:prstGeom>
          <a:noFill/>
        </p:spPr>
        <p:txBody>
          <a:bodyPr wrap="square" rtlCol="0">
            <a:spAutoFit/>
          </a:bodyPr>
          <a:lstStyle/>
          <a:p>
            <a:r>
              <a:rPr lang="en-US" dirty="0" smtClean="0"/>
              <a:t>	</a:t>
            </a:r>
            <a:r>
              <a:rPr lang="en-US" sz="2000" dirty="0" smtClean="0"/>
              <a:t>A			    B</a:t>
            </a:r>
            <a:endParaRPr lang="en-US" sz="2000" dirty="0"/>
          </a:p>
        </p:txBody>
      </p:sp>
    </p:spTree>
    <p:extLst>
      <p:ext uri="{BB962C8B-B14F-4D97-AF65-F5344CB8AC3E}">
        <p14:creationId xmlns:p14="http://schemas.microsoft.com/office/powerpoint/2010/main" val="2278364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1353"/>
            <a:ext cx="9404723" cy="1400530"/>
          </a:xfrm>
        </p:spPr>
        <p:txBody>
          <a:bodyPr/>
          <a:lstStyle/>
          <a:p>
            <a:r>
              <a:rPr lang="es-ES" dirty="0"/>
              <a:t>E</a:t>
            </a:r>
            <a:r>
              <a:rPr lang="es-ES" dirty="0" smtClean="0"/>
              <a:t>nfoque </a:t>
            </a:r>
            <a:r>
              <a:rPr lang="es-ES" dirty="0"/>
              <a:t>heurístico de solución</a:t>
            </a:r>
            <a:r>
              <a:rPr lang="es-ES" dirty="0" smtClean="0"/>
              <a:t>:</a:t>
            </a:r>
            <a:br>
              <a:rPr lang="es-ES" dirty="0" smtClean="0"/>
            </a:br>
            <a:r>
              <a:rPr lang="es-ES" dirty="0"/>
              <a:t/>
            </a:r>
            <a:br>
              <a:rPr lang="es-ES" dirty="0"/>
            </a:br>
            <a:endParaRPr lang="en-US" dirty="0"/>
          </a:p>
        </p:txBody>
      </p:sp>
      <p:sp>
        <p:nvSpPr>
          <p:cNvPr id="3" name="Content Placeholder 2"/>
          <p:cNvSpPr>
            <a:spLocks noGrp="1"/>
          </p:cNvSpPr>
          <p:nvPr>
            <p:ph idx="1"/>
          </p:nvPr>
        </p:nvSpPr>
        <p:spPr>
          <a:xfrm>
            <a:off x="788894" y="1570531"/>
            <a:ext cx="10542494" cy="5056094"/>
          </a:xfrm>
        </p:spPr>
        <p:txBody>
          <a:bodyPr>
            <a:normAutofit/>
          </a:bodyPr>
          <a:lstStyle/>
          <a:p>
            <a:r>
              <a:rPr lang="es-ES" sz="2400" dirty="0" smtClean="0"/>
              <a:t>El algoritmo voraz</a:t>
            </a:r>
            <a:r>
              <a:rPr lang="es-ES" sz="2400" dirty="0" smtClean="0"/>
              <a:t> funciona tomando  los vértices uno por uno de acuerdo a algún (probablemente arbitrario) orden y asignando cada vértice al primer color disponible. Debido a que es un algoritmo heurístico, la solución que produce puede ser </a:t>
            </a:r>
            <a:r>
              <a:rPr lang="es-ES" sz="2400" dirty="0" err="1" smtClean="0"/>
              <a:t>subóptima</a:t>
            </a:r>
            <a:r>
              <a:rPr lang="es-ES" sz="2400" dirty="0" smtClean="0"/>
              <a:t>; sin embargo, también puede producir uno solución óptima para cualquier grafo dada la secuencia correcta de vértices. Por lo tanto, el orden de entrada de los vértices influye en el resultado.</a:t>
            </a:r>
            <a:endParaRPr lang="es-ES" sz="2200" dirty="0"/>
          </a:p>
        </p:txBody>
      </p:sp>
    </p:spTree>
    <p:extLst>
      <p:ext uri="{BB962C8B-B14F-4D97-AF65-F5344CB8AC3E}">
        <p14:creationId xmlns:p14="http://schemas.microsoft.com/office/powerpoint/2010/main" val="447118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1353"/>
            <a:ext cx="9404723" cy="1400530"/>
          </a:xfrm>
        </p:spPr>
        <p:txBody>
          <a:bodyPr/>
          <a:lstStyle/>
          <a:p>
            <a:r>
              <a:rPr lang="es-ES" dirty="0"/>
              <a:t>E</a:t>
            </a:r>
            <a:r>
              <a:rPr lang="es-ES" dirty="0" smtClean="0"/>
              <a:t>nfoque </a:t>
            </a:r>
            <a:r>
              <a:rPr lang="es-ES" dirty="0"/>
              <a:t>heurístico de solución</a:t>
            </a:r>
            <a:r>
              <a:rPr lang="es-ES" dirty="0" smtClean="0"/>
              <a:t>:</a:t>
            </a:r>
            <a:br>
              <a:rPr lang="es-ES" dirty="0" smtClean="0"/>
            </a:br>
            <a:r>
              <a:rPr lang="es-ES" dirty="0"/>
              <a:t/>
            </a:r>
            <a:br>
              <a:rPr lang="es-E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88894" y="1570531"/>
                <a:ext cx="10542494" cy="5056094"/>
              </a:xfrm>
            </p:spPr>
            <p:txBody>
              <a:bodyPr>
                <a:normAutofit fontScale="62500" lnSpcReduction="20000"/>
              </a:bodyPr>
              <a:lstStyle/>
              <a:p>
                <a:pPr marL="0" indent="0">
                  <a:buNone/>
                </a:pPr>
                <a:r>
                  <a:rPr lang="es-ES" sz="2900" dirty="0" smtClean="0"/>
                  <a:t>Algoritmo </a:t>
                </a:r>
                <a:r>
                  <a:rPr lang="es-ES" sz="2900" dirty="0"/>
                  <a:t>voraz para la coloración de </a:t>
                </a:r>
                <a:r>
                  <a:rPr lang="es-ES" sz="2900" dirty="0" smtClean="0"/>
                  <a:t>nodos</a:t>
                </a:r>
              </a:p>
              <a:p>
                <a:pPr marL="0" indent="0">
                  <a:buNone/>
                </a:pPr>
                <a:endParaRPr lang="en-US" sz="2900" dirty="0"/>
              </a:p>
              <a:p>
                <a:pPr marL="0" indent="0">
                  <a:buNone/>
                </a:pPr>
                <a:r>
                  <a:rPr lang="es-ES" sz="2900" dirty="0" err="1" smtClean="0"/>
                  <a:t>Greedy</a:t>
                </a:r>
                <a:r>
                  <a:rPr lang="es-ES" sz="2900" dirty="0" smtClean="0"/>
                  <a:t> </a:t>
                </a:r>
                <a:r>
                  <a:rPr lang="es-ES" sz="2900" dirty="0"/>
                  <a:t>(S </a:t>
                </a:r>
                <a14:m>
                  <m:oMath xmlns:m="http://schemas.openxmlformats.org/officeDocument/2006/math">
                    <m:r>
                      <a:rPr lang="es-ES" sz="2900" i="1">
                        <a:latin typeface="Cambria Math" panose="02040503050406030204" pitchFamily="18" charset="0"/>
                      </a:rPr>
                      <m:t>←</m:t>
                    </m:r>
                  </m:oMath>
                </a14:m>
                <a:r>
                  <a:rPr lang="es-ES" sz="2900" dirty="0"/>
                  <a:t> ø,</a:t>
                </a:r>
                <a14:m>
                  <m:oMath xmlns:m="http://schemas.openxmlformats.org/officeDocument/2006/math">
                    <m:r>
                      <a:rPr lang="es-ES" sz="2900" i="1">
                        <a:latin typeface="Cambria Math" panose="02040503050406030204" pitchFamily="18" charset="0"/>
                      </a:rPr>
                      <m:t>𝜋</m:t>
                    </m:r>
                  </m:oMath>
                </a14:m>
                <a:r>
                  <a:rPr lang="es-ES" sz="2900" dirty="0"/>
                  <a:t>)</a:t>
                </a:r>
                <a:endParaRPr lang="en-US" sz="2900" dirty="0"/>
              </a:p>
              <a:p>
                <a:pPr marL="0" indent="0">
                  <a:buNone/>
                </a:pPr>
                <a:r>
                  <a:rPr lang="en-US" sz="2900" b="1" dirty="0"/>
                  <a:t>for </a:t>
                </a:r>
                <a:r>
                  <a:rPr lang="en-US" sz="2900" dirty="0"/>
                  <a:t>i</a:t>
                </a:r>
                <a14:m>
                  <m:oMath xmlns:m="http://schemas.openxmlformats.org/officeDocument/2006/math">
                    <m:r>
                      <a:rPr lang="en-US" sz="2900" i="1">
                        <a:latin typeface="Cambria Math" panose="02040503050406030204" pitchFamily="18" charset="0"/>
                      </a:rPr>
                      <m:t>←1</m:t>
                    </m:r>
                  </m:oMath>
                </a14:m>
                <a:r>
                  <a:rPr lang="en-US" sz="2900" b="1" dirty="0"/>
                  <a:t>to </a:t>
                </a:r>
                <a:r>
                  <a:rPr lang="en-US" sz="2900" dirty="0"/>
                  <a:t>|</a:t>
                </a:r>
                <a14:m>
                  <m:oMath xmlns:m="http://schemas.openxmlformats.org/officeDocument/2006/math">
                    <m:r>
                      <a:rPr lang="en-US" sz="2900" i="1">
                        <a:latin typeface="Cambria Math" panose="02040503050406030204" pitchFamily="18" charset="0"/>
                      </a:rPr>
                      <m:t>𝜋</m:t>
                    </m:r>
                  </m:oMath>
                </a14:m>
                <a:r>
                  <a:rPr lang="en-US" sz="2900" dirty="0"/>
                  <a:t>| </a:t>
                </a:r>
                <a:r>
                  <a:rPr lang="en-US" sz="2900" b="1" dirty="0"/>
                  <a:t>do</a:t>
                </a:r>
                <a:endParaRPr lang="en-US" sz="2900" dirty="0"/>
              </a:p>
              <a:p>
                <a:pPr marL="0" indent="0">
                  <a:buNone/>
                </a:pPr>
                <a:r>
                  <a:rPr lang="en-US" sz="2900" b="1" dirty="0" smtClean="0"/>
                  <a:t>	for</a:t>
                </a:r>
                <a:r>
                  <a:rPr lang="en-US" sz="2900" dirty="0" smtClean="0"/>
                  <a:t> </a:t>
                </a:r>
                <a:r>
                  <a:rPr lang="en-US" sz="2900" dirty="0"/>
                  <a:t>j</a:t>
                </a:r>
                <a14:m>
                  <m:oMath xmlns:m="http://schemas.openxmlformats.org/officeDocument/2006/math">
                    <m:r>
                      <a:rPr lang="en-US" sz="2900" i="1">
                        <a:latin typeface="Cambria Math" panose="02040503050406030204" pitchFamily="18" charset="0"/>
                      </a:rPr>
                      <m:t>←</m:t>
                    </m:r>
                  </m:oMath>
                </a14:m>
                <a:r>
                  <a:rPr lang="en-US" sz="2900" dirty="0"/>
                  <a:t>1 </a:t>
                </a:r>
                <a:r>
                  <a:rPr lang="en-US" sz="2900" b="1" dirty="0"/>
                  <a:t>to</a:t>
                </a:r>
                <a:r>
                  <a:rPr lang="en-US" sz="2900" dirty="0"/>
                  <a:t> |S|</a:t>
                </a:r>
              </a:p>
              <a:p>
                <a:pPr marL="0" indent="0">
                  <a:buNone/>
                </a:pPr>
                <a:r>
                  <a:rPr lang="en-US" sz="2900" dirty="0"/>
                  <a:t>		</a:t>
                </a:r>
                <a:r>
                  <a:rPr lang="en-US" sz="2900" b="1" dirty="0"/>
                  <a:t>if</a:t>
                </a:r>
                <a:r>
                  <a:rPr lang="en-US" sz="2900" dirty="0"/>
                  <a:t>(</a:t>
                </a:r>
                <a14:m>
                  <m:oMath xmlns:m="http://schemas.openxmlformats.org/officeDocument/2006/math">
                    <m:sSub>
                      <m:sSubPr>
                        <m:ctrlPr>
                          <a:rPr lang="en-US" sz="2900" i="1">
                            <a:latin typeface="Cambria Math" panose="02040503050406030204" pitchFamily="18" charset="0"/>
                          </a:rPr>
                        </m:ctrlPr>
                      </m:sSubPr>
                      <m:e>
                        <m:r>
                          <a:rPr lang="es-ES" sz="2900" i="1">
                            <a:latin typeface="Cambria Math" panose="02040503050406030204" pitchFamily="18" charset="0"/>
                          </a:rPr>
                          <m:t>𝑆</m:t>
                        </m:r>
                      </m:e>
                      <m:sub>
                        <m:r>
                          <a:rPr lang="es-ES" sz="2900" i="1">
                            <a:latin typeface="Cambria Math" panose="02040503050406030204" pitchFamily="18" charset="0"/>
                          </a:rPr>
                          <m:t>𝑗</m:t>
                        </m:r>
                        <m:r>
                          <a:rPr lang="es-ES" sz="2900" i="1">
                            <a:latin typeface="Cambria Math" panose="02040503050406030204" pitchFamily="18" charset="0"/>
                          </a:rPr>
                          <m:t> </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s-ES" sz="2900" i="1">
                            <a:latin typeface="Cambria Math" panose="02040503050406030204" pitchFamily="18" charset="0"/>
                          </a:rPr>
                          <m:t>𝜋</m:t>
                        </m:r>
                      </m:e>
                      <m:sub>
                        <m:r>
                          <a:rPr lang="es-ES" sz="2900" i="1">
                            <a:latin typeface="Cambria Math" panose="02040503050406030204" pitchFamily="18" charset="0"/>
                          </a:rPr>
                          <m:t>𝑖</m:t>
                        </m:r>
                      </m:sub>
                    </m:sSub>
                    <m:r>
                      <a:rPr lang="en-US" sz="2900" i="1">
                        <a:latin typeface="Cambria Math" panose="02040503050406030204" pitchFamily="18" charset="0"/>
                      </a:rPr>
                      <m:t>}) </m:t>
                    </m:r>
                    <m:r>
                      <a:rPr lang="es-ES" sz="2900" i="1">
                        <a:latin typeface="Cambria Math" panose="02040503050406030204" pitchFamily="18" charset="0"/>
                      </a:rPr>
                      <m:t>𝑖𝑠</m:t>
                    </m:r>
                    <m:r>
                      <a:rPr lang="es-ES" sz="2900" i="1">
                        <a:latin typeface="Cambria Math" panose="02040503050406030204" pitchFamily="18" charset="0"/>
                      </a:rPr>
                      <m:t> </m:t>
                    </m:r>
                    <m:r>
                      <a:rPr lang="es-ES" sz="2900" i="1">
                        <a:latin typeface="Cambria Math" panose="02040503050406030204" pitchFamily="18" charset="0"/>
                      </a:rPr>
                      <m:t>𝑎𝑛</m:t>
                    </m:r>
                    <m:r>
                      <a:rPr lang="es-ES" sz="2900" i="1">
                        <a:latin typeface="Cambria Math" panose="02040503050406030204" pitchFamily="18" charset="0"/>
                      </a:rPr>
                      <m:t> </m:t>
                    </m:r>
                    <m:r>
                      <a:rPr lang="es-ES" sz="2900" i="1">
                        <a:latin typeface="Cambria Math" panose="02040503050406030204" pitchFamily="18" charset="0"/>
                      </a:rPr>
                      <m:t>𝑖𝑛𝑑𝑒𝑝𝑒𝑛𝑑𝑒𝑛𝑡</m:t>
                    </m:r>
                    <m:r>
                      <a:rPr lang="es-ES" sz="2900" i="1">
                        <a:latin typeface="Cambria Math" panose="02040503050406030204" pitchFamily="18" charset="0"/>
                      </a:rPr>
                      <m:t> </m:t>
                    </m:r>
                    <m:r>
                      <a:rPr lang="es-ES" sz="2900" i="1">
                        <a:latin typeface="Cambria Math" panose="02040503050406030204" pitchFamily="18" charset="0"/>
                      </a:rPr>
                      <m:t>𝑠𝑒𝑡</m:t>
                    </m:r>
                    <m:r>
                      <a:rPr lang="es-ES" sz="2900" i="1">
                        <a:latin typeface="Cambria Math" panose="02040503050406030204" pitchFamily="18" charset="0"/>
                      </a:rPr>
                      <m:t> </m:t>
                    </m:r>
                    <m:r>
                      <a:rPr lang="es-ES" sz="2900" b="1" i="1">
                        <a:latin typeface="Cambria Math" panose="02040503050406030204" pitchFamily="18" charset="0"/>
                      </a:rPr>
                      <m:t>𝒕𝒉𝒆𝒏</m:t>
                    </m:r>
                  </m:oMath>
                </a14:m>
                <a:endParaRPr lang="en-US" sz="2900" dirty="0"/>
              </a:p>
              <a:p>
                <a:pPr marL="0" indent="0">
                  <a:buNone/>
                </a:pPr>
                <a:r>
                  <a:rPr lang="en-US" sz="2900" b="1" dirty="0"/>
                  <a:t>			</a:t>
                </a:r>
                <a14:m>
                  <m:oMath xmlns:m="http://schemas.openxmlformats.org/officeDocument/2006/math">
                    <m:sSub>
                      <m:sSubPr>
                        <m:ctrlPr>
                          <a:rPr lang="en-US" sz="2900" i="1">
                            <a:latin typeface="Cambria Math" panose="02040503050406030204" pitchFamily="18" charset="0"/>
                          </a:rPr>
                        </m:ctrlPr>
                      </m:sSubPr>
                      <m:e>
                        <m:r>
                          <a:rPr lang="es-ES" sz="2900" i="1">
                            <a:latin typeface="Cambria Math" panose="02040503050406030204" pitchFamily="18" charset="0"/>
                          </a:rPr>
                          <m:t>𝑆</m:t>
                        </m:r>
                      </m:e>
                      <m:sub>
                        <m:r>
                          <a:rPr lang="es-ES" sz="2900" i="1">
                            <a:latin typeface="Cambria Math" panose="02040503050406030204" pitchFamily="18" charset="0"/>
                          </a:rPr>
                          <m:t>𝑗</m:t>
                        </m:r>
                      </m:sub>
                    </m:sSub>
                    <m:r>
                      <a:rPr lang="es-ES" sz="2900" i="1">
                        <a:latin typeface="Cambria Math" panose="02040503050406030204" pitchFamily="18" charset="0"/>
                      </a:rPr>
                      <m:t>←</m:t>
                    </m:r>
                    <m:sSub>
                      <m:sSubPr>
                        <m:ctrlPr>
                          <a:rPr lang="en-US" sz="2900" i="1">
                            <a:latin typeface="Cambria Math" panose="02040503050406030204" pitchFamily="18" charset="0"/>
                          </a:rPr>
                        </m:ctrlPr>
                      </m:sSubPr>
                      <m:e>
                        <m:r>
                          <a:rPr lang="es-ES" sz="2900" i="1">
                            <a:latin typeface="Cambria Math" panose="02040503050406030204" pitchFamily="18" charset="0"/>
                          </a:rPr>
                          <m:t>𝑆</m:t>
                        </m:r>
                      </m:e>
                      <m:sub>
                        <m:r>
                          <a:rPr lang="es-ES" sz="2900" i="1">
                            <a:latin typeface="Cambria Math" panose="02040503050406030204" pitchFamily="18" charset="0"/>
                          </a:rPr>
                          <m:t>𝑗</m:t>
                        </m:r>
                      </m:sub>
                    </m:sSub>
                    <m:r>
                      <a:rPr lang="es-ES" sz="2900" i="1">
                        <a:latin typeface="Cambria Math" panose="02040503050406030204" pitchFamily="18" charset="0"/>
                      </a:rPr>
                      <m:t>∪{</m:t>
                    </m:r>
                    <m:sSub>
                      <m:sSubPr>
                        <m:ctrlPr>
                          <a:rPr lang="en-US" sz="2900" i="1">
                            <a:latin typeface="Cambria Math" panose="02040503050406030204" pitchFamily="18" charset="0"/>
                          </a:rPr>
                        </m:ctrlPr>
                      </m:sSubPr>
                      <m:e>
                        <m:r>
                          <a:rPr lang="es-ES" sz="2900" i="1">
                            <a:latin typeface="Cambria Math" panose="02040503050406030204" pitchFamily="18" charset="0"/>
                          </a:rPr>
                          <m:t>𝜋</m:t>
                        </m:r>
                      </m:e>
                      <m:sub>
                        <m:r>
                          <a:rPr lang="es-ES" sz="2900" i="1">
                            <a:latin typeface="Cambria Math" panose="02040503050406030204" pitchFamily="18" charset="0"/>
                          </a:rPr>
                          <m:t>𝑖</m:t>
                        </m:r>
                      </m:sub>
                    </m:sSub>
                    <m:r>
                      <a:rPr lang="es-ES" sz="2900" i="1">
                        <a:latin typeface="Cambria Math" panose="02040503050406030204" pitchFamily="18" charset="0"/>
                      </a:rPr>
                      <m:t>}</m:t>
                    </m:r>
                  </m:oMath>
                </a14:m>
                <a:endParaRPr lang="en-US" sz="2900" dirty="0"/>
              </a:p>
              <a:p>
                <a:pPr marL="0" indent="0">
                  <a:buNone/>
                </a:pPr>
                <a:r>
                  <a:rPr lang="es-ES" sz="2900" dirty="0"/>
                  <a:t>			</a:t>
                </a:r>
                <a:r>
                  <a:rPr lang="en-US" sz="2900" b="1" dirty="0"/>
                  <a:t>break</a:t>
                </a:r>
                <a:endParaRPr lang="en-US" sz="2900" dirty="0"/>
              </a:p>
              <a:p>
                <a:pPr marL="0" indent="0">
                  <a:buNone/>
                </a:pPr>
                <a:r>
                  <a:rPr lang="en-US" sz="2900" b="1" dirty="0"/>
                  <a:t>		else </a:t>
                </a:r>
                <a14:m>
                  <m:oMath xmlns:m="http://schemas.openxmlformats.org/officeDocument/2006/math">
                    <m:r>
                      <a:rPr lang="es-ES" sz="2900" i="1">
                        <a:latin typeface="Cambria Math" panose="02040503050406030204" pitchFamily="18" charset="0"/>
                      </a:rPr>
                      <m:t>𝑗</m:t>
                    </m:r>
                    <m:r>
                      <a:rPr lang="en-US" sz="2900" i="1">
                        <a:latin typeface="Cambria Math" panose="02040503050406030204" pitchFamily="18" charset="0"/>
                      </a:rPr>
                      <m:t>←</m:t>
                    </m:r>
                    <m:r>
                      <a:rPr lang="es-ES" sz="2900" i="1">
                        <a:latin typeface="Cambria Math" panose="02040503050406030204" pitchFamily="18" charset="0"/>
                      </a:rPr>
                      <m:t>𝑗</m:t>
                    </m:r>
                    <m:r>
                      <a:rPr lang="en-US" sz="2900" i="1">
                        <a:latin typeface="Cambria Math" panose="02040503050406030204" pitchFamily="18" charset="0"/>
                      </a:rPr>
                      <m:t>+1</m:t>
                    </m:r>
                  </m:oMath>
                </a14:m>
                <a:endParaRPr lang="en-US" sz="2900" dirty="0"/>
              </a:p>
              <a:p>
                <a:pPr marL="0" indent="0">
                  <a:buNone/>
                </a:pPr>
                <a:r>
                  <a:rPr lang="en-US" sz="2900" dirty="0"/>
                  <a:t>	</a:t>
                </a:r>
                <a:r>
                  <a:rPr lang="en-US" sz="2900" b="1" dirty="0"/>
                  <a:t>if </a:t>
                </a:r>
                <a14:m>
                  <m:oMath xmlns:m="http://schemas.openxmlformats.org/officeDocument/2006/math">
                    <m:r>
                      <a:rPr lang="es-ES" sz="2900" i="1">
                        <a:latin typeface="Cambria Math" panose="02040503050406030204" pitchFamily="18" charset="0"/>
                      </a:rPr>
                      <m:t>𝑗</m:t>
                    </m:r>
                    <m:r>
                      <a:rPr lang="en-US" sz="2900" i="1">
                        <a:latin typeface="Cambria Math" panose="02040503050406030204" pitchFamily="18" charset="0"/>
                      </a:rPr>
                      <m:t>&gt;</m:t>
                    </m:r>
                    <m:d>
                      <m:dPr>
                        <m:begChr m:val="|"/>
                        <m:endChr m:val="|"/>
                        <m:ctrlPr>
                          <a:rPr lang="en-US" sz="2900" i="1">
                            <a:latin typeface="Cambria Math" panose="02040503050406030204" pitchFamily="18" charset="0"/>
                          </a:rPr>
                        </m:ctrlPr>
                      </m:dPr>
                      <m:e>
                        <m:r>
                          <a:rPr lang="es-ES" sz="2900" i="1">
                            <a:latin typeface="Cambria Math" panose="02040503050406030204" pitchFamily="18" charset="0"/>
                          </a:rPr>
                          <m:t>𝑆</m:t>
                        </m:r>
                      </m:e>
                    </m:d>
                    <m:r>
                      <a:rPr lang="es-ES" sz="2900" b="1" i="1">
                        <a:latin typeface="Cambria Math" panose="02040503050406030204" pitchFamily="18" charset="0"/>
                      </a:rPr>
                      <m:t> </m:t>
                    </m:r>
                    <m:r>
                      <a:rPr lang="es-ES" sz="2900" b="1" i="1">
                        <a:latin typeface="Cambria Math" panose="02040503050406030204" pitchFamily="18" charset="0"/>
                      </a:rPr>
                      <m:t>𝒕𝒉𝒆𝒏</m:t>
                    </m:r>
                  </m:oMath>
                </a14:m>
                <a:endParaRPr lang="en-US" sz="2900" dirty="0"/>
              </a:p>
              <a:p>
                <a:pPr marL="0" indent="0">
                  <a:buNone/>
                </a:pPr>
                <a:r>
                  <a:rPr lang="en-US" sz="2900" b="1" dirty="0"/>
                  <a:t>		</a:t>
                </a:r>
                <a14:m>
                  <m:oMath xmlns:m="http://schemas.openxmlformats.org/officeDocument/2006/math">
                    <m:sSub>
                      <m:sSubPr>
                        <m:ctrlPr>
                          <a:rPr lang="en-US" sz="2900" i="1">
                            <a:latin typeface="Cambria Math" panose="02040503050406030204" pitchFamily="18" charset="0"/>
                          </a:rPr>
                        </m:ctrlPr>
                      </m:sSubPr>
                      <m:e>
                        <m:r>
                          <a:rPr lang="es-ES" sz="2900" i="1">
                            <a:latin typeface="Cambria Math" panose="02040503050406030204" pitchFamily="18" charset="0"/>
                          </a:rPr>
                          <m:t>𝑆</m:t>
                        </m:r>
                      </m:e>
                      <m:sub>
                        <m:r>
                          <a:rPr lang="es-ES" sz="2900" i="1">
                            <a:latin typeface="Cambria Math" panose="02040503050406030204" pitchFamily="18" charset="0"/>
                          </a:rPr>
                          <m:t>𝑗</m:t>
                        </m:r>
                      </m:sub>
                    </m:sSub>
                    <m:r>
                      <a:rPr lang="es-ES" sz="2900" i="1">
                        <a:latin typeface="Cambria Math" panose="02040503050406030204" pitchFamily="18" charset="0"/>
                      </a:rPr>
                      <m:t>←{</m:t>
                    </m:r>
                    <m:sSub>
                      <m:sSubPr>
                        <m:ctrlPr>
                          <a:rPr lang="en-US" sz="2900" i="1">
                            <a:latin typeface="Cambria Math" panose="02040503050406030204" pitchFamily="18" charset="0"/>
                          </a:rPr>
                        </m:ctrlPr>
                      </m:sSubPr>
                      <m:e>
                        <m:r>
                          <a:rPr lang="es-ES" sz="2900" i="1">
                            <a:latin typeface="Cambria Math" panose="02040503050406030204" pitchFamily="18" charset="0"/>
                          </a:rPr>
                          <m:t>𝜋</m:t>
                        </m:r>
                      </m:e>
                      <m:sub>
                        <m:r>
                          <a:rPr lang="es-ES" sz="2900" i="1">
                            <a:latin typeface="Cambria Math" panose="02040503050406030204" pitchFamily="18" charset="0"/>
                          </a:rPr>
                          <m:t>𝑖</m:t>
                        </m:r>
                      </m:sub>
                    </m:sSub>
                    <m:r>
                      <a:rPr lang="es-ES" sz="2900" i="1">
                        <a:latin typeface="Cambria Math" panose="02040503050406030204" pitchFamily="18" charset="0"/>
                      </a:rPr>
                      <m:t>}</m:t>
                    </m:r>
                  </m:oMath>
                </a14:m>
                <a:endParaRPr lang="en-US" sz="2900" dirty="0"/>
              </a:p>
              <a:p>
                <a:pPr marL="0" indent="0">
                  <a:buNone/>
                </a:pPr>
                <a:r>
                  <a:rPr lang="es-ES" sz="2900" dirty="0"/>
                  <a:t>		</a:t>
                </a:r>
                <a14:m>
                  <m:oMath xmlns:m="http://schemas.openxmlformats.org/officeDocument/2006/math">
                    <m:r>
                      <a:rPr lang="es-ES" sz="2900" i="1">
                        <a:latin typeface="Cambria Math" panose="02040503050406030204" pitchFamily="18" charset="0"/>
                      </a:rPr>
                      <m:t>𝑆</m:t>
                    </m:r>
                    <m:r>
                      <a:rPr lang="es-ES" sz="2900" i="1">
                        <a:latin typeface="Cambria Math" panose="02040503050406030204" pitchFamily="18" charset="0"/>
                      </a:rPr>
                      <m:t> ←</m:t>
                    </m:r>
                    <m:r>
                      <a:rPr lang="es-ES" sz="2900" i="1">
                        <a:latin typeface="Cambria Math" panose="02040503050406030204" pitchFamily="18" charset="0"/>
                      </a:rPr>
                      <m:t>𝑆</m:t>
                    </m:r>
                    <m:r>
                      <a:rPr lang="es-ES" sz="2900" i="1">
                        <a:latin typeface="Cambria Math" panose="02040503050406030204" pitchFamily="18" charset="0"/>
                      </a:rPr>
                      <m:t> ∪ </m:t>
                    </m:r>
                    <m:sSub>
                      <m:sSubPr>
                        <m:ctrlPr>
                          <a:rPr lang="en-US" sz="2900" i="1">
                            <a:latin typeface="Cambria Math" panose="02040503050406030204" pitchFamily="18" charset="0"/>
                          </a:rPr>
                        </m:ctrlPr>
                      </m:sSubPr>
                      <m:e>
                        <m:r>
                          <a:rPr lang="es-ES" sz="2900" i="1">
                            <a:latin typeface="Cambria Math" panose="02040503050406030204" pitchFamily="18" charset="0"/>
                          </a:rPr>
                          <m:t>𝑆</m:t>
                        </m:r>
                      </m:e>
                      <m:sub>
                        <m:r>
                          <a:rPr lang="es-ES" sz="2900" i="1">
                            <a:latin typeface="Cambria Math" panose="02040503050406030204" pitchFamily="18" charset="0"/>
                          </a:rPr>
                          <m:t>𝑗</m:t>
                        </m:r>
                      </m:sub>
                    </m:sSub>
                  </m:oMath>
                </a14:m>
                <a:endParaRPr lang="en-US" sz="2900" dirty="0" smtClean="0"/>
              </a:p>
              <a:p>
                <a:pPr marL="0" indent="0">
                  <a:buNone/>
                </a:pPr>
                <a:endParaRPr lang="en-US" sz="2900" dirty="0"/>
              </a:p>
              <a:p>
                <a:pPr marL="0" lvl="0" indent="0">
                  <a:buNone/>
                </a:pPr>
                <a:r>
                  <a:rPr lang="es-ES" sz="2900" dirty="0"/>
                  <a:t>Partimos de la solución vacía S = ∅ y de una permutación aleatoria de los vértices </a:t>
                </a:r>
                <a14:m>
                  <m:oMath xmlns:m="http://schemas.openxmlformats.org/officeDocument/2006/math">
                    <m:r>
                      <a:rPr lang="en-US" sz="2900" i="1">
                        <a:latin typeface="Cambria Math" panose="02040503050406030204" pitchFamily="18" charset="0"/>
                      </a:rPr>
                      <m:t>𝜋</m:t>
                    </m:r>
                  </m:oMath>
                </a14:m>
                <a:r>
                  <a:rPr lang="es-ES" sz="2900" dirty="0"/>
                  <a:t>.</a:t>
                </a:r>
                <a:endParaRPr lang="en-US" sz="2900" dirty="0"/>
              </a:p>
              <a:p>
                <a:endParaRPr lang="es-419"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88894" y="1570531"/>
                <a:ext cx="10542494" cy="5056094"/>
              </a:xfrm>
              <a:blipFill>
                <a:blip r:embed="rId3"/>
                <a:stretch>
                  <a:fillRect l="-462" t="-1809"/>
                </a:stretch>
              </a:blipFill>
            </p:spPr>
            <p:txBody>
              <a:bodyPr/>
              <a:lstStyle/>
              <a:p>
                <a:r>
                  <a:rPr lang="es-419">
                    <a:noFill/>
                  </a:rPr>
                  <a:t> </a:t>
                </a:r>
              </a:p>
            </p:txBody>
          </p:sp>
        </mc:Fallback>
      </mc:AlternateContent>
      <p:sp>
        <p:nvSpPr>
          <p:cNvPr id="4" name="TextBox 3"/>
          <p:cNvSpPr txBox="1"/>
          <p:nvPr/>
        </p:nvSpPr>
        <p:spPr>
          <a:xfrm>
            <a:off x="6902824" y="2621250"/>
            <a:ext cx="4876799" cy="2862322"/>
          </a:xfrm>
          <a:prstGeom prst="rect">
            <a:avLst/>
          </a:prstGeom>
          <a:noFill/>
        </p:spPr>
        <p:txBody>
          <a:bodyPr wrap="square" rtlCol="0">
            <a:spAutoFit/>
          </a:bodyPr>
          <a:lstStyle/>
          <a:p>
            <a:pPr algn="r"/>
            <a:r>
              <a:rPr lang="es-ES" dirty="0"/>
              <a:t>Referencia </a:t>
            </a:r>
            <a:r>
              <a:rPr lang="es-ES" dirty="0" smtClean="0"/>
              <a:t>bibliográfica:</a:t>
            </a:r>
          </a:p>
          <a:p>
            <a:pPr lvl="0"/>
            <a:endParaRPr lang="en-US" altLang="es-419" dirty="0" smtClean="0"/>
          </a:p>
          <a:p>
            <a:pPr lvl="0" algn="r"/>
            <a:r>
              <a:rPr lang="en-US" altLang="es-419" dirty="0" smtClean="0"/>
              <a:t>Lewis</a:t>
            </a:r>
            <a:r>
              <a:rPr lang="en-US" altLang="es-419" dirty="0"/>
              <a:t>, R.M.R. </a:t>
            </a:r>
            <a:r>
              <a:rPr lang="en-US" altLang="es-419" dirty="0"/>
              <a:t>A Guide to Graph </a:t>
            </a:r>
            <a:r>
              <a:rPr lang="en-US" altLang="es-419" dirty="0" err="1"/>
              <a:t>Colouring</a:t>
            </a:r>
            <a:r>
              <a:rPr lang="en-US" altLang="es-419" dirty="0"/>
              <a:t> Algorithms and Applications. Switzerland: Springer International, 2016.</a:t>
            </a:r>
          </a:p>
          <a:p>
            <a:endParaRPr lang="en-US" dirty="0"/>
          </a:p>
          <a:p>
            <a:pPr algn="r"/>
            <a:endParaRPr lang="es-ES" dirty="0" smtClean="0"/>
          </a:p>
          <a:p>
            <a:pPr algn="r"/>
            <a:r>
              <a:rPr lang="es-ES" dirty="0" smtClean="0"/>
              <a:t>Sergio </a:t>
            </a:r>
            <a:r>
              <a:rPr lang="es-ES" dirty="0"/>
              <a:t>Pena </a:t>
            </a:r>
            <a:r>
              <a:rPr lang="es-ES" dirty="0" err="1"/>
              <a:t>Seijas</a:t>
            </a:r>
            <a:r>
              <a:rPr lang="es-ES" dirty="0"/>
              <a:t>. Máster en Técnicas Estadísticas: El Problema de Coloración de Grafos. Curso 2016-2017.</a:t>
            </a:r>
            <a:endParaRPr lang="en-US" dirty="0"/>
          </a:p>
        </p:txBody>
      </p:sp>
    </p:spTree>
    <p:extLst>
      <p:ext uri="{BB962C8B-B14F-4D97-AF65-F5344CB8AC3E}">
        <p14:creationId xmlns:p14="http://schemas.microsoft.com/office/powerpoint/2010/main" val="677247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Ilustración de la heurística en la solución</a:t>
            </a:r>
            <a:endParaRPr lang="es-419"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3" y="2052918"/>
                <a:ext cx="4031396" cy="4195481"/>
              </a:xfrm>
            </p:spPr>
            <p:txBody>
              <a:bodyPr/>
              <a:lstStyle/>
              <a:p>
                <a:pPr marL="0" indent="0">
                  <a:buNone/>
                </a:pPr>
                <a14:m>
                  <m:oMath xmlns:m="http://schemas.openxmlformats.org/officeDocument/2006/math">
                    <m:r>
                      <a:rPr lang="en-US" sz="2400" b="1" i="1">
                        <a:latin typeface="Cambria Math" panose="02040503050406030204" pitchFamily="18" charset="0"/>
                      </a:rPr>
                      <m:t>𝝅</m:t>
                    </m:r>
                  </m:oMath>
                </a14:m>
                <a:r>
                  <a:rPr lang="en-US" sz="2400" b="1" dirty="0"/>
                  <a:t> = {A, B, C</a:t>
                </a:r>
                <a:r>
                  <a:rPr lang="en-US" sz="2400" b="1" dirty="0" smtClean="0"/>
                  <a:t>}</a:t>
                </a:r>
              </a:p>
              <a:p>
                <a:pPr marL="0" indent="0">
                  <a:buNone/>
                </a:pPr>
                <a:endParaRPr lang="en-US" sz="2400" b="1" dirty="0"/>
              </a:p>
              <a:p>
                <a:pPr marL="0" indent="0">
                  <a:buNone/>
                </a:pPr>
                <a14:m>
                  <m:oMath xmlns:m="http://schemas.openxmlformats.org/officeDocument/2006/math">
                    <m:r>
                      <a:rPr lang="en-US" i="1">
                        <a:latin typeface="Cambria Math" panose="02040503050406030204" pitchFamily="18" charset="0"/>
                      </a:rPr>
                      <m:t>𝜋</m:t>
                    </m:r>
                  </m:oMath>
                </a14:m>
                <a:r>
                  <a:rPr lang="en-US" dirty="0"/>
                  <a:t> =3		S = </a:t>
                </a:r>
                <a:r>
                  <a:rPr lang="es-ES" dirty="0"/>
                  <a:t>ø </a:t>
                </a:r>
                <a:endParaRPr lang="en-US" dirty="0"/>
              </a:p>
              <a:p>
                <a:pPr marL="0" indent="0">
                  <a:buNone/>
                </a:pPr>
                <a:r>
                  <a:rPr lang="en-US" dirty="0"/>
                  <a:t>i = 1		j = 1</a:t>
                </a:r>
              </a:p>
              <a:p>
                <a:pPr marL="0" indent="0">
                  <a:buNone/>
                </a:pPr>
                <a:r>
                  <a:rPr lang="en-US" dirty="0"/>
                  <a:t>j &gt; |S</a:t>
                </a:r>
                <a:r>
                  <a:rPr lang="en-US" dirty="0" smtClean="0"/>
                  <a:t>|</a:t>
                </a:r>
              </a:p>
              <a:p>
                <a:pPr marL="0" indent="0">
                  <a:buNone/>
                </a:pPr>
                <a:endParaRPr lang="es-ES" i="1" dirty="0" smtClean="0"/>
              </a:p>
              <a:p>
                <a:pPr marL="0" indent="0">
                  <a:buNone/>
                </a:pPr>
                <a:endParaRPr lang="en-US" dirty="0"/>
              </a:p>
              <a:p>
                <a:pPr marL="0" indent="0">
                  <a:buNone/>
                </a:pPr>
                <a:endParaRPr lang="en-US" dirty="0" smtClean="0"/>
              </a:p>
              <a:p>
                <a:pPr marL="0" indent="0">
                  <a:buNone/>
                </a:pPr>
                <a:r>
                  <a:rPr lang="en-US" dirty="0" smtClean="0"/>
                  <a:t>S </a:t>
                </a:r>
                <a:r>
                  <a:rPr lang="en-US" dirty="0"/>
                  <a:t>= {A}	 *</a:t>
                </a:r>
                <a14:m>
                  <m:oMath xmlns:m="http://schemas.openxmlformats.org/officeDocument/2006/math">
                    <m:r>
                      <a:rPr lang="en-US" i="1">
                        <a:latin typeface="Cambria Math" panose="02040503050406030204" pitchFamily="18" charset="0"/>
                      </a:rPr>
                      <m:t>→</m:t>
                    </m:r>
                  </m:oMath>
                </a14:m>
                <a:r>
                  <a:rPr lang="en-US" dirty="0" smtClean="0"/>
                  <a:t> </a:t>
                </a:r>
                <a:r>
                  <a:rPr lang="en-US" dirty="0" err="1"/>
                  <a:t>equivale</a:t>
                </a:r>
                <a:r>
                  <a:rPr lang="en-US" dirty="0"/>
                  <a:t> a un color </a:t>
                </a:r>
              </a:p>
              <a:p>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3" y="2052918"/>
                <a:ext cx="4031396" cy="4195481"/>
              </a:xfrm>
              <a:blipFill rotWithShape="1">
                <a:blip r:embed="rId3"/>
                <a:stretch>
                  <a:fillRect l="-1664" t="-1163" r="-12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4446" y="4292028"/>
                <a:ext cx="2976281"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𝑆</m:t>
                          </m:r>
                        </m:e>
                        <m:sub>
                          <m:r>
                            <a:rPr lang="en-US" sz="2000" i="1">
                              <a:latin typeface="Cambria Math"/>
                            </a:rPr>
                            <m:t>1</m:t>
                          </m:r>
                        </m:sub>
                      </m:sSub>
                      <m:r>
                        <a:rPr lang="en-US" sz="2000" i="1">
                          <a:latin typeface="Cambria Math"/>
                        </a:rPr>
                        <m:t> ←</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𝜋</m:t>
                              </m:r>
                              <m:r>
                                <a:rPr lang="en-US" sz="2000">
                                  <a:latin typeface="Cambria Math"/>
                                </a:rPr>
                                <m:t> </m:t>
                              </m:r>
                            </m:e>
                            <m:sub>
                              <m:r>
                                <a:rPr lang="en-US" sz="2000" i="1">
                                  <a:latin typeface="Cambria Math"/>
                                </a:rPr>
                                <m:t>1</m:t>
                              </m:r>
                            </m:sub>
                          </m:sSub>
                        </m:e>
                      </m:d>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𝑆</m:t>
                          </m:r>
                        </m:e>
                        <m:sub>
                          <m:r>
                            <a:rPr lang="en-US" sz="2000" i="1">
                              <a:latin typeface="Cambria Math"/>
                            </a:rPr>
                            <m:t>1</m:t>
                          </m:r>
                        </m:sub>
                      </m:sSub>
                      <m:r>
                        <a:rPr lang="en-US" sz="2000" i="1">
                          <a:latin typeface="Cambria Math"/>
                        </a:rPr>
                        <m:t> ←</m:t>
                      </m:r>
                      <m:d>
                        <m:dPr>
                          <m:begChr m:val="{"/>
                          <m:endChr m:val="}"/>
                          <m:ctrlPr>
                            <a:rPr lang="en-US" sz="2000" i="1">
                              <a:latin typeface="Cambria Math" panose="02040503050406030204" pitchFamily="18" charset="0"/>
                            </a:rPr>
                          </m:ctrlPr>
                        </m:dPr>
                        <m:e>
                          <m:r>
                            <a:rPr lang="en-US" sz="2000" i="1">
                              <a:latin typeface="Cambria Math"/>
                            </a:rPr>
                            <m:t>𝐴</m:t>
                          </m:r>
                        </m:e>
                      </m:d>
                    </m:oMath>
                  </m:oMathPara>
                </a14:m>
                <a:endParaRPr lang="en-US" sz="2000" dirty="0"/>
              </a:p>
              <a:p>
                <a:pPr/>
                <a14:m>
                  <m:oMathPara xmlns:m="http://schemas.openxmlformats.org/officeDocument/2006/math">
                    <m:oMathParaPr>
                      <m:jc m:val="centerGroup"/>
                    </m:oMathParaPr>
                    <m:oMath xmlns:m="http://schemas.openxmlformats.org/officeDocument/2006/math">
                      <m:r>
                        <a:rPr lang="es-ES" sz="2000" i="1">
                          <a:latin typeface="Cambria Math"/>
                        </a:rPr>
                        <m:t>𝑆</m:t>
                      </m:r>
                      <m:r>
                        <a:rPr lang="es-ES" sz="2000" i="1">
                          <a:latin typeface="Cambria Math"/>
                        </a:rPr>
                        <m:t> ←</m:t>
                      </m:r>
                      <m:r>
                        <a:rPr lang="es-ES" sz="2000" i="1">
                          <a:latin typeface="Cambria Math"/>
                        </a:rPr>
                        <m:t>𝑆</m:t>
                      </m:r>
                      <m:r>
                        <a:rPr lang="es-ES" sz="2000" i="1">
                          <a:latin typeface="Cambria Math"/>
                        </a:rPr>
                        <m:t> ∪ </m:t>
                      </m:r>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1</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94446" y="4292028"/>
                <a:ext cx="2976281" cy="101566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729047" y="2227385"/>
                <a:ext cx="4618892" cy="4093428"/>
              </a:xfrm>
              <a:prstGeom prst="rect">
                <a:avLst/>
              </a:prstGeom>
              <a:noFill/>
            </p:spPr>
            <p:txBody>
              <a:bodyPr wrap="square" rtlCol="0">
                <a:spAutoFit/>
              </a:bodyPr>
              <a:lstStyle/>
              <a:p>
                <a:r>
                  <a:rPr lang="en-US" sz="2000" dirty="0"/>
                  <a:t>i = 2		j = 1		S =1</a:t>
                </a:r>
              </a:p>
              <a:p>
                <a:r>
                  <a:rPr lang="es-ES" sz="2000" dirty="0"/>
                  <a:t>*A y B no son nodos independientes por lo que no se cumple el </a:t>
                </a:r>
                <a:r>
                  <a:rPr lang="es-ES" sz="2000" b="1" dirty="0" err="1" smtClean="0"/>
                  <a:t>if</a:t>
                </a:r>
                <a:endParaRPr lang="es-ES" sz="2000" b="1" dirty="0" smtClean="0"/>
              </a:p>
              <a:p>
                <a:endParaRPr lang="en-US" sz="2000" dirty="0"/>
              </a:p>
              <a:p>
                <a:r>
                  <a:rPr lang="es-ES" sz="2000" dirty="0"/>
                  <a:t>j = 2</a:t>
                </a:r>
                <a:endParaRPr lang="en-US" sz="2000" dirty="0"/>
              </a:p>
              <a:p>
                <a:r>
                  <a:rPr lang="es-ES" sz="2000" dirty="0"/>
                  <a:t>j &gt; |S|</a:t>
                </a:r>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2</m:t>
                          </m:r>
                        </m:sub>
                      </m:sSub>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𝜋</m:t>
                              </m:r>
                              <m:r>
                                <a:rPr lang="en-US" sz="2000">
                                  <a:latin typeface="Cambria Math" panose="02040503050406030204" pitchFamily="18" charset="0"/>
                                </a:rPr>
                                <m:t> </m:t>
                              </m:r>
                            </m:e>
                            <m:sub>
                              <m:r>
                                <a:rPr lang="en-US" sz="2000" i="1">
                                  <a:latin typeface="Cambria Math" panose="02040503050406030204" pitchFamily="18" charset="0"/>
                                </a:rPr>
                                <m:t>2</m:t>
                              </m:r>
                            </m:sub>
                          </m:sSub>
                        </m:e>
                      </m:d>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2</m:t>
                          </m:r>
                        </m:sub>
                      </m:sSub>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𝐵</m:t>
                          </m:r>
                        </m:e>
                      </m:d>
                    </m:oMath>
                  </m:oMathPara>
                </a14:m>
                <a:endParaRPr lang="en-US" sz="2000" dirty="0"/>
              </a:p>
              <a:p>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𝑆</m:t>
                      </m:r>
                      <m:r>
                        <a:rPr lang="es-ES" sz="2000" i="1">
                          <a:latin typeface="Cambria Math" panose="02040503050406030204" pitchFamily="18" charset="0"/>
                        </a:rPr>
                        <m:t> ←</m:t>
                      </m:r>
                      <m:r>
                        <a:rPr lang="es-ES" sz="2000" i="1">
                          <a:latin typeface="Cambria Math" panose="02040503050406030204" pitchFamily="18" charset="0"/>
                        </a:rPr>
                        <m:t>𝑆</m:t>
                      </m:r>
                      <m:r>
                        <a:rPr lang="es-ES" sz="2000" i="1">
                          <a:latin typeface="Cambria Math" panose="02040503050406030204" pitchFamily="18" charset="0"/>
                        </a:rPr>
                        <m:t> ∪ </m:t>
                      </m:r>
                      <m:sSub>
                        <m:sSubPr>
                          <m:ctrlPr>
                            <a:rPr lang="en-US" sz="2000" i="1">
                              <a:latin typeface="Cambria Math" panose="02040503050406030204" pitchFamily="18" charset="0"/>
                            </a:rPr>
                          </m:ctrlPr>
                        </m:sSubPr>
                        <m:e>
                          <m:r>
                            <a:rPr lang="es-ES" sz="2000" i="1">
                              <a:latin typeface="Cambria Math" panose="02040503050406030204" pitchFamily="18" charset="0"/>
                            </a:rPr>
                            <m:t>𝑆</m:t>
                          </m:r>
                        </m:e>
                        <m:sub>
                          <m:r>
                            <a:rPr lang="es-ES" sz="2000" i="1">
                              <a:latin typeface="Cambria Math" panose="02040503050406030204" pitchFamily="18" charset="0"/>
                            </a:rPr>
                            <m:t>2</m:t>
                          </m:r>
                        </m:sub>
                      </m:sSub>
                    </m:oMath>
                  </m:oMathPara>
                </a14:m>
                <a:endParaRPr lang="en-US" sz="2000" dirty="0" smtClean="0"/>
              </a:p>
              <a:p>
                <a:endParaRPr lang="en-US" sz="2000" dirty="0"/>
              </a:p>
              <a:p>
                <a:r>
                  <a:rPr lang="en-US" sz="2000" dirty="0"/>
                  <a:t>S = {A, B}	 *</a:t>
                </a:r>
                <a14:m>
                  <m:oMath xmlns:m="http://schemas.openxmlformats.org/officeDocument/2006/math">
                    <m:r>
                      <a:rPr lang="en-US" sz="2000" i="1">
                        <a:latin typeface="Cambria Math" panose="02040503050406030204" pitchFamily="18" charset="0"/>
                      </a:rPr>
                      <m:t>→</m:t>
                    </m:r>
                  </m:oMath>
                </a14:m>
                <a:r>
                  <a:rPr lang="en-US" sz="2000" dirty="0" err="1"/>
                  <a:t>equivale</a:t>
                </a:r>
                <a:r>
                  <a:rPr lang="en-US" sz="2000" dirty="0"/>
                  <a:t> a dos </a:t>
                </a:r>
                <a:r>
                  <a:rPr lang="en-US" sz="2000" dirty="0" err="1"/>
                  <a:t>colores</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729047" y="2227385"/>
                <a:ext cx="4618892" cy="4093428"/>
              </a:xfrm>
              <a:prstGeom prst="rect">
                <a:avLst/>
              </a:prstGeom>
              <a:blipFill rotWithShape="1">
                <a:blip r:embed="rId5"/>
                <a:stretch>
                  <a:fillRect l="-1451" t="-744" b="-1637"/>
                </a:stretch>
              </a:blipFill>
            </p:spPr>
            <p:txBody>
              <a:bodyPr/>
              <a:lstStyle/>
              <a:p>
                <a:r>
                  <a:rPr lang="en-US">
                    <a:noFill/>
                  </a:rPr>
                  <a:t> </a:t>
                </a:r>
              </a:p>
            </p:txBody>
          </p:sp>
        </mc:Fallback>
      </mc:AlternateContent>
    </p:spTree>
    <p:extLst>
      <p:ext uri="{BB962C8B-B14F-4D97-AF65-F5344CB8AC3E}">
        <p14:creationId xmlns:p14="http://schemas.microsoft.com/office/powerpoint/2010/main" val="625255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3374"/>
          </a:xfrm>
        </p:spPr>
        <p:txBody>
          <a:bodyPr/>
          <a:lstStyle/>
          <a:p>
            <a:r>
              <a:rPr lang="es-419" dirty="0" smtClean="0"/>
              <a:t>Continuación</a:t>
            </a:r>
            <a:endParaRPr lang="es-419"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9"/>
                <a:ext cx="8946541" cy="2519082"/>
              </a:xfrm>
            </p:spPr>
            <p:txBody>
              <a:bodyPr/>
              <a:lstStyle/>
              <a:p>
                <a:pPr marL="0" indent="0">
                  <a:buNone/>
                </a:pPr>
                <a:r>
                  <a:rPr lang="es-ES" dirty="0"/>
                  <a:t>i =3		j =1		S =2</a:t>
                </a:r>
                <a:endParaRPr lang="en-US" dirty="0"/>
              </a:p>
              <a:p>
                <a:pPr marL="0" indent="0">
                  <a:buNone/>
                </a:pPr>
                <a:r>
                  <a:rPr lang="es-ES" dirty="0"/>
                  <a:t>		j =</a:t>
                </a:r>
                <a:r>
                  <a:rPr lang="es-ES" dirty="0" smtClean="0"/>
                  <a:t>2</a:t>
                </a:r>
              </a:p>
              <a:p>
                <a:pPr marL="0" indent="0">
                  <a:buNone/>
                </a:pPr>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2 </m:t>
                        </m:r>
                      </m:sub>
                    </m:sSub>
                    <m:r>
                      <a:rPr lang="es-E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s-ES" i="1">
                            <a:latin typeface="Cambria Math" panose="02040503050406030204" pitchFamily="18" charset="0"/>
                          </a:rPr>
                          <m:t>3</m:t>
                        </m:r>
                      </m:sub>
                    </m:sSub>
                  </m:oMath>
                </a14:m>
                <a:r>
                  <a:rPr lang="es-ES" dirty="0"/>
                  <a:t>		*Al ser B y C independientes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2</m:t>
                        </m:r>
                      </m:sub>
                    </m:sSub>
                    <m:r>
                      <a:rPr lang="es-ES" i="1">
                        <a:latin typeface="Cambria Math" panose="02040503050406030204" pitchFamily="18" charset="0"/>
                      </a:rPr>
                      <m:t>←</m:t>
                    </m:r>
                    <m:r>
                      <a:rPr lang="es-ES" i="1">
                        <a:latin typeface="Cambria Math" panose="02040503050406030204" pitchFamily="18" charset="0"/>
                      </a:rPr>
                      <m:t>𝑆</m:t>
                    </m:r>
                    <m:r>
                      <a:rPr lang="es-ES" i="1">
                        <a:latin typeface="Cambria Math" panose="02040503050406030204" pitchFamily="18" charset="0"/>
                      </a:rPr>
                      <m:t> ∪ </m:t>
                    </m:r>
                    <m:sSub>
                      <m:sSubPr>
                        <m:ctrlPr>
                          <a:rPr lang="en-U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2</m:t>
                        </m:r>
                      </m:sub>
                    </m:sSub>
                  </m:oMath>
                </a14:m>
                <a:endParaRPr lang="en-US" dirty="0"/>
              </a:p>
              <a:p>
                <a:pPr marL="0" indent="0">
                  <a:buNone/>
                </a:pPr>
                <a:r>
                  <a:rPr lang="es-ES" dirty="0"/>
                  <a:t>S = {A, {B, C}}	*B y C tienen el mismo color y A un color diferente</a:t>
                </a:r>
                <a:endParaRPr lang="en-US" dirty="0"/>
              </a:p>
              <a:p>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9"/>
                <a:ext cx="8946541" cy="2519082"/>
              </a:xfrm>
              <a:blipFill rotWithShape="1">
                <a:blip r:embed="rId2"/>
                <a:stretch>
                  <a:fillRect l="-749" t="-1211"/>
                </a:stretch>
              </a:blipFill>
            </p:spPr>
            <p:txBody>
              <a:bodyPr/>
              <a:lstStyle/>
              <a:p>
                <a:r>
                  <a:rPr lang="en-US">
                    <a:noFill/>
                  </a:rPr>
                  <a:t> </a:t>
                </a:r>
              </a:p>
            </p:txBody>
          </p:sp>
        </mc:Fallback>
      </mc:AlternateContent>
    </p:spTree>
    <p:extLst>
      <p:ext uri="{BB962C8B-B14F-4D97-AF65-F5344CB8AC3E}">
        <p14:creationId xmlns:p14="http://schemas.microsoft.com/office/powerpoint/2010/main" val="74883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61293" y="971781"/>
                <a:ext cx="4970585" cy="4665783"/>
              </a:xfrm>
            </p:spPr>
            <p:txBody>
              <a:bodyPr/>
              <a:lstStyle/>
              <a:p>
                <a:pPr marL="0" indent="0">
                  <a:buNone/>
                </a:pPr>
                <a14:m>
                  <m:oMath xmlns:m="http://schemas.openxmlformats.org/officeDocument/2006/math">
                    <m:r>
                      <a:rPr lang="en-US" sz="2400" b="1" i="1">
                        <a:latin typeface="Cambria Math" panose="02040503050406030204" pitchFamily="18" charset="0"/>
                      </a:rPr>
                      <m:t>𝝅</m:t>
                    </m:r>
                  </m:oMath>
                </a14:m>
                <a:r>
                  <a:rPr lang="en-US" sz="2400" b="1" dirty="0"/>
                  <a:t> = {B, A, C</a:t>
                </a:r>
                <a:r>
                  <a:rPr lang="en-US" sz="2400" b="1" dirty="0" smtClean="0"/>
                  <a:t>}</a:t>
                </a:r>
              </a:p>
              <a:p>
                <a:pPr marL="0" indent="0">
                  <a:buNone/>
                </a:pPr>
                <a:endParaRPr lang="en-US" dirty="0"/>
              </a:p>
              <a:p>
                <a:pPr marL="0" indent="0">
                  <a:buNone/>
                </a:pPr>
                <a14:m>
                  <m:oMath xmlns:m="http://schemas.openxmlformats.org/officeDocument/2006/math">
                    <m:r>
                      <a:rPr lang="en-US" i="1">
                        <a:latin typeface="Cambria Math" panose="02040503050406030204" pitchFamily="18" charset="0"/>
                      </a:rPr>
                      <m:t>𝜋</m:t>
                    </m:r>
                  </m:oMath>
                </a14:m>
                <a:r>
                  <a:rPr lang="en-US" dirty="0"/>
                  <a:t> =3		S = ø </a:t>
                </a:r>
              </a:p>
              <a:p>
                <a:pPr marL="0" indent="0">
                  <a:buNone/>
                </a:pPr>
                <a:r>
                  <a:rPr lang="en-US" dirty="0"/>
                  <a:t>i = 1		j = 1</a:t>
                </a:r>
              </a:p>
              <a:p>
                <a:pPr marL="0" indent="0">
                  <a:buNone/>
                </a:pPr>
                <a:r>
                  <a:rPr lang="en-US" dirty="0"/>
                  <a:t>j &gt; |S</a:t>
                </a:r>
                <a:r>
                  <a:rPr lang="en-US" dirty="0" smtClean="0"/>
                  <a:t>|</a:t>
                </a:r>
              </a:p>
              <a:p>
                <a:pPr marL="0" indent="0">
                  <a:buNone/>
                </a:pPr>
                <a:endParaRPr lang="es-ES" dirty="0"/>
              </a:p>
              <a:p>
                <a:pPr marL="0" indent="0">
                  <a:buNone/>
                </a:pPr>
                <a:endParaRPr lang="es-ES" dirty="0" smtClean="0"/>
              </a:p>
              <a:p>
                <a:pPr marL="0" indent="0">
                  <a:buNone/>
                </a:pPr>
                <a:endParaRPr lang="en-US" dirty="0"/>
              </a:p>
              <a:p>
                <a:pPr marL="0" indent="0">
                  <a:buNone/>
                </a:pPr>
                <a:r>
                  <a:rPr lang="en-US" dirty="0" smtClean="0"/>
                  <a:t>S </a:t>
                </a:r>
                <a:r>
                  <a:rPr lang="en-US" dirty="0"/>
                  <a:t>= {B}	 *</a:t>
                </a:r>
                <a14:m>
                  <m:oMath xmlns:m="http://schemas.openxmlformats.org/officeDocument/2006/math">
                    <m:r>
                      <a:rPr lang="en-US" i="1">
                        <a:latin typeface="Cambria Math" panose="02040503050406030204" pitchFamily="18" charset="0"/>
                      </a:rPr>
                      <m:t>→</m:t>
                    </m:r>
                  </m:oMath>
                </a14:m>
                <a:r>
                  <a:rPr lang="en-US" dirty="0" err="1"/>
                  <a:t>equivale</a:t>
                </a:r>
                <a:r>
                  <a:rPr lang="en-US" dirty="0"/>
                  <a:t> a un color </a:t>
                </a:r>
              </a:p>
              <a:p>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61293" y="971781"/>
                <a:ext cx="4970585" cy="4665783"/>
              </a:xfrm>
              <a:blipFill rotWithShape="1">
                <a:blip r:embed="rId2"/>
                <a:stretch>
                  <a:fillRect l="-1350" t="-10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73723" y="3045680"/>
                <a:ext cx="1805353"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𝑆</m:t>
                          </m:r>
                        </m:e>
                        <m:sub>
                          <m:r>
                            <a:rPr lang="en-US" sz="2000" i="1">
                              <a:latin typeface="Cambria Math"/>
                            </a:rPr>
                            <m:t>1</m:t>
                          </m:r>
                        </m:sub>
                      </m:sSub>
                      <m:r>
                        <a:rPr lang="en-US" sz="2000" i="1">
                          <a:latin typeface="Cambria Math"/>
                        </a:rPr>
                        <m:t> ←</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𝜋</m:t>
                              </m:r>
                              <m:r>
                                <a:rPr lang="en-US" sz="2000">
                                  <a:latin typeface="Cambria Math"/>
                                </a:rPr>
                                <m:t> </m:t>
                              </m:r>
                            </m:e>
                            <m:sub>
                              <m:r>
                                <a:rPr lang="en-US" sz="2000" i="1">
                                  <a:latin typeface="Cambria Math"/>
                                </a:rPr>
                                <m:t>1</m:t>
                              </m:r>
                            </m:sub>
                          </m:sSub>
                        </m:e>
                      </m:d>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𝑆</m:t>
                          </m:r>
                        </m:e>
                        <m:sub>
                          <m:r>
                            <a:rPr lang="en-US" sz="2000" i="1">
                              <a:latin typeface="Cambria Math"/>
                            </a:rPr>
                            <m:t>1</m:t>
                          </m:r>
                        </m:sub>
                      </m:sSub>
                      <m:r>
                        <a:rPr lang="en-US" sz="2000" i="1">
                          <a:latin typeface="Cambria Math"/>
                        </a:rPr>
                        <m:t> ←</m:t>
                      </m:r>
                      <m:d>
                        <m:dPr>
                          <m:begChr m:val="{"/>
                          <m:endChr m:val="}"/>
                          <m:ctrlPr>
                            <a:rPr lang="en-US" sz="2000" i="1">
                              <a:latin typeface="Cambria Math" panose="02040503050406030204" pitchFamily="18" charset="0"/>
                            </a:rPr>
                          </m:ctrlPr>
                        </m:dPr>
                        <m:e>
                          <m:r>
                            <a:rPr lang="en-US" sz="2000" i="1">
                              <a:latin typeface="Cambria Math"/>
                            </a:rPr>
                            <m:t>𝐵</m:t>
                          </m:r>
                        </m:e>
                      </m:d>
                    </m:oMath>
                  </m:oMathPara>
                </a14:m>
                <a:endParaRPr lang="en-US" sz="2000" dirty="0"/>
              </a:p>
              <a:p>
                <a:pPr/>
                <a14:m>
                  <m:oMathPara xmlns:m="http://schemas.openxmlformats.org/officeDocument/2006/math">
                    <m:oMathParaPr>
                      <m:jc m:val="centerGroup"/>
                    </m:oMathParaPr>
                    <m:oMath xmlns:m="http://schemas.openxmlformats.org/officeDocument/2006/math">
                      <m:r>
                        <a:rPr lang="es-ES" sz="2000" i="1">
                          <a:latin typeface="Cambria Math"/>
                        </a:rPr>
                        <m:t>𝑆</m:t>
                      </m:r>
                      <m:r>
                        <a:rPr lang="es-ES" sz="2000" i="1">
                          <a:latin typeface="Cambria Math"/>
                        </a:rPr>
                        <m:t> ←</m:t>
                      </m:r>
                      <m:r>
                        <a:rPr lang="es-ES" sz="2000" i="1">
                          <a:latin typeface="Cambria Math"/>
                        </a:rPr>
                        <m:t>𝑆</m:t>
                      </m:r>
                      <m:r>
                        <a:rPr lang="es-ES" sz="2000" i="1">
                          <a:latin typeface="Cambria Math"/>
                        </a:rPr>
                        <m:t> ∪ </m:t>
                      </m:r>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1</m:t>
                          </m:r>
                        </m:sub>
                      </m:sSub>
                    </m:oMath>
                  </m:oMathPara>
                </a14:m>
                <a:endParaRPr lang="en-US" sz="2000" dirty="0"/>
              </a:p>
              <a:p>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773723" y="3045680"/>
                <a:ext cx="1805353" cy="132343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564922" y="1735013"/>
                <a:ext cx="4876800" cy="3139321"/>
              </a:xfrm>
              <a:prstGeom prst="rect">
                <a:avLst/>
              </a:prstGeom>
              <a:noFill/>
            </p:spPr>
            <p:txBody>
              <a:bodyPr wrap="square" rtlCol="0">
                <a:spAutoFit/>
              </a:bodyPr>
              <a:lstStyle/>
              <a:p>
                <a:r>
                  <a:rPr lang="en-US" sz="2000" dirty="0"/>
                  <a:t>i = 2		j = 1		S =1</a:t>
                </a:r>
              </a:p>
              <a:p>
                <a:r>
                  <a:rPr lang="es-ES" sz="2000" dirty="0"/>
                  <a:t>*B y A no son nodos independientes por lo que no se cumple el </a:t>
                </a:r>
                <a:r>
                  <a:rPr lang="es-ES" sz="2000" b="1" dirty="0" err="1"/>
                  <a:t>if</a:t>
                </a:r>
                <a:endParaRPr lang="en-US" sz="2000" dirty="0"/>
              </a:p>
              <a:p>
                <a:r>
                  <a:rPr lang="es-ES" sz="2000" dirty="0"/>
                  <a:t>j = 2</a:t>
                </a:r>
                <a:endParaRPr lang="en-US" sz="2000" dirty="0"/>
              </a:p>
              <a:p>
                <a:r>
                  <a:rPr lang="es-ES" sz="2000" dirty="0"/>
                  <a:t>j &gt; |S|</a:t>
                </a:r>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2</m:t>
                          </m:r>
                        </m:sub>
                      </m:sSub>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𝜋</m:t>
                              </m:r>
                              <m:r>
                                <a:rPr lang="en-US" sz="2000">
                                  <a:latin typeface="Cambria Math" panose="02040503050406030204" pitchFamily="18" charset="0"/>
                                </a:rPr>
                                <m:t> </m:t>
                              </m:r>
                            </m:e>
                            <m:sub>
                              <m:r>
                                <a:rPr lang="en-US" sz="2000" i="1">
                                  <a:latin typeface="Cambria Math" panose="02040503050406030204" pitchFamily="18" charset="0"/>
                                </a:rPr>
                                <m:t>2</m:t>
                              </m:r>
                            </m:sub>
                          </m:sSub>
                        </m:e>
                      </m:d>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2</m:t>
                          </m:r>
                        </m:sub>
                      </m:sSub>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𝐴</m:t>
                          </m:r>
                        </m:e>
                      </m:d>
                    </m:oMath>
                  </m:oMathPara>
                </a14:m>
                <a:endParaRPr lang="en-US" sz="2000" dirty="0"/>
              </a:p>
              <a:p>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𝑆</m:t>
                      </m:r>
                      <m:r>
                        <a:rPr lang="es-ES" sz="2000" i="1">
                          <a:latin typeface="Cambria Math" panose="02040503050406030204" pitchFamily="18" charset="0"/>
                        </a:rPr>
                        <m:t> ←</m:t>
                      </m:r>
                      <m:r>
                        <a:rPr lang="es-ES" sz="2000" i="1">
                          <a:latin typeface="Cambria Math" panose="02040503050406030204" pitchFamily="18" charset="0"/>
                        </a:rPr>
                        <m:t>𝑆</m:t>
                      </m:r>
                      <m:r>
                        <a:rPr lang="es-ES" sz="2000" i="1">
                          <a:latin typeface="Cambria Math" panose="02040503050406030204" pitchFamily="18" charset="0"/>
                        </a:rPr>
                        <m:t> ∪ </m:t>
                      </m:r>
                      <m:sSub>
                        <m:sSubPr>
                          <m:ctrlPr>
                            <a:rPr lang="en-US" sz="2000" i="1">
                              <a:latin typeface="Cambria Math" panose="02040503050406030204" pitchFamily="18" charset="0"/>
                            </a:rPr>
                          </m:ctrlPr>
                        </m:sSubPr>
                        <m:e>
                          <m:r>
                            <a:rPr lang="es-ES" sz="2000" i="1">
                              <a:latin typeface="Cambria Math" panose="02040503050406030204" pitchFamily="18" charset="0"/>
                            </a:rPr>
                            <m:t>𝑆</m:t>
                          </m:r>
                        </m:e>
                        <m:sub>
                          <m:r>
                            <a:rPr lang="es-ES" sz="2000" i="1">
                              <a:latin typeface="Cambria Math" panose="02040503050406030204" pitchFamily="18" charset="0"/>
                            </a:rPr>
                            <m:t>2</m:t>
                          </m:r>
                        </m:sub>
                      </m:sSub>
                    </m:oMath>
                  </m:oMathPara>
                </a14:m>
                <a:endParaRPr lang="en-US" sz="2000" dirty="0"/>
              </a:p>
              <a:p>
                <a:r>
                  <a:rPr lang="en-US" sz="2000" dirty="0"/>
                  <a:t>S = {B, A}	 *</a:t>
                </a:r>
                <a14:m>
                  <m:oMath xmlns:m="http://schemas.openxmlformats.org/officeDocument/2006/math">
                    <m:r>
                      <a:rPr lang="en-US" sz="2000" i="1">
                        <a:latin typeface="Cambria Math" panose="02040503050406030204" pitchFamily="18" charset="0"/>
                      </a:rPr>
                      <m:t>→</m:t>
                    </m:r>
                  </m:oMath>
                </a14:m>
                <a:r>
                  <a:rPr lang="en-US" sz="2000" dirty="0" err="1"/>
                  <a:t>equivale</a:t>
                </a:r>
                <a:r>
                  <a:rPr lang="en-US" sz="2000" dirty="0"/>
                  <a:t> a dos </a:t>
                </a:r>
                <a:r>
                  <a:rPr lang="en-US" sz="2000" dirty="0" err="1"/>
                  <a:t>colores</a:t>
                </a:r>
                <a:endParaRPr lang="en-US" sz="2000"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564922" y="1735013"/>
                <a:ext cx="4876800" cy="3139321"/>
              </a:xfrm>
              <a:prstGeom prst="rect">
                <a:avLst/>
              </a:prstGeom>
              <a:blipFill rotWithShape="1">
                <a:blip r:embed="rId4"/>
                <a:stretch>
                  <a:fillRect l="-1375" t="-971"/>
                </a:stretch>
              </a:blipFill>
            </p:spPr>
            <p:txBody>
              <a:bodyPr/>
              <a:lstStyle/>
              <a:p>
                <a:r>
                  <a:rPr lang="en-US">
                    <a:noFill/>
                  </a:rPr>
                  <a:t> </a:t>
                </a:r>
              </a:p>
            </p:txBody>
          </p:sp>
        </mc:Fallback>
      </mc:AlternateContent>
    </p:spTree>
    <p:extLst>
      <p:ext uri="{BB962C8B-B14F-4D97-AF65-F5344CB8AC3E}">
        <p14:creationId xmlns:p14="http://schemas.microsoft.com/office/powerpoint/2010/main" val="4029744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Continuación</a:t>
            </a:r>
            <a:endParaRPr lang="es-419"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0881" y="2334272"/>
                <a:ext cx="9611581" cy="2800436"/>
              </a:xfrm>
            </p:spPr>
            <p:txBody>
              <a:bodyPr>
                <a:normAutofit/>
              </a:bodyPr>
              <a:lstStyle/>
              <a:p>
                <a:pPr marL="0" indent="0">
                  <a:buNone/>
                </a:pPr>
                <a:r>
                  <a:rPr lang="en-US" dirty="0"/>
                  <a:t>i =3		j =1		S =2	</a:t>
                </a:r>
                <a:endParaRPr lang="en-US" dirty="0" smtClean="0"/>
              </a:p>
              <a:p>
                <a:pPr marL="0" indent="0">
                  <a:buNone/>
                </a:pPr>
                <a:r>
                  <a:rPr lang="en-US" dirty="0"/>
                  <a:t>	</a:t>
                </a:r>
              </a:p>
              <a:p>
                <a:pPr marL="0" indent="0">
                  <a:buNone/>
                </a:pP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1 </m:t>
                        </m:r>
                      </m:sub>
                    </m:sSub>
                    <m:r>
                      <a:rPr lang="es-E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s-ES" i="1">
                            <a:latin typeface="Cambria Math" panose="02040503050406030204" pitchFamily="18" charset="0"/>
                          </a:rPr>
                          <m:t>3</m:t>
                        </m:r>
                      </m:sub>
                    </m:sSub>
                  </m:oMath>
                </a14:m>
                <a:r>
                  <a:rPr lang="es-ES" dirty="0"/>
                  <a:t>		*Al ser B y C independientes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1</m:t>
                        </m:r>
                      </m:sub>
                    </m:sSub>
                    <m:r>
                      <a:rPr lang="es-ES" i="1">
                        <a:latin typeface="Cambria Math" panose="02040503050406030204" pitchFamily="18" charset="0"/>
                      </a:rPr>
                      <m:t>←</m:t>
                    </m:r>
                    <m:r>
                      <a:rPr lang="es-ES" i="1">
                        <a:latin typeface="Cambria Math" panose="02040503050406030204" pitchFamily="18" charset="0"/>
                      </a:rPr>
                      <m:t>𝑆</m:t>
                    </m:r>
                    <m:r>
                      <a:rPr lang="es-ES" i="1">
                        <a:latin typeface="Cambria Math" panose="02040503050406030204" pitchFamily="18" charset="0"/>
                      </a:rPr>
                      <m:t> ∪ </m:t>
                    </m:r>
                    <m:sSub>
                      <m:sSubPr>
                        <m:ctrlPr>
                          <a:rPr lang="en-US" i="1">
                            <a:latin typeface="Cambria Math" panose="02040503050406030204" pitchFamily="18" charset="0"/>
                          </a:rPr>
                        </m:ctrlPr>
                      </m:sSubPr>
                      <m:e>
                        <m:r>
                          <a:rPr lang="es-ES" i="1">
                            <a:latin typeface="Cambria Math" panose="02040503050406030204" pitchFamily="18" charset="0"/>
                          </a:rPr>
                          <m:t>𝑆</m:t>
                        </m:r>
                      </m:e>
                      <m:sub>
                        <m:r>
                          <a:rPr lang="es-ES" i="1">
                            <a:latin typeface="Cambria Math" panose="02040503050406030204" pitchFamily="18" charset="0"/>
                          </a:rPr>
                          <m:t>1</m:t>
                        </m:r>
                      </m:sub>
                    </m:sSub>
                  </m:oMath>
                </a14:m>
                <a:endParaRPr lang="en-US" dirty="0" smtClean="0"/>
              </a:p>
              <a:p>
                <a:pPr marL="0" indent="0">
                  <a:buNone/>
                </a:pPr>
                <a:endParaRPr lang="en-US" dirty="0"/>
              </a:p>
              <a:p>
                <a:pPr marL="0" indent="0">
                  <a:buNone/>
                </a:pPr>
                <a:r>
                  <a:rPr lang="es-ES" dirty="0"/>
                  <a:t>S = {{B, C}, A}</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0881" y="2334272"/>
                <a:ext cx="9611581" cy="2800436"/>
              </a:xfrm>
              <a:blipFill rotWithShape="1">
                <a:blip r:embed="rId2"/>
                <a:stretch>
                  <a:fillRect l="-698" t="-1089"/>
                </a:stretch>
              </a:blipFill>
            </p:spPr>
            <p:txBody>
              <a:bodyPr/>
              <a:lstStyle/>
              <a:p>
                <a:r>
                  <a:rPr lang="en-US">
                    <a:noFill/>
                  </a:rPr>
                  <a:t> </a:t>
                </a:r>
              </a:p>
            </p:txBody>
          </p:sp>
        </mc:Fallback>
      </mc:AlternateContent>
    </p:spTree>
    <p:extLst>
      <p:ext uri="{BB962C8B-B14F-4D97-AF65-F5344CB8AC3E}">
        <p14:creationId xmlns:p14="http://schemas.microsoft.com/office/powerpoint/2010/main" val="1584976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U" dirty="0" smtClean="0"/>
              <a:t>Problema</a:t>
            </a:r>
            <a:endParaRPr lang="es-419" dirty="0"/>
          </a:p>
        </p:txBody>
      </p:sp>
      <p:sp>
        <p:nvSpPr>
          <p:cNvPr id="3" name="Content Placeholder 2"/>
          <p:cNvSpPr>
            <a:spLocks noGrp="1"/>
          </p:cNvSpPr>
          <p:nvPr>
            <p:ph idx="1"/>
          </p:nvPr>
        </p:nvSpPr>
        <p:spPr/>
        <p:txBody>
          <a:bodyPr/>
          <a:lstStyle/>
          <a:p>
            <a:pPr lvl="0"/>
            <a:r>
              <a:rPr lang="es-CU" dirty="0"/>
              <a:t>Se tiene un grafo de entrada (nodos y enlaces) y hay que escoger qué color se asigna a cada nodo, de modo que ningún par de nodos adyacentes tengan el mismo color. Se debe usar la menor cantidad de colores.</a:t>
            </a:r>
          </a:p>
          <a:p>
            <a:endParaRPr lang="es-419" dirty="0"/>
          </a:p>
        </p:txBody>
      </p:sp>
    </p:spTree>
    <p:extLst>
      <p:ext uri="{BB962C8B-B14F-4D97-AF65-F5344CB8AC3E}">
        <p14:creationId xmlns:p14="http://schemas.microsoft.com/office/powerpoint/2010/main" val="3178601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8586" y="609599"/>
                <a:ext cx="11113476" cy="590843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𝝅</m:t>
                      </m:r>
                      <m:r>
                        <a:rPr lang="es-ES" sz="2400" b="1" i="1">
                          <a:latin typeface="Cambria Math" panose="02040503050406030204" pitchFamily="18" charset="0"/>
                        </a:rPr>
                        <m:t>=</m:t>
                      </m:r>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𝑨</m:t>
                          </m:r>
                          <m:r>
                            <a:rPr lang="es-ES" sz="2400" b="1" i="1">
                              <a:latin typeface="Cambria Math" panose="02040503050406030204" pitchFamily="18" charset="0"/>
                            </a:rPr>
                            <m:t>, </m:t>
                          </m:r>
                          <m:r>
                            <a:rPr lang="en-US" sz="2400" b="1" i="1">
                              <a:latin typeface="Cambria Math" panose="02040503050406030204" pitchFamily="18" charset="0"/>
                            </a:rPr>
                            <m:t>𝑩</m:t>
                          </m:r>
                        </m:e>
                      </m:d>
                    </m:oMath>
                  </m:oMathPara>
                </a14:m>
                <a:endParaRPr lang="en-US" i="1" dirty="0" smtClean="0"/>
              </a:p>
              <a:p>
                <a:pPr marL="0" indent="0">
                  <a:buNone/>
                </a:pPr>
                <a:endParaRPr lang="es-ES" dirty="0" smtClean="0"/>
              </a:p>
              <a:p>
                <a:pPr marL="0" indent="0">
                  <a:buNone/>
                </a:pPr>
                <a:endParaRPr lang="es-ES" dirty="0"/>
              </a:p>
              <a:p>
                <a:pPr marL="0" indent="0">
                  <a:buNone/>
                </a:pPr>
                <a:r>
                  <a:rPr lang="es-ES" dirty="0" smtClean="0"/>
                  <a:t>i=1</a:t>
                </a:r>
                <a:r>
                  <a:rPr lang="es-ES" dirty="0"/>
                  <a:t>	</a:t>
                </a:r>
                <a:r>
                  <a:rPr lang="es-ES" dirty="0" smtClean="0"/>
                  <a:t>		j=1</a:t>
                </a:r>
              </a:p>
              <a:p>
                <a:pPr marL="0" indent="0">
                  <a:buNone/>
                </a:pPr>
                <a:endParaRPr lang="en-US" dirty="0"/>
              </a:p>
              <a:p>
                <a:pPr marL="0" indent="0">
                  <a:buNone/>
                </a:pPr>
                <a:r>
                  <a:rPr lang="es-ES" dirty="0"/>
                  <a:t>*Al S ser un conjunto vacío no se ejecuta lo que se encuentra adentro del </a:t>
                </a:r>
                <a:r>
                  <a:rPr lang="es-ES" b="1" dirty="0" err="1"/>
                  <a:t>for</a:t>
                </a:r>
                <a:r>
                  <a:rPr lang="es-ES" dirty="0"/>
                  <a:t> </a:t>
                </a:r>
                <a:r>
                  <a:rPr lang="es-ES" dirty="0" smtClean="0"/>
                  <a:t>de j</a:t>
                </a:r>
              </a:p>
              <a:p>
                <a:pPr marL="0" indent="0">
                  <a:buNone/>
                </a:pPr>
                <a:r>
                  <a:rPr lang="es-ES" dirty="0"/>
                  <a:t>j &gt; |S</a:t>
                </a:r>
                <a:r>
                  <a:rPr lang="es-ES" dirty="0" smtClean="0"/>
                  <a:t>|</a:t>
                </a:r>
              </a:p>
              <a:p>
                <a:pPr marL="0" indent="0">
                  <a:buNone/>
                </a:pPr>
                <a:endParaRPr lang="en-US" dirty="0"/>
              </a:p>
              <a:p>
                <a:pPr marL="0" indent="0">
                  <a:buNone/>
                </a:pPr>
                <a:endParaRPr lang="es-ES" dirty="0" smtClean="0"/>
              </a:p>
              <a:p>
                <a:pPr marL="0" indent="0">
                  <a:buNone/>
                </a:pPr>
                <a:endParaRPr lang="es-ES" dirty="0"/>
              </a:p>
              <a:p>
                <a:pPr marL="0" indent="0">
                  <a:buNone/>
                </a:pPr>
                <a:endParaRPr lang="en-US" dirty="0"/>
              </a:p>
              <a:p>
                <a:pPr marL="0" indent="0">
                  <a:buNone/>
                </a:pPr>
                <a:r>
                  <a:rPr lang="en-US" dirty="0"/>
                  <a:t>S = {A}	 *</a:t>
                </a:r>
                <a14:m>
                  <m:oMath xmlns:m="http://schemas.openxmlformats.org/officeDocument/2006/math">
                    <m:r>
                      <a:rPr lang="en-US" i="1">
                        <a:latin typeface="Cambria Math" panose="02040503050406030204" pitchFamily="18" charset="0"/>
                      </a:rPr>
                      <m:t>→</m:t>
                    </m:r>
                  </m:oMath>
                </a14:m>
                <a:r>
                  <a:rPr lang="en-US" dirty="0" err="1"/>
                  <a:t>equivale</a:t>
                </a:r>
                <a:r>
                  <a:rPr lang="en-US" dirty="0"/>
                  <a:t> a un color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8586" y="609599"/>
                <a:ext cx="11113476" cy="5908431"/>
              </a:xfrm>
              <a:blipFill rotWithShape="1">
                <a:blip r:embed="rId2"/>
                <a:stretch>
                  <a:fillRect l="-5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75140" y="1391452"/>
                <a:ext cx="2790092" cy="954107"/>
              </a:xfrm>
              <a:prstGeom prst="rect">
                <a:avLst/>
              </a:prstGeom>
              <a:noFill/>
            </p:spPr>
            <p:txBody>
              <a:bodyPr wrap="square" rtlCol="0">
                <a:spAutoFit/>
              </a:bodyPr>
              <a:lstStyle/>
              <a:p>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a:rPr>
                          <m:t>𝜋</m:t>
                        </m:r>
                      </m:e>
                    </m:d>
                    <m:r>
                      <a:rPr lang="es-ES" sz="2000" i="1">
                        <a:latin typeface="Cambria Math"/>
                      </a:rPr>
                      <m:t>=2</m:t>
                    </m:r>
                  </m:oMath>
                </a14:m>
                <a:r>
                  <a:rPr lang="en-US" sz="2000" dirty="0" smtClean="0"/>
                  <a:t>		</a:t>
                </a:r>
                <a:r>
                  <a:rPr lang="es-ES" sz="2000" dirty="0"/>
                  <a:t>|S| = ø</a:t>
                </a:r>
                <a:endParaRPr lang="en-US" sz="2000" dirty="0"/>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75140" y="1391452"/>
                <a:ext cx="2790092" cy="954107"/>
              </a:xfrm>
              <a:prstGeom prst="rect">
                <a:avLst/>
              </a:prstGeom>
              <a:blipFill rotWithShape="1">
                <a:blip r:embed="rId3"/>
                <a:stretch>
                  <a:fillRect t="-3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4458" y="3869560"/>
                <a:ext cx="2790092"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1</m:t>
                          </m:r>
                        </m:sub>
                      </m:sSub>
                      <m:r>
                        <a:rPr lang="es-ES" sz="2000" i="1">
                          <a:latin typeface="Cambria Math"/>
                        </a:rPr>
                        <m:t>←{</m:t>
                      </m:r>
                      <m:sSub>
                        <m:sSubPr>
                          <m:ctrlPr>
                            <a:rPr lang="en-US" sz="2000" i="1">
                              <a:latin typeface="Cambria Math" panose="02040503050406030204" pitchFamily="18" charset="0"/>
                            </a:rPr>
                          </m:ctrlPr>
                        </m:sSubPr>
                        <m:e>
                          <m:r>
                            <a:rPr lang="en-US" sz="2000" i="1">
                              <a:latin typeface="Cambria Math"/>
                            </a:rPr>
                            <m:t>𝜋</m:t>
                          </m:r>
                        </m:e>
                        <m:sub>
                          <m:r>
                            <a:rPr lang="es-ES" sz="2000" i="1">
                              <a:latin typeface="Cambria Math"/>
                            </a:rPr>
                            <m:t>1</m:t>
                          </m:r>
                        </m:sub>
                      </m:sSub>
                      <m:r>
                        <a:rPr lang="es-ES" sz="2000" i="1">
                          <a:latin typeface="Cambria Math"/>
                        </a:rPr>
                        <m:t>}</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1</m:t>
                          </m:r>
                        </m:sub>
                      </m:sSub>
                      <m:r>
                        <a:rPr lang="es-ES" sz="2000" i="1">
                          <a:latin typeface="Cambria Math"/>
                        </a:rPr>
                        <m:t>←{</m:t>
                      </m:r>
                      <m:r>
                        <a:rPr lang="es-ES" sz="2000" i="1">
                          <a:latin typeface="Cambria Math"/>
                        </a:rPr>
                        <m:t>𝐴</m:t>
                      </m:r>
                      <m:r>
                        <a:rPr lang="es-ES" sz="2000" i="1">
                          <a:latin typeface="Cambria Math"/>
                        </a:rPr>
                        <m:t>}</m:t>
                      </m:r>
                    </m:oMath>
                  </m:oMathPara>
                </a14:m>
                <a:endParaRPr lang="en-US" sz="2000" dirty="0"/>
              </a:p>
              <a:p>
                <a:pPr/>
                <a14:m>
                  <m:oMathPara xmlns:m="http://schemas.openxmlformats.org/officeDocument/2006/math">
                    <m:oMathParaPr>
                      <m:jc m:val="centerGroup"/>
                    </m:oMathParaPr>
                    <m:oMath xmlns:m="http://schemas.openxmlformats.org/officeDocument/2006/math">
                      <m:r>
                        <a:rPr lang="es-ES" sz="2000" i="1">
                          <a:latin typeface="Cambria Math"/>
                        </a:rPr>
                        <m:t>𝑆</m:t>
                      </m:r>
                      <m:r>
                        <a:rPr lang="es-ES" sz="2000" i="1">
                          <a:latin typeface="Cambria Math"/>
                        </a:rPr>
                        <m:t> ←</m:t>
                      </m:r>
                      <m:r>
                        <a:rPr lang="es-ES" sz="2000" i="1">
                          <a:latin typeface="Cambria Math"/>
                        </a:rPr>
                        <m:t>𝑆</m:t>
                      </m:r>
                      <m:r>
                        <a:rPr lang="es-ES" sz="2000" i="1">
                          <a:latin typeface="Cambria Math"/>
                        </a:rPr>
                        <m:t> ∪ </m:t>
                      </m:r>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1</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34458" y="3869560"/>
                <a:ext cx="2790092" cy="1015663"/>
              </a:xfrm>
              <a:prstGeom prst="rect">
                <a:avLst/>
              </a:prstGeom>
              <a:blipFill rotWithShape="1">
                <a:blip r:embed="rId4"/>
                <a:stretch>
                  <a:fillRect b="-602"/>
                </a:stretch>
              </a:blipFill>
            </p:spPr>
            <p:txBody>
              <a:bodyPr/>
              <a:lstStyle/>
              <a:p>
                <a:r>
                  <a:rPr lang="en-US">
                    <a:noFill/>
                  </a:rPr>
                  <a:t> </a:t>
                </a:r>
              </a:p>
            </p:txBody>
          </p:sp>
        </mc:Fallback>
      </mc:AlternateContent>
    </p:spTree>
    <p:extLst>
      <p:ext uri="{BB962C8B-B14F-4D97-AF65-F5344CB8AC3E}">
        <p14:creationId xmlns:p14="http://schemas.microsoft.com/office/powerpoint/2010/main" val="1856110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0605"/>
          </a:xfrm>
        </p:spPr>
        <p:txBody>
          <a:bodyPr/>
          <a:lstStyle/>
          <a:p>
            <a:r>
              <a:rPr lang="es-419" dirty="0"/>
              <a:t>Continuación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7508" y="1524000"/>
                <a:ext cx="10292861" cy="5017477"/>
              </a:xfrm>
            </p:spPr>
            <p:txBody>
              <a:bodyPr>
                <a:normAutofit/>
              </a:bodyPr>
              <a:lstStyle/>
              <a:p>
                <a:pPr marL="0" indent="0">
                  <a:buNone/>
                </a:pPr>
                <a:r>
                  <a:rPr lang="es-ES" dirty="0"/>
                  <a:t>i =2	j =1	S = 1		</a:t>
                </a:r>
                <a:endParaRPr lang="en-US" dirty="0"/>
              </a:p>
              <a:p>
                <a:pPr marL="0" indent="0">
                  <a:buNone/>
                </a:pPr>
                <a:r>
                  <a:rPr lang="es-ES" dirty="0"/>
                  <a:t>* 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s-E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s-ES" i="1">
                            <a:latin typeface="Cambria Math" panose="02040503050406030204" pitchFamily="18" charset="0"/>
                          </a:rPr>
                          <m:t>2</m:t>
                        </m:r>
                      </m:sub>
                    </m:sSub>
                  </m:oMath>
                </a14:m>
                <a:r>
                  <a:rPr lang="es-ES" dirty="0"/>
                  <a:t> ser adyacentes no son independientes por lo que el 1er </a:t>
                </a:r>
                <a:r>
                  <a:rPr lang="es-ES" b="1" dirty="0" err="1"/>
                  <a:t>if</a:t>
                </a:r>
                <a:r>
                  <a:rPr lang="es-ES" dirty="0"/>
                  <a:t> no se cumple</a:t>
                </a:r>
                <a:endParaRPr lang="en-US" dirty="0"/>
              </a:p>
              <a:p>
                <a:pPr marL="0" indent="0">
                  <a:buNone/>
                </a:pPr>
                <a:r>
                  <a:rPr lang="es-ES" dirty="0"/>
                  <a:t>j =2</a:t>
                </a:r>
                <a:endParaRPr lang="en-US" dirty="0"/>
              </a:p>
              <a:p>
                <a:pPr marL="0" indent="0">
                  <a:buNone/>
                </a:pPr>
                <a:r>
                  <a:rPr lang="es-ES" dirty="0"/>
                  <a:t>j &gt; |S</a:t>
                </a:r>
                <a:r>
                  <a:rPr lang="es-ES" dirty="0" smtClean="0"/>
                  <a:t>|</a:t>
                </a:r>
              </a:p>
              <a:p>
                <a:pPr marL="0" indent="0">
                  <a:buNone/>
                </a:pPr>
                <a:endParaRPr lang="es-ES" dirty="0" smtClean="0"/>
              </a:p>
              <a:p>
                <a:pPr marL="0" indent="0">
                  <a:buNone/>
                </a:pPr>
                <a:endParaRPr lang="es-ES" dirty="0"/>
              </a:p>
              <a:p>
                <a:pPr marL="0" indent="0">
                  <a:buNone/>
                </a:pPr>
                <a:endParaRPr lang="en-US" dirty="0"/>
              </a:p>
              <a:p>
                <a:pPr marL="0" indent="0">
                  <a:buNone/>
                </a:pPr>
                <a:r>
                  <a:rPr lang="en-US" dirty="0" smtClean="0"/>
                  <a:t>S </a:t>
                </a:r>
                <a:r>
                  <a:rPr lang="en-US" dirty="0"/>
                  <a:t>= {A, B}	 *</a:t>
                </a:r>
                <a14:m>
                  <m:oMath xmlns:m="http://schemas.openxmlformats.org/officeDocument/2006/math">
                    <m:r>
                      <a:rPr lang="en-US" i="1">
                        <a:latin typeface="Cambria Math" panose="02040503050406030204" pitchFamily="18" charset="0"/>
                      </a:rPr>
                      <m:t>→</m:t>
                    </m:r>
                  </m:oMath>
                </a14:m>
                <a:r>
                  <a:rPr lang="en-US" dirty="0" err="1"/>
                  <a:t>equivale</a:t>
                </a:r>
                <a:r>
                  <a:rPr lang="en-US" dirty="0"/>
                  <a:t> a dos </a:t>
                </a:r>
                <a:r>
                  <a:rPr lang="en-US" dirty="0" err="1"/>
                  <a:t>colores</a:t>
                </a:r>
                <a:r>
                  <a:rPr lang="en-US" dirty="0"/>
                  <a:t> </a:t>
                </a:r>
              </a:p>
              <a:p>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7508" y="1524000"/>
                <a:ext cx="10292861" cy="5017477"/>
              </a:xfrm>
              <a:blipFill rotWithShape="1">
                <a:blip r:embed="rId3"/>
                <a:stretch>
                  <a:fillRect l="-592" t="-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62708" y="3587261"/>
                <a:ext cx="2227385" cy="1292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2</m:t>
                          </m:r>
                        </m:sub>
                      </m:sSub>
                      <m:r>
                        <a:rPr lang="es-ES" sz="2000" i="1">
                          <a:latin typeface="Cambria Math"/>
                        </a:rPr>
                        <m:t>←{</m:t>
                      </m:r>
                      <m:sSub>
                        <m:sSubPr>
                          <m:ctrlPr>
                            <a:rPr lang="en-US" sz="2000" i="1">
                              <a:latin typeface="Cambria Math" panose="02040503050406030204" pitchFamily="18" charset="0"/>
                            </a:rPr>
                          </m:ctrlPr>
                        </m:sSubPr>
                        <m:e>
                          <m:r>
                            <a:rPr lang="en-US" sz="2000" i="1">
                              <a:latin typeface="Cambria Math"/>
                            </a:rPr>
                            <m:t>𝜋</m:t>
                          </m:r>
                        </m:e>
                        <m:sub>
                          <m:r>
                            <a:rPr lang="es-ES" sz="2000" i="1">
                              <a:latin typeface="Cambria Math"/>
                            </a:rPr>
                            <m:t>2</m:t>
                          </m:r>
                        </m:sub>
                      </m:sSub>
                      <m:r>
                        <a:rPr lang="es-ES" sz="2000" i="1">
                          <a:latin typeface="Cambria Math"/>
                        </a:rPr>
                        <m:t>}</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2</m:t>
                          </m:r>
                        </m:sub>
                      </m:sSub>
                      <m:r>
                        <a:rPr lang="es-ES" sz="2000" i="1">
                          <a:latin typeface="Cambria Math"/>
                        </a:rPr>
                        <m:t>←{</m:t>
                      </m:r>
                      <m:r>
                        <a:rPr lang="es-ES" sz="2000" i="1">
                          <a:latin typeface="Cambria Math"/>
                        </a:rPr>
                        <m:t>𝐵</m:t>
                      </m:r>
                      <m:r>
                        <a:rPr lang="es-ES" sz="2000" i="1">
                          <a:latin typeface="Cambria Math"/>
                        </a:rPr>
                        <m:t>}</m:t>
                      </m:r>
                    </m:oMath>
                  </m:oMathPara>
                </a14:m>
                <a:endParaRPr lang="en-US" sz="2000" dirty="0"/>
              </a:p>
              <a:p>
                <a:pPr/>
                <a14:m>
                  <m:oMathPara xmlns:m="http://schemas.openxmlformats.org/officeDocument/2006/math">
                    <m:oMathParaPr>
                      <m:jc m:val="centerGroup"/>
                    </m:oMathParaPr>
                    <m:oMath xmlns:m="http://schemas.openxmlformats.org/officeDocument/2006/math">
                      <m:r>
                        <a:rPr lang="es-ES" sz="2000" i="1">
                          <a:latin typeface="Cambria Math"/>
                        </a:rPr>
                        <m:t>𝑆</m:t>
                      </m:r>
                      <m:r>
                        <a:rPr lang="es-ES" sz="2000" i="1">
                          <a:latin typeface="Cambria Math"/>
                        </a:rPr>
                        <m:t> ←</m:t>
                      </m:r>
                      <m:r>
                        <a:rPr lang="es-ES" sz="2000" i="1">
                          <a:latin typeface="Cambria Math"/>
                        </a:rPr>
                        <m:t>𝑆</m:t>
                      </m:r>
                      <m:r>
                        <a:rPr lang="es-ES" sz="2000" i="1">
                          <a:latin typeface="Cambria Math"/>
                        </a:rPr>
                        <m:t> ∪ </m:t>
                      </m:r>
                      <m:sSub>
                        <m:sSubPr>
                          <m:ctrlPr>
                            <a:rPr lang="en-US" sz="2000" i="1">
                              <a:latin typeface="Cambria Math" panose="02040503050406030204" pitchFamily="18" charset="0"/>
                            </a:rPr>
                          </m:ctrlPr>
                        </m:sSubPr>
                        <m:e>
                          <m:r>
                            <a:rPr lang="es-ES" sz="2000" i="1">
                              <a:latin typeface="Cambria Math"/>
                            </a:rPr>
                            <m:t>𝑆</m:t>
                          </m:r>
                        </m:e>
                        <m:sub>
                          <m:r>
                            <a:rPr lang="es-ES" sz="2000" i="1">
                              <a:latin typeface="Cambria Math"/>
                            </a:rPr>
                            <m:t>2</m:t>
                          </m:r>
                        </m:sub>
                      </m:sSub>
                    </m:oMath>
                  </m:oMathPara>
                </a14:m>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62708" y="3587261"/>
                <a:ext cx="2227385" cy="129266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219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96107"/>
            <a:ext cx="8825658" cy="3329581"/>
          </a:xfrm>
        </p:spPr>
        <p:txBody>
          <a:bodyPr/>
          <a:lstStyle/>
          <a:p>
            <a:r>
              <a:rPr lang="es-CU" dirty="0"/>
              <a:t>Metaheurística Tarea 1</a:t>
            </a:r>
            <a:endParaRPr lang="es-419" dirty="0"/>
          </a:p>
        </p:txBody>
      </p:sp>
      <p:sp>
        <p:nvSpPr>
          <p:cNvPr id="3" name="Subtitle 2"/>
          <p:cNvSpPr>
            <a:spLocks noGrp="1"/>
          </p:cNvSpPr>
          <p:nvPr>
            <p:ph type="subTitle" idx="1"/>
          </p:nvPr>
        </p:nvSpPr>
        <p:spPr>
          <a:xfrm>
            <a:off x="1154955" y="4777380"/>
            <a:ext cx="8825658" cy="2080620"/>
          </a:xfrm>
        </p:spPr>
        <p:txBody>
          <a:bodyPr>
            <a:normAutofit/>
          </a:bodyPr>
          <a:lstStyle/>
          <a:p>
            <a:pPr lvl="0"/>
            <a:r>
              <a:rPr lang="es-CU" dirty="0"/>
              <a:t>Problema: Coloreado de grafos</a:t>
            </a:r>
          </a:p>
          <a:p>
            <a:r>
              <a:rPr lang="es-ES" dirty="0" smtClean="0"/>
              <a:t>Autores: Camila SARDIÑAS NUÑEZ</a:t>
            </a:r>
            <a:endParaRPr lang="es-ES" dirty="0"/>
          </a:p>
          <a:p>
            <a:r>
              <a:rPr lang="es-ES" dirty="0" smtClean="0"/>
              <a:t>		Jean Luis</a:t>
            </a:r>
          </a:p>
          <a:p>
            <a:r>
              <a:rPr lang="es-ES" dirty="0" smtClean="0"/>
              <a:t>		Julio Velazco </a:t>
            </a:r>
            <a:r>
              <a:rPr lang="es-ES" dirty="0" err="1" smtClean="0"/>
              <a:t>medrano</a:t>
            </a:r>
            <a:r>
              <a:rPr lang="es-ES" dirty="0" smtClean="0"/>
              <a:t>			</a:t>
            </a:r>
            <a:endParaRPr lang="es-419" dirty="0"/>
          </a:p>
        </p:txBody>
      </p:sp>
    </p:spTree>
    <p:extLst>
      <p:ext uri="{BB962C8B-B14F-4D97-AF65-F5344CB8AC3E}">
        <p14:creationId xmlns:p14="http://schemas.microsoft.com/office/powerpoint/2010/main" val="202424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U" dirty="0"/>
              <a:t>Definición del Problema</a:t>
            </a:r>
            <a:endParaRPr lang="es-419" dirty="0"/>
          </a:p>
        </p:txBody>
      </p:sp>
      <p:sp>
        <p:nvSpPr>
          <p:cNvPr id="3" name="Content Placeholder 2"/>
          <p:cNvSpPr>
            <a:spLocks noGrp="1"/>
          </p:cNvSpPr>
          <p:nvPr>
            <p:ph idx="1"/>
          </p:nvPr>
        </p:nvSpPr>
        <p:spPr/>
        <p:txBody>
          <a:bodyPr/>
          <a:lstStyle/>
          <a:p>
            <a:pPr lvl="0">
              <a:buSzPct val="45000"/>
              <a:buFont typeface="StarSymbol"/>
              <a:buChar char="●"/>
            </a:pPr>
            <a:r>
              <a:rPr lang="es-CU" dirty="0"/>
              <a:t>Se denomina vértice coloración de un grafo G(V,A) a una asignación c: V-&gt;/N que asocie a cada vértice v</a:t>
            </a:r>
            <a:r>
              <a:rPr lang="es-CU" sz="1400" b="1" dirty="0"/>
              <a:t>i</a:t>
            </a:r>
            <a:r>
              <a:rPr lang="es-CU" dirty="0"/>
              <a:t> un color c</a:t>
            </a:r>
            <a:r>
              <a:rPr lang="es-CU" sz="1400" b="1" dirty="0"/>
              <a:t>i</a:t>
            </a:r>
            <a:r>
              <a:rPr lang="es-CU" dirty="0"/>
              <a:t> ∈ /N de tal forma que a vértices adyacentes les correspondan colores distintos.</a:t>
            </a:r>
          </a:p>
          <a:p>
            <a:pPr lvl="0">
              <a:buSzPct val="45000"/>
              <a:buFont typeface="StarSymbol"/>
              <a:buChar char="●"/>
            </a:pPr>
            <a:r>
              <a:rPr lang="es-CU" dirty="0"/>
              <a:t>Dado un grafo G(V,A), siempre existe un valor umbral “k” para el cual G admite una vértice coloración con una paleta de “k” colores, pero no una de (k-1) coloración. Es decir “k” es el menor número de colores con los se puede obtener una vértice coloración de G. Este valor se conoce como número cromático G.</a:t>
            </a:r>
          </a:p>
          <a:p>
            <a:pPr marL="0" indent="0">
              <a:buNone/>
            </a:pPr>
            <a:endParaRPr lang="es-419" dirty="0"/>
          </a:p>
        </p:txBody>
      </p:sp>
    </p:spTree>
    <p:extLst>
      <p:ext uri="{BB962C8B-B14F-4D97-AF65-F5344CB8AC3E}">
        <p14:creationId xmlns:p14="http://schemas.microsoft.com/office/powerpoint/2010/main" val="1016615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U" dirty="0"/>
              <a:t>Definición del Problema</a:t>
            </a:r>
            <a:endParaRPr lang="es-419" dirty="0"/>
          </a:p>
        </p:txBody>
      </p:sp>
      <p:sp>
        <p:nvSpPr>
          <p:cNvPr id="3" name="Content Placeholder 2"/>
          <p:cNvSpPr>
            <a:spLocks noGrp="1"/>
          </p:cNvSpPr>
          <p:nvPr>
            <p:ph idx="1"/>
          </p:nvPr>
        </p:nvSpPr>
        <p:spPr/>
        <p:txBody>
          <a:bodyPr/>
          <a:lstStyle/>
          <a:p>
            <a:pPr lvl="0"/>
            <a:r>
              <a:rPr lang="es-CU" dirty="0"/>
              <a:t>Determinar el número cromático de un grafo es un problema complejo, no se conoce ningún algoritmo capaz de dar una solución óptima en tiempo polinómico</a:t>
            </a:r>
          </a:p>
          <a:p>
            <a:endParaRPr lang="es-ES" dirty="0" smtClean="0"/>
          </a:p>
        </p:txBody>
      </p:sp>
    </p:spTree>
    <p:extLst>
      <p:ext uri="{BB962C8B-B14F-4D97-AF65-F5344CB8AC3E}">
        <p14:creationId xmlns:p14="http://schemas.microsoft.com/office/powerpoint/2010/main" val="1513228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U" dirty="0"/>
              <a:t>Definición del Problema</a:t>
            </a:r>
            <a:endParaRPr lang="es-419" dirty="0"/>
          </a:p>
        </p:txBody>
      </p:sp>
      <p:sp>
        <p:nvSpPr>
          <p:cNvPr id="3" name="Content Placeholder 2"/>
          <p:cNvSpPr>
            <a:spLocks noGrp="1"/>
          </p:cNvSpPr>
          <p:nvPr>
            <p:ph idx="1"/>
          </p:nvPr>
        </p:nvSpPr>
        <p:spPr/>
        <p:txBody>
          <a:bodyPr/>
          <a:lstStyle/>
          <a:p>
            <a:pPr lvl="0">
              <a:buSzPct val="45000"/>
              <a:buFont typeface="StarSymbol"/>
              <a:buChar char="●"/>
            </a:pPr>
            <a:r>
              <a:rPr lang="es-CU" dirty="0"/>
              <a:t>Entrada:</a:t>
            </a:r>
          </a:p>
          <a:p>
            <a:pPr lvl="1" hangingPunct="0">
              <a:spcBef>
                <a:spcPts val="1134"/>
              </a:spcBef>
              <a:buSzPct val="75000"/>
              <a:buFont typeface="StarSymbol"/>
              <a:buChar char="–"/>
            </a:pPr>
            <a:r>
              <a:rPr lang="es-CU" sz="3200" dirty="0">
                <a:highlight>
                  <a:scrgbClr r="0" g="0" b="0">
                    <a:alpha val="0"/>
                  </a:scrgbClr>
                </a:highlight>
                <a:latin typeface="Liberation Sans" pitchFamily="18"/>
              </a:rPr>
              <a:t>Conjunto de Nodos y enlaces</a:t>
            </a:r>
          </a:p>
          <a:p>
            <a:pPr lvl="0">
              <a:buSzPct val="45000"/>
              <a:buFont typeface="StarSymbol"/>
              <a:buChar char="●"/>
            </a:pPr>
            <a:r>
              <a:rPr lang="es-CU" dirty="0"/>
              <a:t>Salida</a:t>
            </a:r>
          </a:p>
          <a:p>
            <a:pPr lvl="1" hangingPunct="0">
              <a:spcBef>
                <a:spcPts val="1134"/>
              </a:spcBef>
              <a:buSzPct val="75000"/>
              <a:buFont typeface="StarSymbol"/>
              <a:buChar char="–"/>
            </a:pPr>
            <a:r>
              <a:rPr lang="es-CU" sz="3200" dirty="0">
                <a:highlight>
                  <a:scrgbClr r="0" g="0" b="0">
                    <a:alpha val="0"/>
                  </a:scrgbClr>
                </a:highlight>
                <a:latin typeface="Liberation Sans" pitchFamily="18"/>
              </a:rPr>
              <a:t>Conjunto de Nodos con color asignado</a:t>
            </a:r>
          </a:p>
          <a:p>
            <a:pPr lvl="0">
              <a:buSzPct val="45000"/>
              <a:buFont typeface="StarSymbol"/>
              <a:buChar char="●"/>
            </a:pPr>
            <a:r>
              <a:rPr lang="es-CU" dirty="0"/>
              <a:t>Objetivo</a:t>
            </a:r>
          </a:p>
          <a:p>
            <a:pPr lvl="1" hangingPunct="0">
              <a:spcBef>
                <a:spcPts val="1134"/>
              </a:spcBef>
              <a:buSzPct val="75000"/>
              <a:buFont typeface="StarSymbol"/>
              <a:buChar char="–"/>
            </a:pPr>
            <a:r>
              <a:rPr lang="es-CU" sz="3200" dirty="0">
                <a:highlight>
                  <a:scrgbClr r="0" g="0" b="0">
                    <a:alpha val="0"/>
                  </a:scrgbClr>
                </a:highlight>
                <a:latin typeface="Liberation Sans" pitchFamily="18"/>
              </a:rPr>
              <a:t>Minimizar la cantidad de colores empleados(k)</a:t>
            </a:r>
          </a:p>
          <a:p>
            <a:endParaRPr lang="es-419" dirty="0"/>
          </a:p>
        </p:txBody>
      </p:sp>
    </p:spTree>
    <p:extLst>
      <p:ext uri="{BB962C8B-B14F-4D97-AF65-F5344CB8AC3E}">
        <p14:creationId xmlns:p14="http://schemas.microsoft.com/office/powerpoint/2010/main" val="1873429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Variables de decisión</a:t>
            </a:r>
            <a:endParaRPr lang="es-419"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s-ES" dirty="0" smtClean="0"/>
                  <a:t>Formulación  1</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es-419" dirty="0"/>
                  <a:t>-el color asignado al nodo i (cada color se definen como números consecutivos empezando en uno , para facilitar el modelado del problema</a:t>
                </a:r>
                <a:r>
                  <a:rPr lang="es-419" dirty="0" smtClean="0"/>
                  <a:t>)</a:t>
                </a:r>
              </a:p>
              <a:p>
                <a:pPr marL="0" indent="0">
                  <a:buNone/>
                </a:pPr>
                <a:endParaRPr lang="es-419" dirty="0" smtClean="0"/>
              </a:p>
              <a:p>
                <a:pPr marL="0" indent="0">
                  <a:buNone/>
                </a:pPr>
                <a:r>
                  <a:rPr lang="es-ES" dirty="0" smtClean="0"/>
                  <a:t>Formulación 2</a:t>
                </a:r>
                <a:endParaRPr lang="es-ES" dirty="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r>
                  <a:rPr lang="es-419" dirty="0" smtClean="0"/>
                  <a:t>- Partición de nodos a la que se le asigna el color i(</a:t>
                </a:r>
                <a:r>
                  <a:rPr lang="es-419" dirty="0"/>
                  <a:t>cada color se definen como números consecutivos empezando en uno , para facilitar el modelado del problema</a:t>
                </a:r>
                <a:r>
                  <a:rPr lang="es-419" dirty="0" smtClean="0"/>
                  <a:t>)</a:t>
                </a:r>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9" t="-872" r="-1158"/>
                </a:stretch>
              </a:blipFill>
            </p:spPr>
            <p:txBody>
              <a:bodyPr/>
              <a:lstStyle/>
              <a:p>
                <a:r>
                  <a:rPr lang="es-419">
                    <a:noFill/>
                  </a:rPr>
                  <a:t> </a:t>
                </a:r>
              </a:p>
            </p:txBody>
          </p:sp>
        </mc:Fallback>
      </mc:AlternateContent>
    </p:spTree>
    <p:extLst>
      <p:ext uri="{BB962C8B-B14F-4D97-AF65-F5344CB8AC3E}">
        <p14:creationId xmlns:p14="http://schemas.microsoft.com/office/powerpoint/2010/main" val="238065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Formulación1</a:t>
            </a:r>
            <a:endParaRPr lang="es-419"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0" dirty="0" smtClean="0"/>
                  <a:t>Minimizar k=</a:t>
                </a:r>
                <a14:m>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s-419" dirty="0" smtClean="0"/>
                  <a:t>  (1</a:t>
                </a:r>
                <a:r>
                  <a:rPr lang="es-419" dirty="0"/>
                  <a:t> ≤</a:t>
                </a:r>
                <a:r>
                  <a:rPr lang="es-419" dirty="0" smtClean="0"/>
                  <a:t> i </a:t>
                </a:r>
                <a:r>
                  <a:rPr lang="es-419" dirty="0"/>
                  <a:t>≤ </a:t>
                </a:r>
                <a:r>
                  <a:rPr lang="es-419" dirty="0" smtClean="0"/>
                  <a:t>n)</a:t>
                </a:r>
              </a:p>
              <a:p>
                <a:r>
                  <a:rPr lang="es-ES" dirty="0" smtClean="0"/>
                  <a:t>Sujeto a:</a:t>
                </a:r>
              </a:p>
              <a:p>
                <a14:m>
                  <m:oMath xmlns:m="http://schemas.openxmlformats.org/officeDocument/2006/math">
                    <m:r>
                      <a:rPr lang="es-419" dirty="0" smtClean="0">
                        <a:latin typeface="Cambria Math" panose="02040503050406030204" pitchFamily="18" charset="0"/>
                      </a:rPr>
                      <m:t>∀</m:t>
                    </m:r>
                    <m:d>
                      <m:dPr>
                        <m:ctrlPr>
                          <a:rPr lang="es-419" i="1" dirty="0" smtClean="0">
                            <a:latin typeface="Cambria Math" panose="02040503050406030204" pitchFamily="18" charset="0"/>
                          </a:rPr>
                        </m:ctrlPr>
                      </m:dPr>
                      <m:e>
                        <m:r>
                          <a:rPr lang="es-419" i="0" dirty="0" smtClean="0">
                            <a:latin typeface="Cambria Math" panose="02040503050406030204" pitchFamily="18" charset="0"/>
                          </a:rPr>
                          <m:t>ⅈ,</m:t>
                        </m:r>
                        <m:r>
                          <a:rPr lang="es-419" i="1" dirty="0" smtClean="0">
                            <a:latin typeface="Cambria Math" panose="02040503050406030204" pitchFamily="18" charset="0"/>
                          </a:rPr>
                          <m:t>𝑗</m:t>
                        </m:r>
                      </m:e>
                    </m:d>
                    <m:r>
                      <a:rPr lang="es-419" i="0" dirty="0" smtClean="0">
                        <a:latin typeface="Cambria Math" panose="02040503050406030204" pitchFamily="18" charset="0"/>
                      </a:rPr>
                      <m:t>∈</m:t>
                    </m:r>
                    <m:r>
                      <a:rPr lang="es-419" i="1" dirty="0" smtClean="0">
                        <a:latin typeface="Cambria Math" panose="02040503050406030204" pitchFamily="18" charset="0"/>
                      </a:rPr>
                      <m:t>𝐸</m:t>
                    </m:r>
                    <m:r>
                      <a:rPr lang="es-419" i="0" dirty="0" smtClean="0">
                        <a:latin typeface="Cambria Math" panose="02040503050406030204" pitchFamily="18" charset="0"/>
                      </a:rPr>
                      <m:t>,</m:t>
                    </m:r>
                    <m:sSub>
                      <m:sSubPr>
                        <m:ctrlPr>
                          <a:rPr lang="es-419" i="1" dirty="0" smtClean="0">
                            <a:latin typeface="Cambria Math" panose="02040503050406030204" pitchFamily="18" charset="0"/>
                          </a:rPr>
                        </m:ctrlPr>
                      </m:sSubPr>
                      <m:e>
                        <m:r>
                          <a:rPr lang="es-419" i="1" dirty="0" smtClean="0">
                            <a:latin typeface="Cambria Math" panose="02040503050406030204" pitchFamily="18" charset="0"/>
                          </a:rPr>
                          <m:t>𝑐</m:t>
                        </m:r>
                      </m:e>
                      <m:sub>
                        <m:r>
                          <a:rPr lang="es-419" i="1" dirty="0" smtClean="0">
                            <a:latin typeface="Cambria Math" panose="02040503050406030204" pitchFamily="18" charset="0"/>
                          </a:rPr>
                          <m:t>𝑖</m:t>
                        </m:r>
                      </m:sub>
                    </m:sSub>
                    <m:r>
                      <a:rPr lang="es-419" i="0" dirty="0" smtClean="0">
                        <a:latin typeface="Cambria Math" panose="02040503050406030204" pitchFamily="18" charset="0"/>
                      </a:rPr>
                      <m:t>≠</m:t>
                    </m:r>
                    <m:sSub>
                      <m:sSubPr>
                        <m:ctrlPr>
                          <a:rPr lang="es-419" i="1" dirty="0" smtClean="0">
                            <a:latin typeface="Cambria Math" panose="02040503050406030204" pitchFamily="18" charset="0"/>
                          </a:rPr>
                        </m:ctrlPr>
                      </m:sSubPr>
                      <m:e>
                        <m:r>
                          <a:rPr lang="es-419" i="1" dirty="0" smtClean="0">
                            <a:latin typeface="Cambria Math" panose="02040503050406030204" pitchFamily="18" charset="0"/>
                          </a:rPr>
                          <m:t>𝑐</m:t>
                        </m:r>
                      </m:e>
                      <m:sub>
                        <m:r>
                          <a:rPr lang="es-419" i="1" dirty="0" smtClean="0">
                            <a:latin typeface="Cambria Math" panose="02040503050406030204" pitchFamily="18" charset="0"/>
                          </a:rPr>
                          <m:t>𝑗</m:t>
                        </m:r>
                      </m:sub>
                    </m:sSub>
                  </m:oMath>
                </a14:m>
                <a:endParaRPr lang="es-419" dirty="0" smtClean="0"/>
              </a:p>
              <a:p>
                <a:endParaRPr lang="en-US" dirty="0" smtClean="0"/>
              </a:p>
              <a:p>
                <a:r>
                  <a:rPr lang="es-ES" dirty="0" smtClean="0"/>
                  <a:t>Siendo</a:t>
                </a:r>
                <a:r>
                  <a:rPr lang="en-US" dirty="0" smtClean="0"/>
                  <a:t>:</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𝑖</m:t>
                        </m:r>
                      </m:sub>
                    </m:sSub>
                  </m:oMath>
                </a14:m>
                <a:r>
                  <a:rPr lang="es-419" dirty="0" smtClean="0"/>
                  <a:t>-el color asignado al nodo i (cada color se definen como números consecutivos empezando en uno , para facilitar el modelado del problema)</a:t>
                </a:r>
              </a:p>
              <a:p>
                <a:r>
                  <a:rPr lang="es-ES" dirty="0" smtClean="0"/>
                  <a:t>k-cantidad de colores usados</a:t>
                </a:r>
              </a:p>
              <a:p>
                <a:r>
                  <a:rPr lang="es-ES" dirty="0" smtClean="0"/>
                  <a:t>E- conjunto de las aristas de un grafo</a:t>
                </a:r>
              </a:p>
              <a:p>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1158"/>
                </a:stretch>
              </a:blipFill>
            </p:spPr>
            <p:txBody>
              <a:bodyPr/>
              <a:lstStyle/>
              <a:p>
                <a:r>
                  <a:rPr lang="es-419">
                    <a:noFill/>
                  </a:rPr>
                  <a:t> </a:t>
                </a:r>
              </a:p>
            </p:txBody>
          </p:sp>
        </mc:Fallback>
      </mc:AlternateContent>
    </p:spTree>
    <p:extLst>
      <p:ext uri="{BB962C8B-B14F-4D97-AF65-F5344CB8AC3E}">
        <p14:creationId xmlns:p14="http://schemas.microsoft.com/office/powerpoint/2010/main" val="174584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Formulación 2</a:t>
            </a:r>
            <a:endParaRPr lang="es-419"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341120"/>
                <a:ext cx="8946541" cy="5120640"/>
              </a:xfrm>
            </p:spPr>
            <p:txBody>
              <a:bodyPr>
                <a:normAutofit/>
              </a:bodyPr>
              <a:lstStyle/>
              <a:p>
                <a:r>
                  <a:rPr lang="en-US" b="0" dirty="0" smtClean="0"/>
                  <a:t>Minimizar k=</a:t>
                </a:r>
                <a14:m>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s-419" dirty="0" smtClean="0"/>
                  <a:t>  (1</a:t>
                </a:r>
                <a:r>
                  <a:rPr lang="es-419" dirty="0"/>
                  <a:t> ≤</a:t>
                </a:r>
                <a:r>
                  <a:rPr lang="es-419" dirty="0" smtClean="0"/>
                  <a:t> i </a:t>
                </a:r>
                <a:r>
                  <a:rPr lang="es-419" dirty="0"/>
                  <a:t>≤ </a:t>
                </a:r>
                <a:r>
                  <a:rPr lang="es-419" dirty="0" smtClean="0"/>
                  <a:t>n)</a:t>
                </a:r>
              </a:p>
              <a:p>
                <a:pPr marL="0" indent="0">
                  <a:buNone/>
                </a:pPr>
                <a:r>
                  <a:rPr lang="es-ES" dirty="0" smtClean="0"/>
                  <a:t>Sujeto a:</a:t>
                </a:r>
              </a:p>
              <a:p>
                <a14:m>
                  <m:oMath xmlns:m="http://schemas.openxmlformats.org/officeDocument/2006/math">
                    <m:nary>
                      <m:naryPr>
                        <m:chr m:val="⋃"/>
                        <m:limLoc m:val="undOvr"/>
                        <m:grow m:val="on"/>
                        <m:ctrlPr>
                          <a:rPr lang="es-ES" i="1" smtClean="0">
                            <a:latin typeface="Cambria Math" panose="02040503050406030204" pitchFamily="18" charset="0"/>
                          </a:rPr>
                        </m:ctrlPr>
                      </m:naryPr>
                      <m:sub>
                        <m:r>
                          <a:rPr lang="es-ES" i="1" smtClean="0">
                            <a:latin typeface="Cambria Math" panose="02040503050406030204" pitchFamily="18" charset="0"/>
                          </a:rPr>
                          <m:t>𝑖</m:t>
                        </m:r>
                        <m:r>
                          <a:rPr lang="es-ES" i="1" smtClean="0">
                            <a:latin typeface="Cambria Math" panose="02040503050406030204" pitchFamily="18" charset="0"/>
                          </a:rPr>
                          <m:t>=1</m:t>
                        </m:r>
                      </m:sub>
                      <m:sup>
                        <m:r>
                          <a:rPr lang="es-ES" i="1" smtClean="0">
                            <a:latin typeface="Cambria Math" panose="02040503050406030204" pitchFamily="18" charset="0"/>
                          </a:rPr>
                          <m:t>𝑘</m:t>
                        </m:r>
                      </m:sup>
                      <m:e>
                        <m:sSub>
                          <m:sSubPr>
                            <m:ctrlPr>
                              <a:rPr lang="es-ES" i="1" smtClean="0">
                                <a:latin typeface="Cambria Math" panose="02040503050406030204" pitchFamily="18" charset="0"/>
                              </a:rPr>
                            </m:ctrlPr>
                          </m:sSubPr>
                          <m:e>
                            <m:r>
                              <a:rPr lang="es-ES" i="1" smtClean="0">
                                <a:latin typeface="Cambria Math" panose="02040503050406030204" pitchFamily="18" charset="0"/>
                              </a:rPr>
                              <m:t>𝑆</m:t>
                            </m:r>
                          </m:e>
                          <m:sub>
                            <m:r>
                              <a:rPr lang="es-ES" i="1" smtClean="0">
                                <a:latin typeface="Cambria Math" panose="02040503050406030204" pitchFamily="18" charset="0"/>
                              </a:rPr>
                              <m:t>𝑖</m:t>
                            </m:r>
                          </m:sub>
                        </m:sSub>
                      </m:e>
                    </m:nary>
                    <m:r>
                      <a:rPr lang="es-ES" i="1" smtClean="0">
                        <a:latin typeface="Cambria Math" panose="02040503050406030204" pitchFamily="18" charset="0"/>
                      </a:rPr>
                      <m:t>=</m:t>
                    </m:r>
                    <m:r>
                      <a:rPr lang="es-ES" i="1" smtClean="0">
                        <a:latin typeface="Cambria Math" panose="02040503050406030204" pitchFamily="18" charset="0"/>
                      </a:rPr>
                      <m:t>𝑉</m:t>
                    </m:r>
                  </m:oMath>
                </a14:m>
                <a:r>
                  <a:rPr lang="es-ES" dirty="0" smtClean="0"/>
                  <a:t>,</a:t>
                </a:r>
              </a:p>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𝑗</m:t>
                        </m:r>
                      </m:sub>
                    </m:sSub>
                    <m:r>
                      <a:rPr lang="en-US" b="0" i="1" dirty="0" smtClean="0">
                        <a:latin typeface="Cambria Math" panose="02040503050406030204" pitchFamily="18" charset="0"/>
                      </a:rPr>
                      <m:t>=∅</m:t>
                    </m:r>
                  </m:oMath>
                </a14:m>
                <a:r>
                  <a:rPr lang="es-419" dirty="0" smtClean="0"/>
                  <a:t> </a:t>
                </a:r>
                <a:r>
                  <a:rPr lang="es-419" dirty="0"/>
                  <a:t>(1 </a:t>
                </a:r>
                <a:r>
                  <a:rPr lang="es-419" dirty="0" smtClean="0"/>
                  <a:t>≤ i ≠ j ≤ k),</a:t>
                </a:r>
              </a:p>
              <a:p>
                <a14:m>
                  <m:oMath xmlns:m="http://schemas.openxmlformats.org/officeDocument/2006/math">
                    <m:r>
                      <a:rPr lang="es-419" i="1" smtClean="0">
                        <a:latin typeface="Cambria Math" panose="02040503050406030204" pitchFamily="18" charset="0"/>
                      </a:rPr>
                      <m:t>∀</m:t>
                    </m:r>
                    <m:r>
                      <a:rPr lang="en-US" b="0" i="1" smtClean="0">
                        <a:latin typeface="Cambria Math" panose="02040503050406030204" pitchFamily="18" charset="0"/>
                      </a:rPr>
                      <m:t>𝑢</m:t>
                    </m:r>
                    <m:r>
                      <a:rPr lang="es-419" i="1" smtClean="0">
                        <a:latin typeface="Cambria Math" panose="02040503050406030204" pitchFamily="18" charset="0"/>
                      </a:rPr>
                      <m:t>,</m:t>
                    </m:r>
                    <m:r>
                      <a:rPr lang="es-419" i="1" smtClean="0">
                        <a:latin typeface="Cambria Math" panose="02040503050406030204" pitchFamily="18" charset="0"/>
                      </a:rPr>
                      <m:t>𝑣</m:t>
                    </m:r>
                    <m:r>
                      <a:rPr lang="es-419" i="1" smtClean="0">
                        <a:latin typeface="Cambria Math" panose="02040503050406030204" pitchFamily="18" charset="0"/>
                      </a:rPr>
                      <m:t>∈</m:t>
                    </m:r>
                    <m:sSub>
                      <m:sSubPr>
                        <m:ctrlPr>
                          <a:rPr lang="es-419" i="1" smtClean="0">
                            <a:latin typeface="Cambria Math" panose="02040503050406030204" pitchFamily="18" charset="0"/>
                          </a:rPr>
                        </m:ctrlPr>
                      </m:sSubPr>
                      <m:e>
                        <m:r>
                          <a:rPr lang="es-419" i="1" smtClean="0">
                            <a:latin typeface="Cambria Math" panose="02040503050406030204" pitchFamily="18" charset="0"/>
                          </a:rPr>
                          <m:t>𝑆</m:t>
                        </m:r>
                      </m:e>
                      <m:sub>
                        <m:r>
                          <a:rPr lang="es-419" i="1" smtClean="0">
                            <a:latin typeface="Cambria Math" panose="02040503050406030204" pitchFamily="18" charset="0"/>
                          </a:rPr>
                          <m:t>𝑖</m:t>
                        </m:r>
                      </m:sub>
                    </m:sSub>
                    <m:r>
                      <a:rPr lang="es-419" i="1" smtClean="0">
                        <a:latin typeface="Cambria Math" panose="02040503050406030204" pitchFamily="18" charset="0"/>
                      </a:rPr>
                      <m:t>,</m:t>
                    </m:r>
                    <m:d>
                      <m:dPr>
                        <m:begChr m:val="{"/>
                        <m:endChr m:val="}"/>
                        <m:ctrlPr>
                          <a:rPr lang="es-419" i="1" smtClean="0">
                            <a:latin typeface="Cambria Math" panose="02040503050406030204" pitchFamily="18" charset="0"/>
                          </a:rPr>
                        </m:ctrlPr>
                      </m:dPr>
                      <m:e>
                        <m:r>
                          <a:rPr lang="es-419" i="1" smtClean="0">
                            <a:latin typeface="Cambria Math" panose="02040503050406030204" pitchFamily="18" charset="0"/>
                          </a:rPr>
                          <m:t>𝑢</m:t>
                        </m:r>
                        <m:r>
                          <a:rPr lang="es-419" i="1" smtClean="0">
                            <a:latin typeface="Cambria Math" panose="02040503050406030204" pitchFamily="18" charset="0"/>
                          </a:rPr>
                          <m:t>,</m:t>
                        </m:r>
                        <m:r>
                          <a:rPr lang="es-419" i="1" smtClean="0">
                            <a:latin typeface="Cambria Math" panose="02040503050406030204" pitchFamily="18" charset="0"/>
                          </a:rPr>
                          <m:t>𝑣</m:t>
                        </m:r>
                      </m:e>
                    </m:d>
                    <m:r>
                      <a:rPr lang="es-419" i="1" smtClean="0">
                        <a:latin typeface="Cambria Math" panose="02040503050406030204" pitchFamily="18" charset="0"/>
                      </a:rPr>
                      <m:t>∉</m:t>
                    </m:r>
                    <m:r>
                      <a:rPr lang="en-US" b="0" i="1" smtClean="0">
                        <a:latin typeface="Cambria Math" panose="02040503050406030204" pitchFamily="18" charset="0"/>
                      </a:rPr>
                      <m:t>𝐸</m:t>
                    </m:r>
                  </m:oMath>
                </a14:m>
                <a:r>
                  <a:rPr lang="es-419" dirty="0"/>
                  <a:t> (1 ≤ i </a:t>
                </a:r>
                <a:r>
                  <a:rPr lang="es-419" dirty="0" smtClean="0"/>
                  <a:t>≤ </a:t>
                </a:r>
                <a:r>
                  <a:rPr lang="es-419" dirty="0"/>
                  <a:t>k)</a:t>
                </a:r>
                <a:endParaRPr lang="es-419" dirty="0" smtClean="0"/>
              </a:p>
              <a:p>
                <a:endParaRPr lang="en-US" dirty="0" smtClean="0"/>
              </a:p>
              <a:p>
                <a:pPr marL="0" indent="0">
                  <a:buNone/>
                </a:pPr>
                <a:r>
                  <a:rPr lang="es-ES" dirty="0" smtClean="0"/>
                  <a:t>Siendo</a:t>
                </a:r>
                <a:r>
                  <a:rPr lang="en-US" dirty="0" smtClean="0"/>
                  <a:t>:</a:t>
                </a:r>
              </a:p>
              <a:p>
                <a:r>
                  <a:rPr lang="en-US" dirty="0" smtClean="0"/>
                  <a:t>S=</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𝑘</m:t>
                        </m:r>
                      </m:sub>
                    </m:sSub>
                  </m:oMath>
                </a14:m>
                <a:r>
                  <a:rPr lang="en-US" dirty="0" smtClean="0"/>
                  <a:t>}-</a:t>
                </a:r>
                <a:r>
                  <a:rPr lang="en-US" dirty="0" err="1" smtClean="0"/>
                  <a:t>Grupo</a:t>
                </a:r>
                <a:r>
                  <a:rPr lang="en-US" dirty="0" smtClean="0"/>
                  <a:t> de k </a:t>
                </a:r>
                <a:r>
                  <a:rPr lang="en-US" dirty="0" err="1" smtClean="0"/>
                  <a:t>clases</a:t>
                </a:r>
                <a:r>
                  <a:rPr lang="en-US" dirty="0" smtClean="0"/>
                  <a:t> de </a:t>
                </a:r>
                <a:r>
                  <a:rPr lang="en-US" dirty="0" err="1" smtClean="0"/>
                  <a:t>colores</a:t>
                </a:r>
                <a:endParaRPr lang="en-US" i="1" dirty="0" smtClean="0">
                  <a:latin typeface="Cambria Math" panose="02040503050406030204" pitchFamily="18" charset="0"/>
                </a:endParaRPr>
              </a:p>
              <a:p>
                <a:r>
                  <a:rPr lang="es-ES" dirty="0" smtClean="0"/>
                  <a:t>k-cantidad de colores usados</a:t>
                </a:r>
              </a:p>
              <a:p>
                <a:r>
                  <a:rPr lang="es-ES" dirty="0" smtClean="0"/>
                  <a:t>E- conjunto de las aristas de un grafo</a:t>
                </a:r>
              </a:p>
              <a:p>
                <a:r>
                  <a:rPr lang="es-ES" dirty="0" smtClean="0"/>
                  <a:t>V-conjunto de vértices de un grafo</a:t>
                </a:r>
              </a:p>
              <a:p>
                <a:endParaRPr lang="es-419"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341120"/>
                <a:ext cx="8946541" cy="5120640"/>
              </a:xfrm>
              <a:blipFill>
                <a:blip r:embed="rId2"/>
                <a:stretch>
                  <a:fillRect l="-749" t="-595"/>
                </a:stretch>
              </a:blipFill>
            </p:spPr>
            <p:txBody>
              <a:bodyPr/>
              <a:lstStyle/>
              <a:p>
                <a:r>
                  <a:rPr lang="es-419">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6592389" y="1254034"/>
                <a:ext cx="5538651" cy="1477328"/>
              </a:xfrm>
              <a:prstGeom prst="rect">
                <a:avLst/>
              </a:prstGeom>
              <a:noFill/>
            </p:spPr>
            <p:txBody>
              <a:bodyPr wrap="square" rtlCol="0">
                <a:spAutoFit/>
              </a:bodyPr>
              <a:lstStyle/>
              <a:p>
                <a:r>
                  <a:rPr lang="es-ES" dirty="0" smtClean="0"/>
                  <a:t>Otro posibilidad es plantear el problema del coloreado de grafos como un problema de partición donde una solución S es representada por un conjunto de k clases de colores</a:t>
                </a:r>
                <a:r>
                  <a:rPr lang="es-ES" dirty="0">
                    <a:latin typeface="Cambria Math" panose="02040503050406030204" pitchFamily="18" charset="0"/>
                  </a:rPr>
                  <a:t> </a:t>
                </a:r>
                <a:endParaRPr lang="es-ES" dirty="0" smtClean="0">
                  <a:latin typeface="Cambria Math" panose="02040503050406030204" pitchFamily="18" charset="0"/>
                </a:endParaRPr>
              </a:p>
              <a:p>
                <a14:m>
                  <m:oMath xmlns:m="http://schemas.openxmlformats.org/officeDocument/2006/math">
                    <m:r>
                      <m:rPr>
                        <m:sty m:val="p"/>
                      </m:rPr>
                      <a:rPr lang="es-ES" b="0" i="0" smtClean="0">
                        <a:latin typeface="Cambria Math" panose="02040503050406030204" pitchFamily="18" charset="0"/>
                      </a:rPr>
                      <m:t>S</m:t>
                    </m:r>
                    <m:r>
                      <a:rPr lang="es-ES" b="0" i="0" smtClean="0">
                        <a:latin typeface="Cambria Math" panose="02040503050406030204" pitchFamily="18" charset="0"/>
                      </a:rPr>
                      <m:t>=</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s-ES" b="0" i="1" smtClean="0">
                            <a:latin typeface="Cambria Math" panose="02040503050406030204" pitchFamily="18" charset="0"/>
                          </a:rPr>
                          <m:t>𝑘</m:t>
                        </m:r>
                      </m:sub>
                    </m:sSub>
                    <m:r>
                      <a:rPr lang="en-US" i="1">
                        <a:latin typeface="Cambria Math" panose="02040503050406030204" pitchFamily="18" charset="0"/>
                      </a:rPr>
                      <m:t>}</m:t>
                    </m:r>
                  </m:oMath>
                </a14:m>
                <a:r>
                  <a:rPr lang="es-419" dirty="0" smtClean="0"/>
                  <a:t> </a:t>
                </a:r>
                <a:endParaRPr lang="es-419" dirty="0"/>
              </a:p>
            </p:txBody>
          </p:sp>
        </mc:Choice>
        <mc:Fallback>
          <p:sp>
            <p:nvSpPr>
              <p:cNvPr id="4" name="TextBox 3"/>
              <p:cNvSpPr txBox="1">
                <a:spLocks noRot="1" noChangeAspect="1" noMove="1" noResize="1" noEditPoints="1" noAdjustHandles="1" noChangeArrowheads="1" noChangeShapeType="1" noTextEdit="1"/>
              </p:cNvSpPr>
              <p:nvPr/>
            </p:nvSpPr>
            <p:spPr>
              <a:xfrm>
                <a:off x="6592389" y="1254034"/>
                <a:ext cx="5538651" cy="1477328"/>
              </a:xfrm>
              <a:prstGeom prst="rect">
                <a:avLst/>
              </a:prstGeom>
              <a:blipFill>
                <a:blip r:embed="rId3"/>
                <a:stretch>
                  <a:fillRect l="-880" t="-2479" r="-1540" b="-4132"/>
                </a:stretch>
              </a:blipFill>
            </p:spPr>
            <p:txBody>
              <a:bodyPr/>
              <a:lstStyle/>
              <a:p>
                <a:r>
                  <a:rPr lang="es-419">
                    <a:noFill/>
                  </a:rPr>
                  <a:t> </a:t>
                </a:r>
              </a:p>
            </p:txBody>
          </p:sp>
        </mc:Fallback>
      </mc:AlternateContent>
    </p:spTree>
    <p:extLst>
      <p:ext uri="{BB962C8B-B14F-4D97-AF65-F5344CB8AC3E}">
        <p14:creationId xmlns:p14="http://schemas.microsoft.com/office/powerpoint/2010/main" val="664635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Análisis </a:t>
            </a:r>
            <a:r>
              <a:rPr lang="es-ES" dirty="0"/>
              <a:t>del espacio de búsqueda: </a:t>
            </a:r>
            <a:endParaRPr lang="en-US" dirty="0"/>
          </a:p>
        </p:txBody>
      </p:sp>
      <p:sp>
        <p:nvSpPr>
          <p:cNvPr id="3" name="Content Placeholder 2"/>
          <p:cNvSpPr>
            <a:spLocks noGrp="1"/>
          </p:cNvSpPr>
          <p:nvPr>
            <p:ph idx="1"/>
          </p:nvPr>
        </p:nvSpPr>
        <p:spPr>
          <a:xfrm>
            <a:off x="1103312" y="3509554"/>
            <a:ext cx="9991407" cy="2738845"/>
          </a:xfrm>
        </p:spPr>
        <p:txBody>
          <a:bodyPr>
            <a:normAutofit/>
          </a:bodyPr>
          <a:lstStyle/>
          <a:p>
            <a:endParaRPr lang="es-ES" dirty="0" smtClean="0"/>
          </a:p>
          <a:p>
            <a:endParaRPr lang="es-ES" dirty="0" smtClean="0"/>
          </a:p>
          <a:p>
            <a:endParaRPr lang="es-ES" dirty="0"/>
          </a:p>
          <a:p>
            <a:pPr lvl="8"/>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646111" y="1565414"/>
                <a:ext cx="4787153" cy="4965462"/>
              </a:xfrm>
              <a:prstGeom prst="rect">
                <a:avLst/>
              </a:prstGeom>
              <a:noFill/>
            </p:spPr>
            <p:txBody>
              <a:bodyPr wrap="square" rtlCol="0">
                <a:spAutoFit/>
              </a:bodyPr>
              <a:lstStyle/>
              <a:p>
                <a:pPr algn="just"/>
                <a:r>
                  <a:rPr lang="es-ES" sz="2000" dirty="0" smtClean="0"/>
                  <a:t>Tamaño del espacio de búsqueda para la Formulación 1</a:t>
                </a:r>
              </a:p>
              <a:p>
                <a:pPr marL="342900" indent="-342900">
                  <a:spcBef>
                    <a:spcPts val="1000"/>
                  </a:spcBef>
                  <a:buClr>
                    <a:srgbClr val="1E5155">
                      <a:lumMod val="40000"/>
                      <a:lumOff val="60000"/>
                    </a:srgbClr>
                  </a:buClr>
                  <a:buSzPct val="80000"/>
                  <a:buFont typeface="Wingdings 3" charset="2"/>
                  <a:buChar char=""/>
                </a:pPr>
                <a:r>
                  <a:rPr lang="es-ES" sz="2000" dirty="0" smtClean="0"/>
                  <a:t>Dado </a:t>
                </a:r>
                <a:r>
                  <a:rPr lang="es-ES" sz="2000" dirty="0"/>
                  <a:t>un grafo de n nodos la cantidad máxima de colores posibles a emplear puede ser n, ya que ninguna solución factible tendrá más de esa cantidad(un color diferente a cada nodo del </a:t>
                </a:r>
                <a:r>
                  <a:rPr lang="es-ES" sz="2000" dirty="0" smtClean="0"/>
                  <a:t>grafo)</a:t>
                </a:r>
                <a:endParaRPr lang="es-ES" sz="2000" dirty="0"/>
              </a:p>
              <a:p>
                <a:pPr marL="342900" lvl="0" indent="-342900">
                  <a:spcBef>
                    <a:spcPts val="1000"/>
                  </a:spcBef>
                  <a:buClr>
                    <a:srgbClr val="1E5155">
                      <a:lumMod val="40000"/>
                      <a:lumOff val="60000"/>
                    </a:srgbClr>
                  </a:buClr>
                  <a:buSzPct val="80000"/>
                  <a:buFont typeface="Wingdings 3" charset="2"/>
                  <a:buChar char=""/>
                </a:pPr>
                <a:r>
                  <a:rPr lang="es-ES" sz="2000" dirty="0" smtClean="0">
                    <a:solidFill>
                      <a:prstClr val="white"/>
                    </a:solidFill>
                    <a:ea typeface="+mj-ea"/>
                    <a:cs typeface="+mj-cs"/>
                  </a:rPr>
                  <a:t>Como hay n colores habrá n decisiones para cada uno de los n nodos</a:t>
                </a:r>
              </a:p>
              <a:p>
                <a:pPr lvl="0">
                  <a:spcBef>
                    <a:spcPts val="1000"/>
                  </a:spcBef>
                  <a:buClr>
                    <a:srgbClr val="1E5155">
                      <a:lumMod val="40000"/>
                      <a:lumOff val="60000"/>
                    </a:srgbClr>
                  </a:buClr>
                  <a:buSzPct val="80000"/>
                </a:pPr>
                <a14:m>
                  <m:oMathPara xmlns:m="http://schemas.openxmlformats.org/officeDocument/2006/math">
                    <m:oMathParaPr>
                      <m:jc m:val="centerGroup"/>
                    </m:oMathParaPr>
                    <m:oMath xmlns:m="http://schemas.openxmlformats.org/officeDocument/2006/math">
                      <m:sSup>
                        <m:sSupPr>
                          <m:ctrlPr>
                            <a:rPr lang="es-ES" sz="2000" i="1" smtClean="0">
                              <a:solidFill>
                                <a:prstClr val="white"/>
                              </a:solidFill>
                              <a:latin typeface="Cambria Math" panose="02040503050406030204" pitchFamily="18" charset="0"/>
                              <a:ea typeface="+mj-ea"/>
                              <a:cs typeface="+mj-cs"/>
                            </a:rPr>
                          </m:ctrlPr>
                        </m:sSupPr>
                        <m:e>
                          <m:r>
                            <a:rPr lang="es-ES" sz="2000" i="1" smtClean="0">
                              <a:solidFill>
                                <a:prstClr val="white"/>
                              </a:solidFill>
                              <a:latin typeface="Cambria Math" panose="02040503050406030204" pitchFamily="18" charset="0"/>
                              <a:ea typeface="+mj-ea"/>
                              <a:cs typeface="+mj-cs"/>
                            </a:rPr>
                            <m:t>𝑛</m:t>
                          </m:r>
                        </m:e>
                        <m:sup>
                          <m:r>
                            <a:rPr lang="es-ES" sz="2000" i="1" smtClean="0">
                              <a:solidFill>
                                <a:prstClr val="white"/>
                              </a:solidFill>
                              <a:latin typeface="Cambria Math" panose="02040503050406030204" pitchFamily="18" charset="0"/>
                              <a:ea typeface="+mj-ea"/>
                              <a:cs typeface="+mj-cs"/>
                            </a:rPr>
                            <m:t>𝑛</m:t>
                          </m:r>
                        </m:sup>
                      </m:sSup>
                    </m:oMath>
                  </m:oMathPara>
                </a14:m>
                <a:endParaRPr lang="es-ES" sz="2000" dirty="0">
                  <a:solidFill>
                    <a:prstClr val="white"/>
                  </a:solidFill>
                  <a:ea typeface="+mj-ea"/>
                  <a:cs typeface="+mj-cs"/>
                </a:endParaRPr>
              </a:p>
              <a:p>
                <a:endParaRPr lang="es-ES" sz="2000" dirty="0" smtClean="0"/>
              </a:p>
              <a:p>
                <a:endParaRPr lang="en-US" sz="20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46111" y="1565414"/>
                <a:ext cx="4787153" cy="4965462"/>
              </a:xfrm>
              <a:prstGeom prst="rect">
                <a:avLst/>
              </a:prstGeom>
              <a:blipFill>
                <a:blip r:embed="rId3"/>
                <a:stretch>
                  <a:fillRect l="-1401" t="-737" r="-1274"/>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528779" y="1505781"/>
                <a:ext cx="4787153" cy="5289140"/>
              </a:xfrm>
              <a:prstGeom prst="rect">
                <a:avLst/>
              </a:prstGeom>
              <a:noFill/>
            </p:spPr>
            <p:txBody>
              <a:bodyPr wrap="square" rtlCol="0">
                <a:spAutoFit/>
              </a:bodyPr>
              <a:lstStyle/>
              <a:p>
                <a:pPr algn="just"/>
                <a:r>
                  <a:rPr lang="es-ES" sz="2000" dirty="0" smtClean="0"/>
                  <a:t>Tamaño del espacio de búsqueda para la Formulación 2</a:t>
                </a:r>
              </a:p>
              <a:p>
                <a:pPr marL="342900" lvl="0" indent="-342900">
                  <a:spcBef>
                    <a:spcPts val="1000"/>
                  </a:spcBef>
                  <a:buClr>
                    <a:srgbClr val="1E5155">
                      <a:lumMod val="40000"/>
                      <a:lumOff val="60000"/>
                    </a:srgbClr>
                  </a:buClr>
                  <a:buSzPct val="80000"/>
                  <a:buFont typeface="Wingdings 3" charset="2"/>
                  <a:buChar char=""/>
                </a:pPr>
                <a:r>
                  <a:rPr lang="es-ES" sz="2000" dirty="0" smtClean="0">
                    <a:solidFill>
                      <a:prstClr val="white"/>
                    </a:solidFill>
                  </a:rPr>
                  <a:t>En lugar de considerar todas las formas de asignar los colores a los nodos, planteamos el problema como un problema de partición donde se busca la manera de dividir n nodos en k clases colores</a:t>
                </a:r>
              </a:p>
              <a:p>
                <a:pPr marL="342900" lvl="0" indent="-342900">
                  <a:spcBef>
                    <a:spcPts val="1000"/>
                  </a:spcBef>
                  <a:buClr>
                    <a:srgbClr val="1E5155">
                      <a:lumMod val="40000"/>
                      <a:lumOff val="60000"/>
                    </a:srgbClr>
                  </a:buClr>
                  <a:buSzPct val="80000"/>
                  <a:buFont typeface="Wingdings 3" charset="2"/>
                  <a:buChar char=""/>
                </a:pPr>
                <a:r>
                  <a:rPr lang="es-ES" sz="2000" dirty="0" smtClean="0"/>
                  <a:t>La cantidad de formas de </a:t>
                </a:r>
                <a:r>
                  <a:rPr lang="es-ES" sz="2000" dirty="0" err="1" smtClean="0"/>
                  <a:t>particionar</a:t>
                </a:r>
                <a:r>
                  <a:rPr lang="es-ES" sz="2000" dirty="0" smtClean="0"/>
                  <a:t> un conjunto de n elementos en subconjuntos no vacíos está dado por el numero Bell de orden n(</a:t>
                </a:r>
                <a:r>
                  <a:rPr lang="es-ES" sz="2000" dirty="0" err="1" smtClean="0"/>
                  <a:t>Bn</a:t>
                </a:r>
                <a:r>
                  <a:rPr lang="es-ES" sz="2000" dirty="0" smtClean="0"/>
                  <a:t>)</a:t>
                </a:r>
              </a:p>
              <a:p>
                <a:endParaRPr lang="es-ES" sz="2000" dirty="0" smtClean="0"/>
              </a:p>
              <a:p>
                <a:pPr algn="ctr"/>
                <a14:m>
                  <m:oMath xmlns:m="http://schemas.openxmlformats.org/officeDocument/2006/math">
                    <m:sSub>
                      <m:sSubPr>
                        <m:ctrlPr>
                          <a:rPr lang="es-ES" sz="2000" i="1" smtClean="0">
                            <a:latin typeface="Cambria Math" panose="02040503050406030204" pitchFamily="18" charset="0"/>
                          </a:rPr>
                        </m:ctrlPr>
                      </m:sSubPr>
                      <m:e>
                        <m:r>
                          <m:rPr>
                            <m:nor/>
                          </m:rPr>
                          <a:rPr lang="es-ES" sz="2000" i="0" smtClean="0">
                            <a:latin typeface="Cambria Math" panose="02040503050406030204" pitchFamily="18" charset="0"/>
                          </a:rPr>
                          <m:t>B</m:t>
                        </m:r>
                      </m:e>
                      <m:sub>
                        <m:r>
                          <m:rPr>
                            <m:nor/>
                          </m:rPr>
                          <a:rPr lang="es-ES" sz="2000" i="0" smtClean="0">
                            <a:latin typeface="Cambria Math" panose="02040503050406030204" pitchFamily="18" charset="0"/>
                          </a:rPr>
                          <m:t>n</m:t>
                        </m:r>
                      </m:sub>
                    </m:sSub>
                    <m:r>
                      <m:rPr>
                        <m:nor/>
                      </m:rPr>
                      <a:rPr lang="es-ES" sz="2000" i="0" smtClean="0">
                        <a:latin typeface="Cambria Math" panose="02040503050406030204" pitchFamily="18" charset="0"/>
                      </a:rPr>
                      <m:t>=</m:t>
                    </m:r>
                    <m:nary>
                      <m:naryPr>
                        <m:chr m:val="∑"/>
                        <m:limLoc m:val="undOvr"/>
                        <m:grow m:val="on"/>
                        <m:ctrlPr>
                          <a:rPr lang="es-ES" sz="2000" i="1" smtClean="0">
                            <a:latin typeface="Cambria Math" panose="02040503050406030204" pitchFamily="18" charset="0"/>
                          </a:rPr>
                        </m:ctrlPr>
                      </m:naryPr>
                      <m:sub>
                        <m:r>
                          <m:rPr>
                            <m:nor/>
                          </m:rPr>
                          <a:rPr lang="es-ES" sz="2000" i="0" smtClean="0">
                            <a:latin typeface="Cambria Math" panose="02040503050406030204" pitchFamily="18" charset="0"/>
                          </a:rPr>
                          <m:t>k</m:t>
                        </m:r>
                        <m:r>
                          <m:rPr>
                            <m:nor/>
                          </m:rPr>
                          <a:rPr lang="es-ES" sz="2000" i="0" smtClean="0">
                            <a:latin typeface="Cambria Math" panose="02040503050406030204" pitchFamily="18" charset="0"/>
                          </a:rPr>
                          <m:t>=1</m:t>
                        </m:r>
                      </m:sub>
                      <m:sup>
                        <m:r>
                          <m:rPr>
                            <m:nor/>
                          </m:rPr>
                          <a:rPr lang="es-ES" sz="2000" i="0" smtClean="0">
                            <a:latin typeface="Cambria Math" panose="02040503050406030204" pitchFamily="18" charset="0"/>
                          </a:rPr>
                          <m:t>n</m:t>
                        </m:r>
                      </m:sup>
                      <m:e>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𝑛</m:t>
                                </m:r>
                              </m:e>
                              <m:e>
                                <m:r>
                                  <a:rPr lang="en-US" sz="2000" b="0" i="1" smtClean="0">
                                    <a:latin typeface="Cambria Math" panose="02040503050406030204" pitchFamily="18" charset="0"/>
                                  </a:rPr>
                                  <m:t>𝑘</m:t>
                                </m:r>
                              </m:e>
                            </m:eqArr>
                          </m:e>
                        </m:d>
                      </m:e>
                    </m:nary>
                  </m:oMath>
                </a14:m>
                <a:r>
                  <a:rPr lang="en-US" sz="3600" dirty="0" smtClean="0"/>
                  <a:t>}</a:t>
                </a:r>
                <a:endParaRPr lang="en-US"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6528779" y="1505781"/>
                <a:ext cx="4787153" cy="5289140"/>
              </a:xfrm>
              <a:prstGeom prst="rect">
                <a:avLst/>
              </a:prstGeom>
              <a:blipFill>
                <a:blip r:embed="rId4"/>
                <a:stretch>
                  <a:fillRect l="-1401" t="-576" r="-1274" b="-1613"/>
                </a:stretch>
              </a:blipFill>
            </p:spPr>
            <p:txBody>
              <a:bodyPr/>
              <a:lstStyle/>
              <a:p>
                <a:r>
                  <a:rPr lang="es-419">
                    <a:noFill/>
                  </a:rPr>
                  <a:t> </a:t>
                </a:r>
              </a:p>
            </p:txBody>
          </p:sp>
        </mc:Fallback>
      </mc:AlternateContent>
    </p:spTree>
    <p:extLst>
      <p:ext uri="{BB962C8B-B14F-4D97-AF65-F5344CB8AC3E}">
        <p14:creationId xmlns:p14="http://schemas.microsoft.com/office/powerpoint/2010/main" val="3988483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1404</TotalTime>
  <Words>870</Words>
  <Application>Microsoft Office PowerPoint</Application>
  <PresentationFormat>Widescreen</PresentationFormat>
  <Paragraphs>225</Paragraphs>
  <Slides>22</Slides>
  <Notes>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Cambria Math</vt:lpstr>
      <vt:lpstr>Century Gothic</vt:lpstr>
      <vt:lpstr>Liberation Sans</vt:lpstr>
      <vt:lpstr>StarSymbol</vt:lpstr>
      <vt:lpstr>Wingdings</vt:lpstr>
      <vt:lpstr>Wingdings 3</vt:lpstr>
      <vt:lpstr>Ion</vt:lpstr>
      <vt:lpstr>Metaheurística Tarea 1</vt:lpstr>
      <vt:lpstr>Problema</vt:lpstr>
      <vt:lpstr>Definición del Problema</vt:lpstr>
      <vt:lpstr>Definición del Problema</vt:lpstr>
      <vt:lpstr>Definición del Problema</vt:lpstr>
      <vt:lpstr>Variables de decisión</vt:lpstr>
      <vt:lpstr>Formulación1</vt:lpstr>
      <vt:lpstr>Formulación 2</vt:lpstr>
      <vt:lpstr>Análisis del espacio de búsqueda: </vt:lpstr>
      <vt:lpstr>Tamaño del espacio de búsqueda: </vt:lpstr>
      <vt:lpstr>Casos Especiales de Grafos</vt:lpstr>
      <vt:lpstr>Solución exhaustiva de dos pequeñas instancias. </vt:lpstr>
      <vt:lpstr>PowerPoint Presentation</vt:lpstr>
      <vt:lpstr>Enfoque heurístico de solución:  </vt:lpstr>
      <vt:lpstr>Enfoque heurístico de solución:  </vt:lpstr>
      <vt:lpstr>Ilustración de la heurística en la solución</vt:lpstr>
      <vt:lpstr>Continuación</vt:lpstr>
      <vt:lpstr>PowerPoint Presentation</vt:lpstr>
      <vt:lpstr>Continuación</vt:lpstr>
      <vt:lpstr>PowerPoint Presentation</vt:lpstr>
      <vt:lpstr>Continuación</vt:lpstr>
      <vt:lpstr>Metaheurística Tarea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Metaheurística Tarea 1</dc:title>
  <dc:creator>admin</dc:creator>
  <cp:lastModifiedBy>admin</cp:lastModifiedBy>
  <cp:revision>53</cp:revision>
  <dcterms:created xsi:type="dcterms:W3CDTF">2021-03-28T12:16:36Z</dcterms:created>
  <dcterms:modified xsi:type="dcterms:W3CDTF">2021-05-18T03:52:29Z</dcterms:modified>
</cp:coreProperties>
</file>