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60" r:id="rId5"/>
    <p:sldId id="259" r:id="rId6"/>
    <p:sldId id="273" r:id="rId7"/>
    <p:sldId id="261" r:id="rId8"/>
    <p:sldId id="277" r:id="rId9"/>
    <p:sldId id="274" r:id="rId10"/>
    <p:sldId id="279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5" r:id="rId19"/>
    <p:sldId id="27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3219" autoAdjust="0"/>
  </p:normalViewPr>
  <p:slideViewPr>
    <p:cSldViewPr snapToGrid="0" showGuides="1">
      <p:cViewPr varScale="1">
        <p:scale>
          <a:sx n="88" d="100"/>
          <a:sy n="88" d="100"/>
        </p:scale>
        <p:origin x="49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3CC1-A9BA-4EBB-A0F2-14785481E855}" type="datetimeFigureOut">
              <a:rPr lang="es-419" smtClean="0"/>
              <a:t>15/5/2021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79EB-8D52-470A-9DC2-D18E427738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855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Agregar que el grafo ha de ser propio y conexo de lo contrario</a:t>
            </a:r>
            <a:r>
              <a:rPr lang="es-ES" baseline="0" dirty="0" smtClean="0"/>
              <a:t> el problema no tiene sentido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040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</a:t>
            </a:r>
            <a:r>
              <a:rPr lang="es-ES" baseline="0" dirty="0" smtClean="0"/>
              <a:t> encontramos un expresión que generalice el espacio de búsqueda lo definimos para tres y para 2 pero aun no conseguimos inferir la relación entre esas </a:t>
            </a:r>
            <a:r>
              <a:rPr lang="es-ES" baseline="0" smtClean="0"/>
              <a:t>expresiones estoy </a:t>
            </a:r>
            <a:r>
              <a:rPr lang="es-ES" baseline="0" dirty="0" smtClean="0"/>
              <a:t>intentando aun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000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</a:t>
            </a:r>
            <a:r>
              <a:rPr lang="es-ES" baseline="0" dirty="0" smtClean="0"/>
              <a:t> encontramos un expresión que generalice el espacio de búsqueda lo definimos para tres y para 2 pero aun no conseguimos inferir la relación entre esas </a:t>
            </a:r>
            <a:r>
              <a:rPr lang="es-ES" baseline="0" smtClean="0"/>
              <a:t>expresiones estoy </a:t>
            </a:r>
            <a:r>
              <a:rPr lang="es-ES" baseline="0" dirty="0" smtClean="0"/>
              <a:t>intentando aun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033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tomar las dos instancias pequeñas del problema del punto anterior 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 smtClean="0"/>
              <a:t>enumerar todas las soluciones de estas instancias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 smtClean="0"/>
              <a:t>resaltando entre ellas las que no sean factibles (por violar restricciones), y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 smtClean="0"/>
              <a:t>las que tengan los mejores y peores valores en la función objetivo.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0774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512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280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𝜋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s-E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 obtienen igual dos colores, cumpliéndose que dos nodos adyacentes no tengan el mismo color.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𝜋={𝐵, 𝐴}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s-E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 obtienen igual dos colores, cumpliéndose que dos nodos adyacentes no tengan el mismo color.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008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6107"/>
            <a:ext cx="8825658" cy="3329581"/>
          </a:xfrm>
        </p:spPr>
        <p:txBody>
          <a:bodyPr/>
          <a:lstStyle/>
          <a:p>
            <a:r>
              <a:rPr lang="es-CU" dirty="0"/>
              <a:t>Metaheurística Tarea 1</a:t>
            </a:r>
            <a:endParaRPr lang="es-4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pPr lvl="0"/>
            <a:r>
              <a:rPr lang="es-CU" dirty="0"/>
              <a:t>Problema: Coloreado de grafos</a:t>
            </a:r>
          </a:p>
          <a:p>
            <a:r>
              <a:rPr lang="es-ES" dirty="0" smtClean="0"/>
              <a:t>Autores: Camila SARDIÑAS NUÑEZ</a:t>
            </a:r>
          </a:p>
          <a:p>
            <a:r>
              <a:rPr lang="es-ES" dirty="0" smtClean="0"/>
              <a:t>		Julio Velazco </a:t>
            </a:r>
            <a:r>
              <a:rPr lang="es-ES" dirty="0" err="1" smtClean="0"/>
              <a:t>medrano</a:t>
            </a:r>
            <a:r>
              <a:rPr lang="es-ES" dirty="0" smtClean="0"/>
              <a:t>			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409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del espacio de búsqueda: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09554"/>
            <a:ext cx="9991407" cy="2738845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En el caso de la primera formulación el espacio de búsqueda contempla muchas soluciones que son equivalentes pues para el problema interesa la distribución de los colores y no el nombre de la etiqueta (del color) que se les da.</a:t>
            </a:r>
          </a:p>
          <a:p>
            <a:r>
              <a:rPr lang="es-ES" dirty="0" smtClean="0"/>
              <a:t>Con la segunda formulación al plantearlo como un problema de distribución se resuelve este problema, pues elimina las soluciones simétricas, reduciendo considerablemente el espacio de búsqueda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lvl="8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6111" y="1565414"/>
                <a:ext cx="478715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1</a:t>
                </a:r>
              </a:p>
              <a:p>
                <a:endParaRPr lang="es-E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E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565414"/>
                <a:ext cx="4787153" cy="1631216"/>
              </a:xfrm>
              <a:prstGeom prst="rect">
                <a:avLst/>
              </a:prstGeom>
              <a:blipFill>
                <a:blip r:embed="rId3"/>
                <a:stretch>
                  <a:fillRect l="-1401" t="-2247" r="-12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8779" y="1505781"/>
                <a:ext cx="4787153" cy="164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2</a:t>
                </a:r>
              </a:p>
              <a:p>
                <a:endParaRPr lang="es-ES" sz="2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s-ES" sz="20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3600" dirty="0" smtClean="0"/>
                  <a:t>}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79" y="1505781"/>
                <a:ext cx="4787153" cy="1647118"/>
              </a:xfrm>
              <a:prstGeom prst="rect">
                <a:avLst/>
              </a:prstGeom>
              <a:blipFill>
                <a:blip r:embed="rId4"/>
                <a:stretch>
                  <a:fillRect l="-1401" t="-1852" r="-1274" b="-740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0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72" y="2562872"/>
            <a:ext cx="9404723" cy="1985682"/>
          </a:xfrm>
        </p:spPr>
        <p:txBody>
          <a:bodyPr/>
          <a:lstStyle/>
          <a:p>
            <a:pPr algn="ctr"/>
            <a:r>
              <a:rPr lang="es-ES" sz="4400" dirty="0"/>
              <a:t>Solución exhaustiva de dos pequeñas instancias</a:t>
            </a:r>
            <a:r>
              <a:rPr lang="es-ES" sz="4400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63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2933646"/>
            <a:ext cx="8229600" cy="3481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 smtClean="0"/>
              <a:t>				 </a:t>
            </a:r>
            <a:r>
              <a:rPr lang="es-ES" sz="2200" dirty="0" smtClean="0"/>
              <a:t>A</a:t>
            </a:r>
          </a:p>
          <a:p>
            <a:pPr marL="0" indent="0">
              <a:buNone/>
            </a:pPr>
            <a:r>
              <a:rPr lang="es-ES" sz="2200" dirty="0"/>
              <a:t> </a:t>
            </a:r>
            <a:endParaRPr lang="en-US" sz="2200" dirty="0"/>
          </a:p>
          <a:p>
            <a:pPr marL="0" indent="0">
              <a:buNone/>
            </a:pPr>
            <a:r>
              <a:rPr lang="es-ES" sz="2200" dirty="0"/>
              <a:t>      	</a:t>
            </a:r>
            <a:r>
              <a:rPr lang="es-ES" sz="2200" dirty="0" smtClean="0"/>
              <a:t>	</a:t>
            </a:r>
          </a:p>
          <a:p>
            <a:pPr marL="0" indent="0">
              <a:buNone/>
            </a:pPr>
            <a:r>
              <a:rPr lang="es-ES" sz="2200" dirty="0"/>
              <a:t>	</a:t>
            </a:r>
            <a:r>
              <a:rPr lang="es-ES" sz="2200" dirty="0" smtClean="0"/>
              <a:t>	B</a:t>
            </a:r>
            <a:r>
              <a:rPr lang="es-ES" sz="2200" dirty="0"/>
              <a:t>			 </a:t>
            </a:r>
            <a:r>
              <a:rPr lang="es-ES" sz="2200" dirty="0" smtClean="0"/>
              <a:t>           C</a:t>
            </a:r>
            <a:r>
              <a:rPr lang="es-ES" dirty="0"/>
              <a:t>			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Soluciones: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A, B y C colores diferentes ( peor solución)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A un color, B y C otro color ( mejor solución)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419" dirty="0"/>
          </a:p>
        </p:txBody>
      </p:sp>
      <p:grpSp>
        <p:nvGrpSpPr>
          <p:cNvPr id="4" name="Group 3"/>
          <p:cNvGrpSpPr/>
          <p:nvPr/>
        </p:nvGrpSpPr>
        <p:grpSpPr>
          <a:xfrm>
            <a:off x="1518938" y="1545058"/>
            <a:ext cx="2432050" cy="749300"/>
            <a:chOff x="0" y="0"/>
            <a:chExt cx="2432050" cy="749300"/>
          </a:xfrm>
        </p:grpSpPr>
        <p:sp>
          <p:nvSpPr>
            <p:cNvPr id="5" name="Oval 4"/>
            <p:cNvSpPr/>
            <p:nvPr/>
          </p:nvSpPr>
          <p:spPr>
            <a:xfrm>
              <a:off x="0" y="0"/>
              <a:ext cx="694690" cy="7493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94944" y="310896"/>
              <a:ext cx="10424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737360" y="0"/>
              <a:ext cx="694690" cy="7493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48960">
            <a:off x="1939539" y="3024082"/>
            <a:ext cx="2295290" cy="1997872"/>
            <a:chOff x="1" y="0"/>
            <a:chExt cx="2486786" cy="24320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70305" y="877951"/>
              <a:ext cx="694690" cy="763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792097" y="1518031"/>
              <a:ext cx="694690" cy="7493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7971116">
              <a:off x="-841374" y="841375"/>
              <a:ext cx="2432050" cy="749300"/>
              <a:chOff x="0" y="0"/>
              <a:chExt cx="2432050" cy="7493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0"/>
                <a:ext cx="694690" cy="7493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94944" y="310896"/>
                <a:ext cx="10424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737360" y="0"/>
                <a:ext cx="694690" cy="7493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525490" y="4325707"/>
            <a:ext cx="5430981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 smtClean="0"/>
          </a:p>
          <a:p>
            <a:r>
              <a:rPr lang="es-ES" sz="2000" dirty="0" smtClean="0"/>
              <a:t>Soluciones </a:t>
            </a:r>
            <a:r>
              <a:rPr lang="es-ES" sz="2000" dirty="0"/>
              <a:t>no </a:t>
            </a:r>
            <a:r>
              <a:rPr lang="es-ES" sz="2000" dirty="0" smtClean="0"/>
              <a:t>factibles</a:t>
            </a:r>
            <a:endParaRPr lang="en-US" sz="2000" dirty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A, B y C los mismos colores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C mismo color, B color diferente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B mismo color , C color diferente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•"/>
            </a:pPr>
            <a:endParaRPr lang="en-US" sz="19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7276" y="415088"/>
            <a:ext cx="5430981" cy="27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 smtClean="0"/>
          </a:p>
          <a:p>
            <a:r>
              <a:rPr lang="es-ES" sz="2000" dirty="0"/>
              <a:t> </a:t>
            </a:r>
            <a:endParaRPr lang="en-US" sz="2000" dirty="0"/>
          </a:p>
          <a:p>
            <a:r>
              <a:rPr lang="es-ES" sz="2000" dirty="0"/>
              <a:t>Soluciones: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B colores distintos (Sería la única solución al problema)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B los mismos colores ( No es factible ya que son adyacentes)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•"/>
            </a:pPr>
            <a:endParaRPr lang="en-US" sz="19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4083" y="1719653"/>
            <a:ext cx="318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/>
              <a:t>A			   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3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1353"/>
            <a:ext cx="9404723" cy="1400530"/>
          </a:xfrm>
        </p:spPr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nfoque </a:t>
            </a:r>
            <a:r>
              <a:rPr lang="es-ES" dirty="0"/>
              <a:t>heurístico de solución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8894" y="1570531"/>
                <a:ext cx="10542494" cy="505609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ES" sz="2900" dirty="0" smtClean="0"/>
                  <a:t>Algoritmo </a:t>
                </a:r>
                <a:r>
                  <a:rPr lang="es-ES" sz="2900" dirty="0"/>
                  <a:t>voraz para la coloración de </a:t>
                </a:r>
                <a:r>
                  <a:rPr lang="es-ES" sz="2900" dirty="0" smtClean="0"/>
                  <a:t>nodos</a:t>
                </a:r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 err="1" smtClean="0"/>
                  <a:t>Greedy</a:t>
                </a:r>
                <a:r>
                  <a:rPr lang="es-ES" sz="2900" dirty="0" smtClean="0"/>
                  <a:t> </a:t>
                </a:r>
                <a:r>
                  <a:rPr lang="es-ES" sz="2900" dirty="0"/>
                  <a:t>(S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sz="2900" dirty="0"/>
                  <a:t> ø,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900" dirty="0"/>
                  <a:t>)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for </a:t>
                </a:r>
                <a:r>
                  <a:rPr lang="en-US" sz="2900" dirty="0"/>
                  <a:t>i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2900" b="1" dirty="0"/>
                  <a:t>to </a:t>
                </a:r>
                <a:r>
                  <a:rPr lang="en-US" sz="2900" dirty="0"/>
                  <a:t>|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900" dirty="0"/>
                  <a:t>| </a:t>
                </a:r>
                <a:r>
                  <a:rPr lang="en-US" sz="2900" b="1" dirty="0"/>
                  <a:t>do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 smtClean="0"/>
                  <a:t>	for</a:t>
                </a:r>
                <a:r>
                  <a:rPr lang="en-US" sz="2900" dirty="0" smtClean="0"/>
                  <a:t> </a:t>
                </a:r>
                <a:r>
                  <a:rPr lang="en-US" sz="2900" dirty="0"/>
                  <a:t>j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900" dirty="0"/>
                  <a:t>1 </a:t>
                </a:r>
                <a:r>
                  <a:rPr lang="en-US" sz="2900" b="1" dirty="0"/>
                  <a:t>to</a:t>
                </a:r>
                <a:r>
                  <a:rPr lang="en-US" sz="2900" dirty="0"/>
                  <a:t> |S|</a:t>
                </a:r>
              </a:p>
              <a:p>
                <a:pPr marL="0" indent="0">
                  <a:buNone/>
                </a:pPr>
                <a:r>
                  <a:rPr lang="en-US" sz="2900" dirty="0"/>
                  <a:t>		</a:t>
                </a:r>
                <a:r>
                  <a:rPr lang="en-US" sz="2900" b="1" dirty="0"/>
                  <a:t>if</a:t>
                </a:r>
                <a:r>
                  <a:rPr lang="en-US" sz="29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})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b="1" i="1">
                        <a:latin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/>
                  <a:t>			</a:t>
                </a:r>
                <a:r>
                  <a:rPr lang="en-US" sz="2900" b="1" dirty="0"/>
                  <a:t>break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else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dirty="0"/>
                  <a:t>	</a:t>
                </a:r>
                <a:r>
                  <a:rPr lang="en-US" sz="2900" b="1" dirty="0"/>
                  <a:t>if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sz="2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b="1" i="1">
                        <a:latin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←{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/>
                  <a:t>		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lvl="0" indent="0">
                  <a:buNone/>
                </a:pPr>
                <a:r>
                  <a:rPr lang="es-ES" sz="2900" dirty="0"/>
                  <a:t>Partimos de la solución vacía S = ∅ y de una permutación aleatoria de los vértices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900" dirty="0"/>
                  <a:t>.</a:t>
                </a:r>
                <a:endParaRPr lang="en-US" sz="2900" dirty="0"/>
              </a:p>
              <a:p>
                <a:endParaRPr lang="es-419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894" y="1570531"/>
                <a:ext cx="10542494" cy="5056094"/>
              </a:xfrm>
              <a:blipFill>
                <a:blip r:embed="rId3"/>
                <a:stretch>
                  <a:fillRect l="-462" t="-180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02824" y="2621250"/>
            <a:ext cx="48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Referencia </a:t>
            </a:r>
            <a:r>
              <a:rPr lang="es-ES" dirty="0" smtClean="0"/>
              <a:t>bibliográfica:</a:t>
            </a:r>
          </a:p>
          <a:p>
            <a:endParaRPr lang="en-US" dirty="0"/>
          </a:p>
          <a:p>
            <a:pPr algn="r"/>
            <a:r>
              <a:rPr lang="es-ES" dirty="0"/>
              <a:t>Sergio Pena </a:t>
            </a:r>
            <a:r>
              <a:rPr lang="es-ES" dirty="0" err="1"/>
              <a:t>Seijas</a:t>
            </a:r>
            <a:r>
              <a:rPr lang="es-ES" dirty="0"/>
              <a:t>. Máster en Técnicas Estadísticas: El Problema de Coloración de Grafos. Curso 2016-2017.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Ilustración de la heurística en la solución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4031396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/>
                  <a:t> = {A, B, C</a:t>
                </a:r>
                <a:r>
                  <a:rPr lang="en-US" sz="2400" b="1" dirty="0" smtClean="0"/>
                  <a:t>}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=3		S = </a:t>
                </a:r>
                <a:r>
                  <a:rPr lang="es-ES" dirty="0"/>
                  <a:t>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= 1		j = 1</a:t>
                </a:r>
              </a:p>
              <a:p>
                <a:pPr marL="0" indent="0">
                  <a:buNone/>
                </a:pPr>
                <a:r>
                  <a:rPr lang="en-US" dirty="0"/>
                  <a:t>j &gt; |S</a:t>
                </a:r>
                <a:r>
                  <a:rPr lang="en-US" dirty="0" smtClean="0"/>
                  <a:t>|</a:t>
                </a:r>
              </a:p>
              <a:p>
                <a:pPr marL="0" indent="0">
                  <a:buNone/>
                </a:pPr>
                <a:endParaRPr lang="es-ES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{A}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equivale</a:t>
                </a:r>
                <a:r>
                  <a:rPr lang="en-US" dirty="0"/>
                  <a:t> a un color 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4031396" cy="4195481"/>
              </a:xfrm>
              <a:blipFill rotWithShape="1">
                <a:blip r:embed="rId3"/>
                <a:stretch>
                  <a:fillRect l="-1664" t="-1163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446" y="4292028"/>
                <a:ext cx="2976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6" y="4292028"/>
                <a:ext cx="2976281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29047" y="2227385"/>
                <a:ext cx="461889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 = 2		j = 1		S =1</a:t>
                </a:r>
              </a:p>
              <a:p>
                <a:r>
                  <a:rPr lang="es-ES" sz="2000" dirty="0"/>
                  <a:t>*A y B no son nodos independientes por lo que no se cumple el </a:t>
                </a:r>
                <a:r>
                  <a:rPr lang="es-ES" sz="2000" b="1" dirty="0" err="1" smtClean="0"/>
                  <a:t>if</a:t>
                </a:r>
                <a:endParaRPr lang="es-ES" sz="2000" b="1" dirty="0" smtClean="0"/>
              </a:p>
              <a:p>
                <a:endParaRPr lang="en-US" sz="2000" dirty="0"/>
              </a:p>
              <a:p>
                <a:r>
                  <a:rPr lang="es-ES" sz="2000" dirty="0"/>
                  <a:t>j = 2</a:t>
                </a:r>
                <a:endParaRPr lang="en-US" sz="2000" dirty="0"/>
              </a:p>
              <a:p>
                <a:r>
                  <a:rPr lang="es-ES" sz="2000" dirty="0"/>
                  <a:t>j &gt; |S|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S = {A, B}	 *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err="1"/>
                  <a:t>equivale</a:t>
                </a:r>
                <a:r>
                  <a:rPr lang="en-US" sz="2000" dirty="0"/>
                  <a:t> a dos </a:t>
                </a:r>
                <a:r>
                  <a:rPr lang="en-US" sz="2000" dirty="0" err="1"/>
                  <a:t>colores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2227385"/>
                <a:ext cx="4618892" cy="4093428"/>
              </a:xfrm>
              <a:prstGeom prst="rect">
                <a:avLst/>
              </a:prstGeom>
              <a:blipFill rotWithShape="1">
                <a:blip r:embed="rId5"/>
                <a:stretch>
                  <a:fillRect l="-1451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es-419" dirty="0" smtClean="0"/>
              <a:t>Continuación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9"/>
                <a:ext cx="8946541" cy="25190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i =3		j =1		S =2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		j =</a:t>
                </a:r>
                <a:r>
                  <a:rPr lang="es-ES" dirty="0" smtClean="0"/>
                  <a:t>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∪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		*Al ser B y C independientes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S = {A, {B, C}}	*B y C tienen el mismo color y A un color diferente</a:t>
                </a:r>
                <a:endParaRPr lang="en-US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9"/>
                <a:ext cx="8946541" cy="2519082"/>
              </a:xfrm>
              <a:blipFill rotWithShape="1">
                <a:blip r:embed="rId2"/>
                <a:stretch>
                  <a:fillRect l="-749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1293" y="971781"/>
                <a:ext cx="4970585" cy="46657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/>
                  <a:t> = {B, A, C</a:t>
                </a:r>
                <a:r>
                  <a:rPr lang="en-US" sz="2400" b="1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=3		S = ø </a:t>
                </a:r>
              </a:p>
              <a:p>
                <a:pPr marL="0" indent="0">
                  <a:buNone/>
                </a:pPr>
                <a:r>
                  <a:rPr lang="en-US" dirty="0"/>
                  <a:t>i = 1		j = 1</a:t>
                </a:r>
              </a:p>
              <a:p>
                <a:pPr marL="0" indent="0">
                  <a:buNone/>
                </a:pPr>
                <a:r>
                  <a:rPr lang="en-US" dirty="0"/>
                  <a:t>j &gt; |S</a:t>
                </a:r>
                <a:r>
                  <a:rPr lang="en-US" dirty="0" smtClean="0"/>
                  <a:t>|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{B}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equivale</a:t>
                </a:r>
                <a:r>
                  <a:rPr lang="en-US" dirty="0"/>
                  <a:t> a un color 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293" y="971781"/>
                <a:ext cx="4970585" cy="4665783"/>
              </a:xfrm>
              <a:blipFill rotWithShape="1">
                <a:blip r:embed="rId2"/>
                <a:stretch>
                  <a:fillRect l="-1350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723" y="3045680"/>
                <a:ext cx="18053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3045680"/>
                <a:ext cx="1805353" cy="1323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4922" y="1735013"/>
                <a:ext cx="4876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 = 2		j = 1		S =1</a:t>
                </a:r>
              </a:p>
              <a:p>
                <a:r>
                  <a:rPr lang="es-ES" sz="2000" dirty="0"/>
                  <a:t>*B y A no son nodos independientes por lo que no se cumple el </a:t>
                </a:r>
                <a:r>
                  <a:rPr lang="es-ES" sz="2000" b="1" dirty="0" err="1"/>
                  <a:t>if</a:t>
                </a:r>
                <a:endParaRPr lang="en-US" sz="2000" dirty="0"/>
              </a:p>
              <a:p>
                <a:r>
                  <a:rPr lang="es-ES" sz="2000" dirty="0"/>
                  <a:t>j = 2</a:t>
                </a:r>
                <a:endParaRPr lang="en-US" sz="2000" dirty="0"/>
              </a:p>
              <a:p>
                <a:r>
                  <a:rPr lang="es-ES" sz="2000" dirty="0"/>
                  <a:t>j &gt; |S|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 = {B, A}	 *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err="1"/>
                  <a:t>equivale</a:t>
                </a:r>
                <a:r>
                  <a:rPr lang="en-US" sz="2000" dirty="0"/>
                  <a:t> a dos </a:t>
                </a:r>
                <a:r>
                  <a:rPr lang="en-US" sz="2000" dirty="0" err="1"/>
                  <a:t>colores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2" y="1735013"/>
                <a:ext cx="4876800" cy="3139321"/>
              </a:xfrm>
              <a:prstGeom prst="rect">
                <a:avLst/>
              </a:prstGeom>
              <a:blipFill rotWithShape="1">
                <a:blip r:embed="rId4"/>
                <a:stretch>
                  <a:fillRect l="-1375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Continuación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0881" y="2334272"/>
                <a:ext cx="9611581" cy="28004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 =3		j =1		S =2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∪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		*Al ser B y C independientes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S = {{B, C}, A}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881" y="2334272"/>
                <a:ext cx="9611581" cy="2800436"/>
              </a:xfrm>
              <a:blipFill rotWithShape="1">
                <a:blip r:embed="rId2"/>
                <a:stretch>
                  <a:fillRect l="-698" t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586" y="609599"/>
                <a:ext cx="11113476" cy="59084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s-E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i=1</a:t>
                </a:r>
                <a:r>
                  <a:rPr lang="es-ES" dirty="0"/>
                  <a:t>	</a:t>
                </a:r>
                <a:r>
                  <a:rPr lang="es-ES" dirty="0" smtClean="0"/>
                  <a:t>		j=1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*Al S ser un conjunto vacío no se ejecuta lo que se encuentra adentro del </a:t>
                </a:r>
                <a:r>
                  <a:rPr lang="es-ES" b="1" dirty="0" err="1"/>
                  <a:t>for</a:t>
                </a:r>
                <a:r>
                  <a:rPr lang="es-ES" dirty="0"/>
                  <a:t> </a:t>
                </a:r>
                <a:r>
                  <a:rPr lang="es-ES" dirty="0" smtClean="0"/>
                  <a:t>de j</a:t>
                </a:r>
              </a:p>
              <a:p>
                <a:pPr marL="0" indent="0">
                  <a:buNone/>
                </a:pPr>
                <a:r>
                  <a:rPr lang="es-ES" dirty="0"/>
                  <a:t>j &gt; |S</a:t>
                </a:r>
                <a:r>
                  <a:rPr lang="es-ES" dirty="0" smtClean="0"/>
                  <a:t>|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 = {A}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equivale</a:t>
                </a:r>
                <a:r>
                  <a:rPr lang="en-US" dirty="0"/>
                  <a:t> a un color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586" y="609599"/>
                <a:ext cx="11113476" cy="5908431"/>
              </a:xfrm>
              <a:blipFill rotWithShape="1"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140" y="1391452"/>
                <a:ext cx="2790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s-ES" sz="20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 smtClean="0"/>
                  <a:t>		</a:t>
                </a:r>
                <a:r>
                  <a:rPr lang="es-ES" sz="2000" dirty="0"/>
                  <a:t>|S| = ø</a:t>
                </a: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40" y="1391452"/>
                <a:ext cx="2790092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34458" y="3869560"/>
                <a:ext cx="27900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r>
                        <a:rPr lang="es-ES" sz="2000" i="1">
                          <a:latin typeface="Cambria Math"/>
                        </a:rPr>
                        <m:t>𝐴</m:t>
                      </m:r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458" y="3869560"/>
                <a:ext cx="2790092" cy="1015663"/>
              </a:xfrm>
              <a:prstGeom prst="rect">
                <a:avLst/>
              </a:prstGeom>
              <a:blipFill rotWithShape="1">
                <a:blip r:embed="rId4"/>
                <a:stretch>
                  <a:fillRect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0605"/>
          </a:xfrm>
        </p:spPr>
        <p:txBody>
          <a:bodyPr/>
          <a:lstStyle/>
          <a:p>
            <a:r>
              <a:rPr lang="es-419" dirty="0"/>
              <a:t>Continuación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7508" y="1524000"/>
                <a:ext cx="10292861" cy="50174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i =2	j =1	S = 1	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*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ser adyacentes no son independientes por lo que el 1er </a:t>
                </a:r>
                <a:r>
                  <a:rPr lang="es-ES" b="1" dirty="0" err="1"/>
                  <a:t>if</a:t>
                </a:r>
                <a:r>
                  <a:rPr lang="es-ES" dirty="0"/>
                  <a:t> no se cumple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j =2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j &gt; |S</a:t>
                </a:r>
                <a:r>
                  <a:rPr lang="es-ES" dirty="0" smtClean="0"/>
                  <a:t>|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{A, B}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equivale</a:t>
                </a:r>
                <a:r>
                  <a:rPr lang="en-US" dirty="0"/>
                  <a:t> a dos </a:t>
                </a:r>
                <a:r>
                  <a:rPr lang="en-US" dirty="0" err="1"/>
                  <a:t>colores</a:t>
                </a:r>
                <a:r>
                  <a:rPr lang="en-US" dirty="0"/>
                  <a:t> 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508" y="1524000"/>
                <a:ext cx="10292861" cy="5017477"/>
              </a:xfrm>
              <a:blipFill rotWithShape="1">
                <a:blip r:embed="rId3"/>
                <a:stretch>
                  <a:fillRect l="-592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708" y="3587261"/>
                <a:ext cx="222738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r>
                        <a:rPr lang="es-ES" sz="2000" i="1">
                          <a:latin typeface="Cambria Math"/>
                        </a:rPr>
                        <m:t>𝐵</m:t>
                      </m:r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3587261"/>
                <a:ext cx="2227385" cy="12926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 smtClean="0"/>
              <a:t>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U" dirty="0"/>
              <a:t>Se tiene un grafo de entrada (nodos y enlaces) y hay que escoger qué color se asigna a cada nodo, de modo que ningún par de nodos adyacentes tengan el mismo color. Se debe usar la menor cantidad de colores.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786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6107"/>
            <a:ext cx="8825658" cy="3329581"/>
          </a:xfrm>
        </p:spPr>
        <p:txBody>
          <a:bodyPr/>
          <a:lstStyle/>
          <a:p>
            <a:r>
              <a:rPr lang="es-CU" dirty="0"/>
              <a:t>Metaheurística Tarea 1</a:t>
            </a:r>
            <a:endParaRPr lang="es-4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pPr lvl="0"/>
            <a:r>
              <a:rPr lang="es-CU" dirty="0"/>
              <a:t>Problema: Coloreado de grafos</a:t>
            </a:r>
          </a:p>
          <a:p>
            <a:r>
              <a:rPr lang="es-ES" dirty="0" smtClean="0"/>
              <a:t>Autores: Camila SARDIÑAS NUÑEZ</a:t>
            </a:r>
            <a:endParaRPr lang="es-ES" dirty="0"/>
          </a:p>
          <a:p>
            <a:r>
              <a:rPr lang="es-ES" dirty="0" smtClean="0"/>
              <a:t>		Jean Luis</a:t>
            </a:r>
          </a:p>
          <a:p>
            <a:r>
              <a:rPr lang="es-ES" dirty="0" smtClean="0"/>
              <a:t>		Julio Velazco </a:t>
            </a:r>
            <a:r>
              <a:rPr lang="es-ES" dirty="0" err="1" smtClean="0"/>
              <a:t>medrano</a:t>
            </a:r>
            <a:r>
              <a:rPr lang="es-ES" dirty="0" smtClean="0"/>
              <a:t>			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242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/>
              <a:t>Definición del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U" dirty="0"/>
              <a:t>Se denomina vértice coloración de un grafo G(V,A) a una asignación c: V-&gt;/N que asocie a cada vértice v</a:t>
            </a:r>
            <a:r>
              <a:rPr lang="es-CU" sz="1400" b="1" dirty="0"/>
              <a:t>i</a:t>
            </a:r>
            <a:r>
              <a:rPr lang="es-CU" dirty="0"/>
              <a:t> un color c</a:t>
            </a:r>
            <a:r>
              <a:rPr lang="es-CU" sz="1400" b="1" dirty="0"/>
              <a:t>i</a:t>
            </a:r>
            <a:r>
              <a:rPr lang="es-CU" dirty="0"/>
              <a:t> ∈ /N de tal forma que a vértices adyacentes les correspondan colores distintos.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U" dirty="0"/>
              <a:t>Dado un grafo G(V,A), siempre existe un valor umbral “k” para el cual G admite una vértice coloración con una paleta de “k” colores, pero no una de (k-1) coloración. Es decir “k” es el menor número de colores con los se puede obtener una vértice coloración de G. Este valor se conoce como número cromático G.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166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/>
              <a:t>Definición del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U" dirty="0"/>
              <a:t>Determinar el número cromático de un grafo es un problema complejo, no se conoce ningún algoritmo capaz de dar una solución óptima en tiempo polinómico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13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/>
              <a:t>Definición del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U" dirty="0"/>
              <a:t>Entrada:</a:t>
            </a:r>
          </a:p>
          <a:p>
            <a:pPr lvl="1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s-CU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Conjunto de Nodos y enlaces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U" dirty="0"/>
              <a:t>Salida</a:t>
            </a:r>
          </a:p>
          <a:p>
            <a:pPr lvl="1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s-CU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Conjunto de Nodos con color asignado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U" dirty="0"/>
              <a:t>Objetivo</a:t>
            </a:r>
          </a:p>
          <a:p>
            <a:pPr lvl="1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s-CU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Minimizar la cantidad de colores empleados(k)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734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de decisión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Formulación 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-el color asignado al nodo i (cada color se definen como números consecutivos empezando en uno , para facilitar el modelado del problema</a:t>
                </a:r>
                <a:r>
                  <a:rPr lang="es-419" dirty="0" smtClean="0"/>
                  <a:t>)</a:t>
                </a:r>
              </a:p>
              <a:p>
                <a:pPr marL="0" indent="0">
                  <a:buNone/>
                </a:pPr>
                <a:endParaRPr lang="es-419" dirty="0" smtClean="0"/>
              </a:p>
              <a:p>
                <a:pPr marL="0" indent="0">
                  <a:buNone/>
                </a:pPr>
                <a:r>
                  <a:rPr lang="es-ES" dirty="0" smtClean="0"/>
                  <a:t>Formulación 2</a:t>
                </a: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 smtClean="0"/>
                  <a:t>- Partición de nodos a la que se le asigna el color i(</a:t>
                </a:r>
                <a:r>
                  <a:rPr lang="es-419" dirty="0"/>
                  <a:t>cada color se definen como números consecutivos empezando en uno , para facilitar el modelado del problema</a:t>
                </a:r>
                <a:r>
                  <a:rPr lang="es-419" dirty="0" smtClean="0"/>
                  <a:t>)</a:t>
                </a:r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 r="-115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6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Formulación1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Minimizar k=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419" dirty="0" smtClean="0"/>
                  <a:t>  (1</a:t>
                </a:r>
                <a:r>
                  <a:rPr lang="es-419" dirty="0"/>
                  <a:t> ≤</a:t>
                </a:r>
                <a:r>
                  <a:rPr lang="es-419" dirty="0" smtClean="0"/>
                  <a:t> i </a:t>
                </a:r>
                <a:r>
                  <a:rPr lang="es-419" dirty="0"/>
                  <a:t>≤ </a:t>
                </a:r>
                <a:r>
                  <a:rPr lang="es-419" dirty="0" smtClean="0"/>
                  <a:t>n)</a:t>
                </a:r>
              </a:p>
              <a:p>
                <a:r>
                  <a:rPr lang="es-ES" dirty="0" smtClean="0"/>
                  <a:t>Sujeto a:</a:t>
                </a:r>
              </a:p>
              <a:p>
                <a14:m>
                  <m:oMath xmlns:m="http://schemas.openxmlformats.org/officeDocument/2006/math">
                    <m:r>
                      <a:rPr lang="es-419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0" dirty="0" smtClean="0">
                            <a:latin typeface="Cambria Math" panose="02040503050406030204" pitchFamily="18" charset="0"/>
                          </a:rPr>
                          <m:t>ⅈ,</m:t>
                        </m:r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419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419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0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419" dirty="0" smtClean="0"/>
              </a:p>
              <a:p>
                <a:endParaRPr lang="en-US" dirty="0" smtClean="0"/>
              </a:p>
              <a:p>
                <a:r>
                  <a:rPr lang="es-ES" dirty="0" smtClean="0"/>
                  <a:t>Siendo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 smtClean="0"/>
                  <a:t>-el color asignado al nodo i (cada color se definen como números consecutivos empezando en uno , para facilitar el modelado del problema)</a:t>
                </a:r>
              </a:p>
              <a:p>
                <a:r>
                  <a:rPr lang="es-ES" dirty="0" smtClean="0"/>
                  <a:t>k-cantidad de colores usados</a:t>
                </a:r>
              </a:p>
              <a:p>
                <a:r>
                  <a:rPr lang="es-ES" dirty="0" smtClean="0"/>
                  <a:t>E- conjunto de las aristas de un grafo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15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Formulación 2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1120"/>
                <a:ext cx="8946541" cy="5120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Minimizar k=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419" dirty="0" smtClean="0"/>
                  <a:t>  (1</a:t>
                </a:r>
                <a:r>
                  <a:rPr lang="es-419" dirty="0"/>
                  <a:t> ≤</a:t>
                </a:r>
                <a:r>
                  <a:rPr lang="es-419" dirty="0" smtClean="0"/>
                  <a:t> i </a:t>
                </a:r>
                <a:r>
                  <a:rPr lang="es-419" dirty="0"/>
                  <a:t>≤ </a:t>
                </a:r>
                <a:r>
                  <a:rPr lang="es-419" dirty="0" smtClean="0"/>
                  <a:t>n)</a:t>
                </a:r>
              </a:p>
              <a:p>
                <a:pPr marL="0" indent="0">
                  <a:buNone/>
                </a:pPr>
                <a:r>
                  <a:rPr lang="es-ES" dirty="0" smtClean="0"/>
                  <a:t>Sujeto a: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s-419" dirty="0" smtClean="0"/>
                  <a:t> </a:t>
                </a:r>
                <a:r>
                  <a:rPr lang="es-419" dirty="0"/>
                  <a:t>(1 </a:t>
                </a:r>
                <a:r>
                  <a:rPr lang="es-419" dirty="0" smtClean="0"/>
                  <a:t>≤ i ≠ j ≤ k),</a:t>
                </a:r>
              </a:p>
              <a:p>
                <a14:m>
                  <m:oMath xmlns:m="http://schemas.openxmlformats.org/officeDocument/2006/math">
                    <m:r>
                      <a:rPr lang="es-419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419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419" dirty="0"/>
                  <a:t> (1 ≤ i </a:t>
                </a:r>
                <a:r>
                  <a:rPr lang="es-419" dirty="0" smtClean="0"/>
                  <a:t>≤ </a:t>
                </a:r>
                <a:r>
                  <a:rPr lang="es-419" dirty="0"/>
                  <a:t>k)</a:t>
                </a:r>
                <a:endParaRPr lang="es-419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s-ES" dirty="0" smtClean="0"/>
                  <a:t>Siendo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S=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}-</a:t>
                </a:r>
                <a:r>
                  <a:rPr lang="en-US" dirty="0" err="1" smtClean="0"/>
                  <a:t>Grupo</a:t>
                </a:r>
                <a:r>
                  <a:rPr lang="en-US" dirty="0" smtClean="0"/>
                  <a:t> de k </a:t>
                </a:r>
                <a:r>
                  <a:rPr lang="en-US" dirty="0" err="1" smtClean="0"/>
                  <a:t>clases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colores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s-ES" dirty="0" smtClean="0"/>
                  <a:t>k-cantidad de colores usados</a:t>
                </a:r>
              </a:p>
              <a:p>
                <a:r>
                  <a:rPr lang="es-ES" dirty="0" smtClean="0"/>
                  <a:t>E- conjunto de las aristas de un grafo</a:t>
                </a:r>
              </a:p>
              <a:p>
                <a:r>
                  <a:rPr lang="es-ES" dirty="0" smtClean="0"/>
                  <a:t>V-conjunto de vértices de un grafo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1120"/>
                <a:ext cx="8946541" cy="5120640"/>
              </a:xfrm>
              <a:blipFill>
                <a:blip r:embed="rId2"/>
                <a:stretch>
                  <a:fillRect l="-749" t="-59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/>
              <a:t>del espacio de búsqueda: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09554"/>
            <a:ext cx="9991407" cy="2738845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pPr lvl="8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6111" y="1565414"/>
                <a:ext cx="4787153" cy="496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1</a:t>
                </a:r>
              </a:p>
              <a:p>
                <a:pPr marL="34290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/>
                  <a:t>Dado </a:t>
                </a:r>
                <a:r>
                  <a:rPr lang="es-ES" sz="2000" dirty="0"/>
                  <a:t>un grafo de n nodos la cantidad máxima de colores posibles a emplear puede ser n, ya que ninguna solución factible tendrá más de esa cantidad(un color diferente a cada nodo del </a:t>
                </a:r>
                <a:r>
                  <a:rPr lang="es-ES" sz="2000" dirty="0" smtClean="0"/>
                  <a:t>grafo)</a:t>
                </a:r>
                <a:endParaRPr lang="es-ES" sz="2000" dirty="0"/>
              </a:p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>
                    <a:solidFill>
                      <a:prstClr val="white"/>
                    </a:solidFill>
                    <a:ea typeface="+mj-ea"/>
                    <a:cs typeface="+mj-cs"/>
                  </a:rPr>
                  <a:t>Como hay n colores habrá n decisiones para cada uno de los n nodos</a:t>
                </a:r>
              </a:p>
              <a:p>
                <a:pPr lvl="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s-E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e>
                        <m:sup>
                          <m:r>
                            <a:rPr lang="es-E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prstClr val="white"/>
                  </a:solidFill>
                  <a:ea typeface="+mj-ea"/>
                  <a:cs typeface="+mj-cs"/>
                </a:endParaRPr>
              </a:p>
              <a:p>
                <a:endParaRPr lang="es-E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565414"/>
                <a:ext cx="4787153" cy="4965462"/>
              </a:xfrm>
              <a:prstGeom prst="rect">
                <a:avLst/>
              </a:prstGeom>
              <a:blipFill>
                <a:blip r:embed="rId3"/>
                <a:stretch>
                  <a:fillRect l="-1401" t="-737" r="-12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8779" y="1505781"/>
                <a:ext cx="4787153" cy="528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2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>
                    <a:solidFill>
                      <a:prstClr val="white"/>
                    </a:solidFill>
                  </a:rPr>
                  <a:t>En lugar de considerar todas las formas de asignar los colores a los nodos, planteamos el problema como un problema de partición donde se busca la manera de dividir n nodos en k clases colores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/>
                  <a:t>La cantidad de formas de </a:t>
                </a:r>
                <a:r>
                  <a:rPr lang="es-ES" sz="2000" dirty="0" err="1" smtClean="0"/>
                  <a:t>particionar</a:t>
                </a:r>
                <a:r>
                  <a:rPr lang="es-ES" sz="2000" dirty="0" smtClean="0"/>
                  <a:t> un conjunto de n elementos en subconjuntos no vacíos está dado por el numero Bell de orden n(</a:t>
                </a:r>
                <a:r>
                  <a:rPr lang="es-ES" sz="2000" dirty="0" err="1" smtClean="0"/>
                  <a:t>Bn</a:t>
                </a:r>
                <a:r>
                  <a:rPr lang="es-ES" sz="2000" dirty="0" smtClean="0"/>
                  <a:t>)</a:t>
                </a:r>
              </a:p>
              <a:p>
                <a:endParaRPr lang="es-ES" sz="2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s-ES" sz="20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3600" dirty="0" smtClean="0"/>
                  <a:t>}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79" y="1505781"/>
                <a:ext cx="4787153" cy="5289140"/>
              </a:xfrm>
              <a:prstGeom prst="rect">
                <a:avLst/>
              </a:prstGeom>
              <a:blipFill>
                <a:blip r:embed="rId4"/>
                <a:stretch>
                  <a:fillRect l="-1401" t="-576" r="-1274" b="-161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1319</TotalTime>
  <Words>759</Words>
  <Application>Microsoft Office PowerPoint</Application>
  <PresentationFormat>Widescreen</PresentationFormat>
  <Paragraphs>212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Liberation Sans</vt:lpstr>
      <vt:lpstr>StarSymbol</vt:lpstr>
      <vt:lpstr>Wingdings</vt:lpstr>
      <vt:lpstr>Wingdings 3</vt:lpstr>
      <vt:lpstr>Ion</vt:lpstr>
      <vt:lpstr>Metaheurística Tarea 1</vt:lpstr>
      <vt:lpstr>Problema</vt:lpstr>
      <vt:lpstr>Definición del Problema</vt:lpstr>
      <vt:lpstr>Definición del Problema</vt:lpstr>
      <vt:lpstr>Definición del Problema</vt:lpstr>
      <vt:lpstr>Variables de decisión</vt:lpstr>
      <vt:lpstr>Formulación1</vt:lpstr>
      <vt:lpstr>Formulación 2</vt:lpstr>
      <vt:lpstr>Análisis del espacio de búsqueda: </vt:lpstr>
      <vt:lpstr>Tamaño del espacio de búsqueda: </vt:lpstr>
      <vt:lpstr>Solución exhaustiva de dos pequeñas instancias. </vt:lpstr>
      <vt:lpstr>PowerPoint Presentation</vt:lpstr>
      <vt:lpstr>Enfoque heurístico de solución:  </vt:lpstr>
      <vt:lpstr>Ilustración de la heurística en la solución</vt:lpstr>
      <vt:lpstr>Continuación</vt:lpstr>
      <vt:lpstr>PowerPoint Presentation</vt:lpstr>
      <vt:lpstr>Continuación</vt:lpstr>
      <vt:lpstr>PowerPoint Presentation</vt:lpstr>
      <vt:lpstr>Continuación</vt:lpstr>
      <vt:lpstr>Metaheurística 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Metaheurística Tarea 1</dc:title>
  <dc:creator>admin</dc:creator>
  <cp:lastModifiedBy>admin</cp:lastModifiedBy>
  <cp:revision>43</cp:revision>
  <dcterms:created xsi:type="dcterms:W3CDTF">2021-03-28T12:16:36Z</dcterms:created>
  <dcterms:modified xsi:type="dcterms:W3CDTF">2021-05-16T03:53:03Z</dcterms:modified>
</cp:coreProperties>
</file>