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9" r:id="rId2"/>
    <p:sldId id="258" r:id="rId3"/>
    <p:sldId id="267" r:id="rId4"/>
    <p:sldId id="256" r:id="rId5"/>
    <p:sldId id="257" r:id="rId6"/>
    <p:sldId id="260" r:id="rId7"/>
    <p:sldId id="262" r:id="rId8"/>
    <p:sldId id="751" r:id="rId9"/>
    <p:sldId id="265" r:id="rId10"/>
    <p:sldId id="266" r:id="rId11"/>
    <p:sldId id="276" r:id="rId12"/>
    <p:sldId id="749" r:id="rId13"/>
    <p:sldId id="263" r:id="rId14"/>
    <p:sldId id="268" r:id="rId15"/>
    <p:sldId id="264" r:id="rId16"/>
    <p:sldId id="269" r:id="rId17"/>
    <p:sldId id="274" r:id="rId18"/>
    <p:sldId id="275" r:id="rId19"/>
    <p:sldId id="750" r:id="rId20"/>
    <p:sldId id="744" r:id="rId21"/>
    <p:sldId id="746" r:id="rId22"/>
    <p:sldId id="747" r:id="rId23"/>
    <p:sldId id="737" r:id="rId24"/>
    <p:sldId id="735" r:id="rId25"/>
    <p:sldId id="740" r:id="rId26"/>
    <p:sldId id="741" r:id="rId27"/>
    <p:sldId id="742" r:id="rId28"/>
    <p:sldId id="734" r:id="rId29"/>
    <p:sldId id="743" r:id="rId30"/>
    <p:sldId id="728" r:id="rId31"/>
    <p:sldId id="677" r:id="rId32"/>
    <p:sldId id="288" r:id="rId33"/>
    <p:sldId id="296" r:id="rId34"/>
    <p:sldId id="678" r:id="rId35"/>
    <p:sldId id="271" r:id="rId36"/>
    <p:sldId id="679" r:id="rId37"/>
    <p:sldId id="680" r:id="rId38"/>
    <p:sldId id="681" r:id="rId39"/>
    <p:sldId id="682" r:id="rId40"/>
    <p:sldId id="683" r:id="rId41"/>
    <p:sldId id="699" r:id="rId42"/>
    <p:sldId id="687" r:id="rId43"/>
    <p:sldId id="688" r:id="rId44"/>
    <p:sldId id="691" r:id="rId45"/>
    <p:sldId id="692" r:id="rId46"/>
    <p:sldId id="693" r:id="rId47"/>
    <p:sldId id="694" r:id="rId48"/>
    <p:sldId id="748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outlineViewPr>
    <p:cViewPr>
      <p:scale>
        <a:sx n="33" d="100"/>
        <a:sy n="33" d="100"/>
      </p:scale>
      <p:origin x="0" y="-83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A0A96-6606-BF45-B036-6E03CF5DFB07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76AEA-9750-C040-B519-44F75EE944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71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Souligner : a) niveaux divers, b) public divers, dont cours en anglais, c) lien avec la fiche de poste + </a:t>
            </a:r>
            <a:r>
              <a:rPr lang="fr-FR" dirty="0" err="1"/>
              <a:t>qques</a:t>
            </a:r>
            <a:r>
              <a:rPr lang="fr-FR" dirty="0"/>
              <a:t> mots sur la pédagogie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76AEA-9750-C040-B519-44F75EE944A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27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Cf. : « </a:t>
            </a:r>
            <a:r>
              <a:rPr lang="fr-FR" dirty="0">
                <a:solidFill>
                  <a:srgbClr val="1C1C1C"/>
                </a:solidFill>
                <a:effectLst/>
                <a:latin typeface="Helvetica" pitchFamily="2" charset="0"/>
              </a:rPr>
              <a:t>participera activement à la définition et au fonctionnement des formations » et </a:t>
            </a:r>
            <a:r>
              <a:rPr lang="fr-FR" dirty="0"/>
              <a:t>« </a:t>
            </a:r>
            <a:r>
              <a:rPr lang="fr-FR" dirty="0">
                <a:solidFill>
                  <a:srgbClr val="1C1C1C"/>
                </a:solidFill>
                <a:effectLst/>
                <a:latin typeface="Helvetica" pitchFamily="2" charset="0"/>
              </a:rPr>
              <a:t>participe au bon fonctionnement de l'institution et contribue à l'élaboration de projets de développement de l’Établissement</a:t>
            </a:r>
            <a:r>
              <a:rPr lang="fr-FR" dirty="0"/>
              <a:t> », « </a:t>
            </a:r>
            <a:r>
              <a:rPr lang="fr-FR" dirty="0">
                <a:solidFill>
                  <a:srgbClr val="000000"/>
                </a:solidFill>
                <a:effectLst/>
                <a:latin typeface="Helvetica" pitchFamily="2" charset="0"/>
              </a:rPr>
              <a:t>la personne recrutée, jouera un rôle moteur dans le </a:t>
            </a:r>
            <a:r>
              <a:rPr lang="fr-FR" dirty="0">
                <a:solidFill>
                  <a:srgbClr val="1C1C1C"/>
                </a:solidFill>
                <a:effectLst/>
                <a:latin typeface="Helvetica" pitchFamily="2" charset="0"/>
              </a:rPr>
              <a:t>développement stratégique de l’Intelligence Artificielle au niveau du laboratoire et de l’Établissement »</a:t>
            </a:r>
            <a:r>
              <a:rPr lang="fr-FR" dirty="0"/>
              <a:t> dans la fiche de poste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76AEA-9750-C040-B519-44F75EE944A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8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Résumé automatique de livres =&gt; lien avec Romain V. sur la visu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IA : en lien avec l’ancien cours « </a:t>
            </a:r>
            <a:r>
              <a:rPr lang="fr-FR" b="0" i="0" u="none" strike="noStrike" dirty="0">
                <a:effectLst/>
                <a:latin typeface="Archivo Variable"/>
              </a:rPr>
              <a:t>Algorithme et raisonnement » (</a:t>
            </a:r>
            <a:r>
              <a:rPr lang="fr-FR" b="0" i="0" u="none" strike="noStrike" dirty="0" err="1">
                <a:effectLst/>
                <a:latin typeface="Archivo Variable"/>
              </a:rPr>
              <a:t>sem</a:t>
            </a:r>
            <a:r>
              <a:rPr lang="fr-FR" b="0" i="0" u="none" strike="noStrike" dirty="0">
                <a:effectLst/>
                <a:latin typeface="Archivo Variable"/>
              </a:rPr>
              <a:t> 8 donc fin 2</a:t>
            </a:r>
            <a:r>
              <a:rPr lang="fr-FR" b="0" i="0" u="none" strike="noStrike" baseline="30000" dirty="0">
                <a:effectLst/>
                <a:latin typeface="Archivo Variable"/>
              </a:rPr>
              <a:t>ème</a:t>
            </a:r>
            <a:r>
              <a:rPr lang="fr-FR" b="0" i="0" u="none" strike="noStrike" dirty="0">
                <a:effectLst/>
                <a:latin typeface="Archivo Variable"/>
              </a:rPr>
              <a:t> année), binôme avec Emmanuel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 u="none" strike="noStrike" dirty="0">
              <a:effectLst/>
              <a:latin typeface="Archivo Variable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76AEA-9750-C040-B519-44F75EE944A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27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ASTERIX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76AEA-9750-C040-B519-44F75EE944A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84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6EA7B-F600-80B5-4F09-A5721C119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8E2B1-D0D5-9951-9B58-ED3BC5BF6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FC8B9-6E66-64A1-222B-19083308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61C5-A7FF-E741-A148-6F52A250FEA4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16B091-8641-AE07-10AB-43BE438A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6B7687-1A51-6AEB-DE7F-3AA18F84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99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94DC3-8C4E-A417-8684-14526EA7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5117C6-98B5-2960-8FA0-407416AF8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DDDFC-BE83-F59F-3C50-258319AC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6121-F608-BA49-A9ED-50C0DC445AF1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80C6A-522A-288F-4359-8766BB91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3E6D5F-20E5-385A-067A-DDD4D3FF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00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CFEB13-4D58-55D4-E887-FCF3F7F7A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7370FC-9068-E8C2-1EC2-E6B41FB09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5F1F9-C9CC-4989-6E0E-08BDB6FA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C296-949D-6E49-A24B-7EAE037D3FF6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1A6B4E-6251-9611-65A7-727861B0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CA2853-BB6F-D47B-CF7C-4641A9BF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2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4CE50-A638-BC77-61EA-05F34A25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26F47-E8D5-50F7-EB95-65603387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941C2B-CB88-CBC2-9E16-88203B02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F91A-6370-BA4C-B756-4E6A89181845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FE1FA1-A1F3-891C-9A68-79A64325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0040E2-EF40-4654-ACF6-EAEFFC8D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924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9B118935-FEFF-284C-81F7-6313FBD5EDC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6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B3AA9-3F6A-03F8-0086-A2AA623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D38C7F-6BDA-0AF5-A062-CABDF5FD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1A4467-4F5E-080E-E190-E5590C36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5DA7-4082-7F41-B270-91096EB4535B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C5D34-64C8-CCE6-3000-F5CFECE3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69BDF-31D7-6AB9-6557-A72279E7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00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A4528-234A-FE4E-A090-C429A21E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9D6529-16F5-40BE-9BD3-113AC0798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5247D0-329F-AE1F-642C-B16E85CAE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37DF37-77CF-9CE3-160B-CE4B2B9B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9BC5-BA78-1148-BF4C-6CE6CF7DD4F1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D697C9-36E0-F9F1-AEC7-EC33B9EB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4C9F41-9D74-5D7D-BCC9-9DE26E68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29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3674E-63B3-5C02-A053-84C78AE7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02DFF0-0DF7-9892-C541-5FF47A4A1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CEB514-9FF6-3851-3922-98B5B2D84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38B2F6-7387-6ADB-EDB8-D3411A48E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A498C3-913A-DA92-0CCB-56E623FD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2761A5-81E2-E74E-37B2-F7B3438F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26BE-A25E-4A44-89C0-308C2185A3CC}" type="datetime1">
              <a:rPr lang="fr-FR" smtClean="0"/>
              <a:t>19/05/2025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7DDB3C-87EA-B998-24B8-768D5728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94F3CA-06E9-CEAF-450B-FE7008C1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45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7CD09-B034-6AE1-15B7-035E45D0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C83AAC-5E12-EA81-F85A-B89CF6FC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74CF-1A21-EE41-9961-33F7C3EE884D}" type="datetime1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3D1BA0-5C01-1612-C095-D4A667BB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1B68BA-3D04-B0CF-8413-93C4995C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4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35CF9B-2790-9698-B1E5-B531E0B1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3D3-7E1E-894B-ADC0-A5B4ADF4C9F8}" type="datetime1">
              <a:rPr lang="fr-FR" smtClean="0"/>
              <a:t>19/05/2025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5B387D-8E9F-4698-FED6-76DE2E7D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CE6FB2-95B0-D36E-EAED-E8C9896F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65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5A0A8-DC0A-0CB4-5A57-1ED963AB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D0F0F7-54CF-BECE-9736-2E416756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11DF7B-EF85-6812-CA1D-86F9CC9F2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8B19B5-F25B-2D89-ACC8-EE0BBC3A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E38-9B1F-3C41-A985-7A2A8CBEE076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825FF5-14D7-FA24-A202-E6AD4E1B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EBDC9B-438A-1311-FCD0-CBB5FDF4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96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C863-A305-97AD-E8F1-2FD156F2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544A6B-6D43-88C6-2197-CD8EBDB5E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D119F8-7299-CBB0-F3A3-F5214B395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22F76D-0E19-8BBF-C990-F739F580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141E-C088-3640-BFA7-2E4669DC5134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2C489B-FC96-723B-BA32-264672AD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AC5516-2ED0-07A7-15B2-80876940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ADDCD5-8FE4-F41F-ECF4-5E5E14D8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F86CFA-B7EB-700D-83EB-B877927F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17A3B-3342-238D-0C0C-AAF50AB86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1D086-4669-0A4B-AB6C-1D5836FB65DA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F8330-11BA-9295-7887-E6BDA9EBA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FCB5BD-06A9-6DBA-0609-F9ACC175B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18935-FEFF-284C-81F7-6313FBD5E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32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udson_River_School" TargetMode="External"/><Relationship Id="rId2" Type="http://schemas.openxmlformats.org/officeDocument/2006/relationships/hyperlink" Target="https://artsexperiments.withgoogle.com/ocean-of-books?latitude=-43.2000&amp;longitude=-2.5000&amp;zoom=4.4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tenberg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6F475-C98F-2813-1AC2-EA67DC522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pour l’audition au poste PR 251555</a:t>
            </a:r>
            <a:br>
              <a:rPr lang="fr-FR" dirty="0"/>
            </a:br>
            <a:r>
              <a:rPr lang="fr-FR" sz="3100" dirty="0"/>
              <a:t>Sciences des Données et Intelligence Artificielle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6E8584-BF0D-CB84-5480-D371F239B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/>
                </a:solidFill>
              </a:rPr>
              <a:t>Ecole Centrale de Lyon – LIRIS</a:t>
            </a:r>
          </a:p>
          <a:p>
            <a:endParaRPr lang="fr-FR" dirty="0"/>
          </a:p>
          <a:p>
            <a:r>
              <a:rPr lang="fr-FR" dirty="0"/>
              <a:t>par Julien VELCIN, PR en Informatique</a:t>
            </a:r>
          </a:p>
          <a:p>
            <a:r>
              <a:rPr lang="fr-FR" dirty="0"/>
              <a:t>Université Lumière Lyon 2, Laboratoire ERIC</a:t>
            </a:r>
          </a:p>
        </p:txBody>
      </p:sp>
      <p:pic>
        <p:nvPicPr>
          <p:cNvPr id="4" name="Google Shape;91;p14" descr="Logo&#10;&#10;Description automatically generated">
            <a:extLst>
              <a:ext uri="{FF2B5EF4-FFF2-40B4-BE49-F238E27FC236}">
                <a16:creationId xmlns:a16="http://schemas.microsoft.com/office/drawing/2014/main" id="{B2690C54-3327-FB0C-4DD5-DD048E056F5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4975" y="5349875"/>
            <a:ext cx="623283" cy="37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8;p1">
            <a:extLst>
              <a:ext uri="{FF2B5EF4-FFF2-40B4-BE49-F238E27FC236}">
                <a16:creationId xmlns:a16="http://schemas.microsoft.com/office/drawing/2014/main" id="{885C17DA-4535-BCDE-653E-20E73EF75F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7330"/>
          <a:stretch/>
        </p:blipFill>
        <p:spPr>
          <a:xfrm>
            <a:off x="4741817" y="5349875"/>
            <a:ext cx="1973158" cy="485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LIRIS">
            <a:extLst>
              <a:ext uri="{FF2B5EF4-FFF2-40B4-BE49-F238E27FC236}">
                <a16:creationId xmlns:a16="http://schemas.microsoft.com/office/drawing/2014/main" id="{CBF37C0E-A09F-7374-A0A8-0F39B95EB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38" y="3495283"/>
            <a:ext cx="1124920" cy="50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7DC132-380F-762F-91B0-D9A22C3C8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817" y="3509963"/>
            <a:ext cx="1333500" cy="56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BB0ED-923C-80D8-2500-FD6C0764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Exemple </a:t>
            </a:r>
            <a:r>
              <a:rPr lang="fr-FR" sz="4400" dirty="0">
                <a:solidFill>
                  <a:schemeClr val="bg1">
                    <a:lumMod val="50000"/>
                  </a:schemeClr>
                </a:solidFill>
              </a:rPr>
              <a:t>(2)</a:t>
            </a:r>
            <a:r>
              <a:rPr lang="fr-FR" sz="4400" dirty="0"/>
              <a:t> : biais dans les </a:t>
            </a:r>
            <a:r>
              <a:rPr lang="fr-FR" sz="4400" dirty="0" err="1"/>
              <a:t>LLMs</a:t>
            </a:r>
            <a:r>
              <a:rPr lang="fr-FR" sz="4400" dirty="0"/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fr-FR" sz="4400" dirty="0">
                <a:solidFill>
                  <a:schemeClr val="bg1">
                    <a:lumMod val="50000"/>
                  </a:schemeClr>
                </a:solidFill>
              </a:rPr>
              <a:t>/2</a:t>
            </a:r>
            <a:r>
              <a:rPr lang="fr-FR" sz="4400" dirty="0"/>
              <a:t>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4FF99-5400-1118-C7C4-21AB0577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Dans ce contexte, nous avons :</a:t>
            </a:r>
          </a:p>
          <a:p>
            <a:pPr lvl="1"/>
            <a:r>
              <a:rPr lang="fr-FR" sz="2000" dirty="0"/>
              <a:t>expérimenté le </a:t>
            </a:r>
            <a:r>
              <a:rPr lang="fr-FR" sz="2000" u="sng" dirty="0" err="1"/>
              <a:t>pruning</a:t>
            </a:r>
            <a:r>
              <a:rPr lang="fr-FR" sz="2000" dirty="0"/>
              <a:t> avec des modèles un peu anciens de type encodeur et proposé une solution pour </a:t>
            </a:r>
            <a:r>
              <a:rPr lang="fr-FR" sz="2000" u="sng" dirty="0"/>
              <a:t>débiaiser</a:t>
            </a:r>
            <a:r>
              <a:rPr lang="fr-FR" sz="2000" dirty="0"/>
              <a:t> qui prend en compte une annotation fine sur les mots qui comptent réellement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(IDA 2023)</a:t>
            </a:r>
            <a:r>
              <a:rPr lang="fr-FR" sz="2000" dirty="0"/>
              <a:t> ;</a:t>
            </a:r>
          </a:p>
          <a:p>
            <a:pPr lvl="1"/>
            <a:r>
              <a:rPr lang="fr-FR" sz="2000" dirty="0"/>
              <a:t>évalué l’impact de la </a:t>
            </a:r>
            <a:r>
              <a:rPr lang="fr-FR" sz="2000" u="sng" dirty="0" err="1"/>
              <a:t>quantization</a:t>
            </a:r>
            <a:r>
              <a:rPr lang="fr-FR" sz="2000" dirty="0"/>
              <a:t> sur la calibration de </a:t>
            </a:r>
            <a:r>
              <a:rPr lang="fr-FR" sz="2000" dirty="0" err="1"/>
              <a:t>LLMs</a:t>
            </a:r>
            <a:r>
              <a:rPr lang="fr-FR" sz="2000" dirty="0"/>
              <a:t> récents et mis en évidence certains phénomènes intéressants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(NAACL 2024)</a:t>
            </a:r>
            <a:r>
              <a:rPr lang="fr-FR" sz="2000" dirty="0"/>
              <a:t> ;</a:t>
            </a:r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2000" dirty="0"/>
              <a:t>modifié l’algorithme de </a:t>
            </a:r>
            <a:r>
              <a:rPr lang="fr-FR" sz="2000" dirty="0" err="1"/>
              <a:t>quantization</a:t>
            </a:r>
            <a:r>
              <a:rPr lang="fr-FR" sz="2000" dirty="0"/>
              <a:t> GPTQ afin de compresser des </a:t>
            </a:r>
            <a:r>
              <a:rPr lang="fr-FR" sz="2000" dirty="0" err="1"/>
              <a:t>LLMs</a:t>
            </a:r>
            <a:r>
              <a:rPr lang="fr-FR" sz="2000" dirty="0"/>
              <a:t> tout en </a:t>
            </a:r>
            <a:r>
              <a:rPr lang="fr-FR" sz="2000" u="sng" dirty="0"/>
              <a:t>diminuant les biais</a:t>
            </a:r>
            <a:r>
              <a:rPr lang="fr-FR" sz="2000" dirty="0"/>
              <a:t> liés à l’équité de ces modèles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(travail en cours)</a:t>
            </a:r>
            <a:r>
              <a:rPr lang="fr-FR" sz="2000" dirty="0"/>
              <a:t>.</a:t>
            </a:r>
          </a:p>
          <a:p>
            <a:r>
              <a:rPr lang="fr-FR" dirty="0"/>
              <a:t>En parallèle, nous nous intéressons à l’encodage des valeurs morales dans les </a:t>
            </a:r>
            <a:r>
              <a:rPr lang="fr-FR" dirty="0" err="1"/>
              <a:t>LLMs</a:t>
            </a:r>
            <a:r>
              <a:rPr lang="fr-FR" dirty="0"/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(NAACL 2025)</a:t>
            </a:r>
            <a:r>
              <a:rPr lang="fr-FR" dirty="0"/>
              <a:t> et à la détection de la haine implicite (collaboration en cours avec </a:t>
            </a:r>
            <a:r>
              <a:rPr lang="fr-FR" dirty="0" err="1"/>
              <a:t>Naver</a:t>
            </a:r>
            <a:r>
              <a:rPr lang="fr-FR" dirty="0"/>
              <a:t> </a:t>
            </a:r>
            <a:r>
              <a:rPr lang="fr-FR" dirty="0" err="1"/>
              <a:t>Labs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B934A9-9E7D-4C4A-7074-0F861C70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11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D543BCE-689C-8C41-C5B5-497DB67AF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279014"/>
              </p:ext>
            </p:extLst>
          </p:nvPr>
        </p:nvGraphicFramePr>
        <p:xfrm>
          <a:off x="838200" y="1098674"/>
          <a:ext cx="10603232" cy="464611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96540">
                  <a:extLst>
                    <a:ext uri="{9D8B030D-6E8A-4147-A177-3AD203B41FA5}">
                      <a16:colId xmlns:a16="http://schemas.microsoft.com/office/drawing/2014/main" val="148008016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57195117"/>
                    </a:ext>
                  </a:extLst>
                </a:gridCol>
                <a:gridCol w="4983480">
                  <a:extLst>
                    <a:ext uri="{9D8B030D-6E8A-4147-A177-3AD203B41FA5}">
                      <a16:colId xmlns:a16="http://schemas.microsoft.com/office/drawing/2014/main" val="4052131409"/>
                    </a:ext>
                  </a:extLst>
                </a:gridCol>
                <a:gridCol w="1611632">
                  <a:extLst>
                    <a:ext uri="{9D8B030D-6E8A-4147-A177-3AD203B41FA5}">
                      <a16:colId xmlns:a16="http://schemas.microsoft.com/office/drawing/2014/main" val="1747142176"/>
                    </a:ext>
                  </a:extLst>
                </a:gridCol>
              </a:tblGrid>
              <a:tr h="581751">
                <a:tc>
                  <a:txBody>
                    <a:bodyPr/>
                    <a:lstStyle/>
                    <a:p>
                      <a:r>
                        <a:rPr lang="fr-FR" dirty="0"/>
                        <a:t>Nom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80447"/>
                  </a:ext>
                </a:extLst>
              </a:tr>
              <a:tr h="581751">
                <a:tc>
                  <a:txBody>
                    <a:bodyPr/>
                    <a:lstStyle/>
                    <a:p>
                      <a:r>
                        <a:rPr lang="fr-FR" sz="1600" dirty="0" err="1"/>
                        <a:t>ImagiWeb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laboratoires académiques (LIA, CEPEL), 3 entreprises (AMI Software, EDF, XRCE)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2012-2015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51876"/>
                  </a:ext>
                </a:extLst>
              </a:tr>
              <a:tr h="581751">
                <a:tc>
                  <a:txBody>
                    <a:bodyPr/>
                    <a:lstStyle/>
                    <a:p>
                      <a:r>
                        <a:rPr lang="fr-FR" sz="1600" dirty="0" err="1"/>
                        <a:t>Text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mining</a:t>
                      </a:r>
                      <a:r>
                        <a:rPr lang="fr-FR" sz="1600" dirty="0"/>
                        <a:t> pour l’étude des réseaux sociaux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inter</a:t>
                      </a:r>
                      <a:r>
                        <a:rPr lang="fr-FR" baseline="30000" dirty="0" err="1"/>
                        <a:t>ale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S. </a:t>
                      </a:r>
                      <a:r>
                        <a:rPr lang="fr-FR" dirty="0" err="1"/>
                        <a:t>Trausan</a:t>
                      </a:r>
                      <a:r>
                        <a:rPr lang="fr-FR" dirty="0"/>
                        <a:t>-Matu (UPB, Roumanie)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2009-2018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11074"/>
                  </a:ext>
                </a:extLst>
              </a:tr>
              <a:tr h="581751">
                <a:tc>
                  <a:txBody>
                    <a:bodyPr/>
                    <a:lstStyle/>
                    <a:p>
                      <a:r>
                        <a:rPr lang="fr-FR" sz="1600" dirty="0"/>
                        <a:t>Interactive document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inter</a:t>
                      </a:r>
                      <a:r>
                        <a:rPr lang="fr-FR" baseline="30000" dirty="0" err="1"/>
                        <a:t>ale</a:t>
                      </a:r>
                      <a:endParaRPr lang="fr-FR" baseline="30000" dirty="0"/>
                    </a:p>
                    <a:p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E. </a:t>
                      </a:r>
                      <a:r>
                        <a:rPr lang="fr-FR" dirty="0" err="1"/>
                        <a:t>Milios</a:t>
                      </a:r>
                      <a:r>
                        <a:rPr lang="fr-FR" dirty="0"/>
                        <a:t> (Dalhousie Univ., 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2015-2021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8435"/>
                  </a:ext>
                </a:extLst>
              </a:tr>
              <a:tr h="581751">
                <a:tc>
                  <a:txBody>
                    <a:bodyPr/>
                    <a:lstStyle/>
                    <a:p>
                      <a:r>
                        <a:rPr lang="fr-FR" sz="1600" dirty="0"/>
                        <a:t>Solutions « </a:t>
                      </a:r>
                      <a:r>
                        <a:rPr lang="fr-FR" sz="1600" dirty="0" err="1"/>
                        <a:t>human</a:t>
                      </a:r>
                      <a:r>
                        <a:rPr lang="fr-FR" sz="1600" dirty="0"/>
                        <a:t> in the </a:t>
                      </a:r>
                      <a:r>
                        <a:rPr lang="fr-FR" sz="1600" dirty="0" err="1"/>
                        <a:t>loop</a:t>
                      </a:r>
                      <a:r>
                        <a:rPr lang="fr-FR" sz="1600" dirty="0"/>
                        <a:t> » en machine </a:t>
                      </a:r>
                      <a:r>
                        <a:rPr lang="fr-FR" sz="1600" dirty="0" err="1"/>
                        <a:t>learning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inter</a:t>
                      </a:r>
                      <a:r>
                        <a:rPr lang="fr-FR" baseline="30000" dirty="0" err="1"/>
                        <a:t>ale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I. Davidson (</a:t>
                      </a:r>
                      <a:r>
                        <a:rPr lang="fr-FR" dirty="0" err="1"/>
                        <a:t>UCDavis</a:t>
                      </a:r>
                      <a:r>
                        <a:rPr lang="fr-FR" dirty="0"/>
                        <a:t>, 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2017-auj.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98881"/>
                  </a:ext>
                </a:extLst>
              </a:tr>
              <a:tr h="5817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LIFRANUM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MARGE, BnF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2020-2024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45232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r>
                        <a:rPr lang="fr-FR" sz="1600" dirty="0"/>
                        <a:t>TIGA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Métropole, </a:t>
                      </a:r>
                      <a:r>
                        <a:rPr lang="fr-FR" dirty="0" err="1"/>
                        <a:t>UrbaLyon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2020-2025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215355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r>
                        <a:rPr lang="fr-FR" sz="1600" dirty="0" err="1"/>
                        <a:t>DIKé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LabHC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Naver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Labs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2022-2025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691050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r>
                        <a:rPr lang="fr-FR" sz="1600" dirty="0"/>
                        <a:t>Trévoux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ICAR, LIRIS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2022-auj.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5701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6CC7BE-85D4-539C-45C7-5EECCEEA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30F90C-0A23-F881-3E69-EA6F41C52BE1}"/>
              </a:ext>
            </a:extLst>
          </p:cNvPr>
          <p:cNvSpPr txBox="1"/>
          <p:nvPr/>
        </p:nvSpPr>
        <p:spPr>
          <a:xfrm>
            <a:off x="838200" y="6079410"/>
            <a:ext cx="964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+ 8 thèses CIFRE (dont 5 soutenues) : AMI Software, Technicolor, EDF, DSRT, Worldline, </a:t>
            </a:r>
            <a:r>
              <a:rPr lang="fr-FR" dirty="0" err="1"/>
              <a:t>Infologics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7FDF789-F657-1BE2-3C18-7BEEE1DF1561}"/>
              </a:ext>
            </a:extLst>
          </p:cNvPr>
          <p:cNvSpPr txBox="1">
            <a:spLocks/>
          </p:cNvSpPr>
          <p:nvPr/>
        </p:nvSpPr>
        <p:spPr>
          <a:xfrm>
            <a:off x="232410" y="-68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Projets et collaborations</a:t>
            </a:r>
            <a:endParaRPr lang="fr-FR" sz="3800" dirty="0"/>
          </a:p>
        </p:txBody>
      </p:sp>
    </p:spTree>
    <p:extLst>
      <p:ext uri="{BB962C8B-B14F-4D97-AF65-F5344CB8AC3E}">
        <p14:creationId xmlns:p14="http://schemas.microsoft.com/office/powerpoint/2010/main" val="145565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3F36-9E6B-12AA-F878-8E2FD00A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84EA0-17D2-5C48-D3B3-6D983E03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Publications (résumé)</a:t>
            </a:r>
          </a:p>
        </p:txBody>
      </p:sp>
      <p:pic>
        <p:nvPicPr>
          <p:cNvPr id="5" name="Espace réservé du contenu 4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19400473-C670-0D94-2526-8AEFCA162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5100" y="480208"/>
            <a:ext cx="5336540" cy="1095395"/>
          </a:xfrm>
        </p:spPr>
      </p:pic>
      <p:pic>
        <p:nvPicPr>
          <p:cNvPr id="7" name="Image 6" descr="Une image contenant texte, Police, blanc, calligraphie&#10;&#10;Description générée automatiquement">
            <a:extLst>
              <a:ext uri="{FF2B5EF4-FFF2-40B4-BE49-F238E27FC236}">
                <a16:creationId xmlns:a16="http://schemas.microsoft.com/office/drawing/2014/main" id="{DE3E1A83-BC9D-7104-1358-C768A5DFA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870" y="1516017"/>
            <a:ext cx="2731770" cy="52873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0829A31-DD41-977C-F15E-CB0B865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12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33CD5-7E11-AA45-02EB-A0880277487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fr-FR" dirty="0">
              <a:solidFill>
                <a:srgbClr val="000000"/>
              </a:solidFill>
              <a:latin typeface="Helvetica" pitchFamily="2" charset="0"/>
            </a:endParaRPr>
          </a:p>
          <a:p>
            <a:pPr>
              <a:lnSpc>
                <a:spcPct val="120000"/>
              </a:lnSpc>
            </a:pP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When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Quantization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Affects Confidence of Large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Language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Models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? I.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Proskurina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, L. Brun, G. Metzler, J.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Velcin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. North American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Chapter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of the Association for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Computational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Linguistics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Findings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of the </a:t>
            </a:r>
            <a:r>
              <a:rPr lang="fr-FR" b="1" dirty="0">
                <a:solidFill>
                  <a:srgbClr val="000000"/>
                </a:solidFill>
                <a:latin typeface="Helvetica" pitchFamily="2" charset="0"/>
              </a:rPr>
              <a:t>NAACL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), 2024. CORE A</a:t>
            </a: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Dynamic Mixed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Membership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Stochastic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Block Model for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Weighted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Labeled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Networks. G. Poux-Médard, J.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Velcin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, S.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Loudcher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. International ACM SIGIR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Conference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(</a:t>
            </a:r>
            <a:r>
              <a:rPr lang="fr-FR" b="1" dirty="0">
                <a:solidFill>
                  <a:srgbClr val="000000"/>
                </a:solidFill>
                <a:latin typeface="Helvetica" pitchFamily="2" charset="0"/>
              </a:rPr>
              <a:t>SIGIR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), 2023. CORE A*</a:t>
            </a: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Dynamic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Gaussian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Embedding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of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Authors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. A.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Gourru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, J.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Velcin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, C. Gravier, J. Jacques. The Web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Conference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formerly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known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as </a:t>
            </a:r>
            <a:r>
              <a:rPr lang="fr-FR" b="1" dirty="0">
                <a:solidFill>
                  <a:srgbClr val="000000"/>
                </a:solidFill>
                <a:latin typeface="Helvetica" pitchFamily="2" charset="0"/>
              </a:rPr>
              <a:t>WWW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), 2022. CORE A*</a:t>
            </a:r>
          </a:p>
          <a:p>
            <a:pPr>
              <a:lnSpc>
                <a:spcPct val="120000"/>
              </a:lnSpc>
            </a:pP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Serialized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Interacting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Mixed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Membership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Stochastic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Block Model. G. Poux-Médard, J.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Velcin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, S.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Loudcher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. IEEE International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Conference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on Data Mining (</a:t>
            </a:r>
            <a:r>
              <a:rPr lang="fr-FR" b="1" dirty="0">
                <a:solidFill>
                  <a:srgbClr val="000000"/>
                </a:solidFill>
                <a:latin typeface="Helvetica" pitchFamily="2" charset="0"/>
              </a:rPr>
              <a:t>ICDM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), 2022. CORE A*</a:t>
            </a: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Monitoring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geometrical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properties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of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word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embeddings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for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detecting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the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emergence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of new topics. C. Christophe, J.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Velcin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, J.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Cugliari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, P.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Suignard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, M.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Boumghar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.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Conference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on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Empirical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Methods in Natural 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</a:rPr>
              <a:t>Language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 (</a:t>
            </a:r>
            <a:r>
              <a:rPr lang="fr-FR" b="1" dirty="0">
                <a:solidFill>
                  <a:srgbClr val="000000"/>
                </a:solidFill>
                <a:latin typeface="Helvetica" pitchFamily="2" charset="0"/>
              </a:rPr>
              <a:t>EMNLP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</a:rPr>
              <a:t>), 2021. CORE A*</a:t>
            </a:r>
          </a:p>
        </p:txBody>
      </p:sp>
    </p:spTree>
    <p:extLst>
      <p:ext uri="{BB962C8B-B14F-4D97-AF65-F5344CB8AC3E}">
        <p14:creationId xmlns:p14="http://schemas.microsoft.com/office/powerpoint/2010/main" val="144220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02C07-2EC7-3DE7-12A6-AC11419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" y="-68580"/>
            <a:ext cx="10515600" cy="1325563"/>
          </a:xfrm>
        </p:spPr>
        <p:txBody>
          <a:bodyPr>
            <a:normAutofit/>
          </a:bodyPr>
          <a:lstStyle/>
          <a:p>
            <a:r>
              <a:rPr lang="fr-FR" sz="3800" dirty="0"/>
              <a:t>Responsabilités collectives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02D9F-539E-0715-25CE-B8C8692F5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200150"/>
            <a:ext cx="11323320" cy="5349875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Gestion des formations</a:t>
            </a:r>
          </a:p>
          <a:p>
            <a:pPr marL="452438" lvl="1" indent="-180975"/>
            <a:r>
              <a:rPr lang="fr-FR" sz="2200" dirty="0"/>
              <a:t>Responsable pédagogique M2 ECD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(7 ans)</a:t>
            </a:r>
            <a:r>
              <a:rPr lang="fr-FR" sz="2200" dirty="0"/>
              <a:t>, L3 IDS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(4 ans)</a:t>
            </a:r>
            <a:r>
              <a:rPr lang="fr-FR" sz="2200" dirty="0"/>
              <a:t>, M1 Informatique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(depuis 2022)</a:t>
            </a:r>
          </a:p>
          <a:p>
            <a:pPr marL="452438" lvl="1" indent="-180975"/>
            <a:r>
              <a:rPr lang="fr-FR" sz="2200" dirty="0"/>
              <a:t>Coordination de la mention de Master Informatique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(depuis 2022)</a:t>
            </a:r>
          </a:p>
          <a:p>
            <a:r>
              <a:rPr lang="fr-FR" b="1" dirty="0"/>
              <a:t>Implication dans la composante de formation</a:t>
            </a:r>
          </a:p>
          <a:p>
            <a:pPr marL="452438" lvl="1" indent="-180975"/>
            <a:r>
              <a:rPr lang="fr-FR" sz="2200" dirty="0"/>
              <a:t>Élu au conseil de l’UFR FSEG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(4 ans) </a:t>
            </a:r>
            <a:r>
              <a:rPr lang="fr-FR" sz="2200" dirty="0"/>
              <a:t>puis au CA de l’ICOM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(depuis 3 ans)</a:t>
            </a:r>
          </a:p>
          <a:p>
            <a:pPr marL="452438" lvl="1" indent="-180975"/>
            <a:r>
              <a:rPr lang="fr-FR" sz="2200" dirty="0"/>
              <a:t>Directeur adjoint de l’ICOM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(depuis 1 an)</a:t>
            </a:r>
          </a:p>
          <a:p>
            <a:r>
              <a:rPr lang="fr-FR" b="1" dirty="0"/>
              <a:t>Implication dans le laboratoire</a:t>
            </a:r>
          </a:p>
          <a:p>
            <a:pPr marL="452438" lvl="1" indent="-180975"/>
            <a:r>
              <a:rPr lang="fr-FR" sz="2200" dirty="0"/>
              <a:t>Responsable de l’équipe DMD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(3 ans entre 2012 et 2015 puis 1 an en 2020)</a:t>
            </a:r>
          </a:p>
          <a:p>
            <a:r>
              <a:rPr lang="fr-FR" b="1" dirty="0"/>
              <a:t>Implication dans l’établissement</a:t>
            </a:r>
          </a:p>
          <a:p>
            <a:pPr marL="452438" lvl="1" indent="-180975"/>
            <a:r>
              <a:rPr lang="fr-FR" sz="2200" dirty="0"/>
              <a:t>Président du GEI 26-27-61-71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(depuis 3 ans)</a:t>
            </a:r>
          </a:p>
          <a:p>
            <a:pPr marL="452438" lvl="1" indent="-180975"/>
            <a:r>
              <a:rPr lang="fr-FR" sz="2200" dirty="0"/>
              <a:t>Participation au dépôt du projet de cluster IA </a:t>
            </a:r>
            <a:r>
              <a:rPr lang="fr-FR" sz="2200" dirty="0" err="1"/>
              <a:t>AILyS</a:t>
            </a:r>
            <a:r>
              <a:rPr lang="fr-FR" sz="2200" dirty="0"/>
              <a:t>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(2023) </a:t>
            </a:r>
            <a:r>
              <a:rPr lang="fr-FR" sz="2200" dirty="0"/>
              <a:t>+ dépôt du projet AMI CMA </a:t>
            </a:r>
            <a:r>
              <a:rPr lang="fr-FR" sz="2200" dirty="0" err="1"/>
              <a:t>InART</a:t>
            </a:r>
            <a:r>
              <a:rPr lang="fr-FR" sz="2200" dirty="0"/>
              <a:t>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(2025)</a:t>
            </a:r>
          </a:p>
          <a:p>
            <a:pPr marL="452438" lvl="1" indent="-180975"/>
            <a:r>
              <a:rPr lang="fr-FR" sz="2200" dirty="0" err="1"/>
              <a:t>Co-animation</a:t>
            </a:r>
            <a:r>
              <a:rPr lang="fr-FR" sz="2200" dirty="0"/>
              <a:t> du pôle de spécialité </a:t>
            </a:r>
            <a:r>
              <a:rPr lang="fr-FR" sz="2200" dirty="0" err="1"/>
              <a:t>HuNIS</a:t>
            </a:r>
            <a:r>
              <a:rPr lang="fr-FR" sz="2200" dirty="0"/>
              <a:t>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(4 ans entre 2020 et 2024)</a:t>
            </a:r>
          </a:p>
          <a:p>
            <a:pPr marL="452438" lvl="1" indent="-180975"/>
            <a:r>
              <a:rPr lang="fr-FR" sz="2200" dirty="0"/>
              <a:t>Élu à la CR (et donc au CAC) entre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fr-FR" sz="2200" dirty="0"/>
              <a:t> et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2018</a:t>
            </a:r>
            <a:r>
              <a:rPr lang="fr-FR" sz="2200" dirty="0"/>
              <a:t>, puis depuis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2025</a:t>
            </a:r>
          </a:p>
          <a:p>
            <a:pPr marL="452438" lvl="1" indent="-180975"/>
            <a:r>
              <a:rPr lang="fr-FR" sz="2200" dirty="0"/>
              <a:t>Référent IA à Lyon 2 (situation en pause)</a:t>
            </a:r>
          </a:p>
          <a:p>
            <a:pPr marL="0" indent="-185737"/>
            <a:r>
              <a:rPr lang="fr-FR" b="1" dirty="0"/>
              <a:t>Au niveau national</a:t>
            </a:r>
          </a:p>
          <a:p>
            <a:pPr marL="457200" lvl="1" indent="-185737"/>
            <a:r>
              <a:rPr lang="fr-FR" sz="2200" dirty="0"/>
              <a:t>Président d’un comité ANR 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(depuis septembre)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2691C8-A00C-D493-E36F-C13A52EF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86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F1619-7363-550F-00BF-A3A4B9D7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942FB-7E4B-07C0-0272-D9A7108B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d’intégration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425F3E-2935-5A0E-C125-21D4D9718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Julien </a:t>
            </a:r>
            <a:r>
              <a:rPr lang="fr-FR" dirty="0" err="1"/>
              <a:t>Velcin</a:t>
            </a:r>
            <a:r>
              <a:rPr lang="fr-FR" dirty="0"/>
              <a:t>, candidat au poste PR ECL-LIRIS</a:t>
            </a:r>
          </a:p>
        </p:txBody>
      </p:sp>
    </p:spTree>
    <p:extLst>
      <p:ext uri="{BB962C8B-B14F-4D97-AF65-F5344CB8AC3E}">
        <p14:creationId xmlns:p14="http://schemas.microsoft.com/office/powerpoint/2010/main" val="365887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7411C-0E3C-7CCF-4340-54D99EF8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positionnement général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9741B5-736E-C627-28A8-F8599B8B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noProof="1"/>
              <a:t>Développement de solutions d’</a:t>
            </a:r>
            <a:r>
              <a:rPr lang="en-US" b="1" noProof="1"/>
              <a:t>IA performantes et éthiques</a:t>
            </a:r>
            <a:r>
              <a:rPr lang="en-US" noProof="1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1"/>
              <a:t>Bien fondées et efficaces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u="sng" noProof="1"/>
              <a:t>modèles bien définis</a:t>
            </a:r>
            <a:r>
              <a:rPr lang="en-US" noProof="1"/>
              <a:t>, sachant prendre en compte des notions d’</a:t>
            </a:r>
            <a:r>
              <a:rPr lang="en-US" u="sng" noProof="1"/>
              <a:t>incertitude</a:t>
            </a:r>
            <a:r>
              <a:rPr lang="en-US" noProof="1"/>
              <a:t>, implémentés dans des </a:t>
            </a:r>
            <a:r>
              <a:rPr lang="en-US" u="sng" noProof="1"/>
              <a:t>algorithmes efficaces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1"/>
              <a:t>Accessibles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noProof="1"/>
              <a:t>à la portée de </a:t>
            </a:r>
            <a:r>
              <a:rPr lang="en-US" u="sng" noProof="1"/>
              <a:t>toutes et tous</a:t>
            </a:r>
            <a:r>
              <a:rPr lang="en-US" noProof="1"/>
              <a:t>, qui s’adapte aux usages (cf. travail pluridisciplinaire), implémentées dans des solutions simples d’accès et ouvertes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1"/>
              <a:t>De confiance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noProof="1"/>
              <a:t>robustes aux </a:t>
            </a:r>
            <a:r>
              <a:rPr lang="en-US" u="sng" noProof="1"/>
              <a:t>biais</a:t>
            </a:r>
            <a:r>
              <a:rPr lang="en-US" noProof="1"/>
              <a:t> (cf. travail sur la fairness ou sur la calibration des modèles), dont on peu expliquer le fonctionnement et/ou les sorties (lien XAI)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1"/>
              <a:t>Frugales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noProof="1"/>
              <a:t>solutions </a:t>
            </a:r>
            <a:r>
              <a:rPr lang="en-US" u="sng" noProof="1"/>
              <a:t>peu coûteuses</a:t>
            </a:r>
            <a:r>
              <a:rPr lang="en-US" noProof="1"/>
              <a:t>, légères (cf. travaux sur la compression), utilisées à bon escient (cf. travaux en lien avec le méta-learning)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0B2341-7CA0-93F0-0D66-AC39A65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23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6EAC1-B344-1EBF-9339-F07E973A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d’enseignement (ECL)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F43E7-C951-AB3F-36C1-54B858A3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1810" cy="466725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Implication dans l’offre de formation :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fr-FR" sz="1900" dirty="0"/>
              <a:t>Algo / programmation Python / EDA / machine </a:t>
            </a:r>
            <a:r>
              <a:rPr lang="fr-FR" sz="1900" dirty="0" err="1"/>
              <a:t>learning</a:t>
            </a:r>
            <a:r>
              <a:rPr lang="fr-FR" sz="1900" dirty="0"/>
              <a:t> </a:t>
            </a:r>
            <a:r>
              <a:rPr lang="fr-FR" sz="1900" dirty="0">
                <a:solidFill>
                  <a:schemeClr val="bg1">
                    <a:lumMod val="50000"/>
                  </a:schemeClr>
                </a:solidFill>
              </a:rPr>
              <a:t>(BS Data Science for </a:t>
            </a:r>
            <a:r>
              <a:rPr lang="fr-FR" sz="1900" dirty="0" err="1">
                <a:solidFill>
                  <a:schemeClr val="bg1">
                    <a:lumMod val="50000"/>
                  </a:schemeClr>
                </a:solidFill>
              </a:rPr>
              <a:t>Responsible</a:t>
            </a:r>
            <a:r>
              <a:rPr lang="fr-FR" sz="1900" dirty="0">
                <a:solidFill>
                  <a:schemeClr val="bg1">
                    <a:lumMod val="50000"/>
                  </a:schemeClr>
                </a:solidFill>
              </a:rPr>
              <a:t> Business)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fr-FR" sz="1900" dirty="0"/>
              <a:t>Algo / programmation Python / programmation Web </a:t>
            </a:r>
            <a:r>
              <a:rPr lang="fr-FR" sz="1900" dirty="0">
                <a:solidFill>
                  <a:schemeClr val="bg1">
                    <a:lumMod val="50000"/>
                  </a:schemeClr>
                </a:solidFill>
              </a:rPr>
              <a:t>(cursus ingénieur, A1)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fr-FR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Science </a:t>
            </a:r>
            <a:r>
              <a:rPr lang="fr-FR" sz="1900" dirty="0">
                <a:solidFill>
                  <a:schemeClr val="bg1">
                    <a:lumMod val="50000"/>
                  </a:schemeClr>
                </a:solidFill>
              </a:rPr>
              <a:t>(cursus ingénieur, A3)</a:t>
            </a:r>
          </a:p>
          <a:p>
            <a:r>
              <a:rPr lang="fr-FR" dirty="0"/>
              <a:t>Opportunités de nouveaux enseignements :</a:t>
            </a:r>
            <a:endParaRPr lang="fr-F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fr-FR" sz="1900" dirty="0"/>
              <a:t>Découverte de l’IA </a:t>
            </a:r>
            <a:r>
              <a:rPr lang="fr-FR" sz="1900" dirty="0">
                <a:solidFill>
                  <a:schemeClr val="bg1">
                    <a:lumMod val="50000"/>
                  </a:schemeClr>
                </a:solidFill>
              </a:rPr>
              <a:t>(cursus ingénieur, A2)</a:t>
            </a:r>
            <a:endParaRPr lang="fr-FR" sz="1900" dirty="0"/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fr-FR" sz="1900" dirty="0"/>
              <a:t>Analyse des réseaux d’information </a:t>
            </a:r>
            <a:r>
              <a:rPr lang="fr-FR" sz="1900" dirty="0">
                <a:solidFill>
                  <a:schemeClr val="bg1">
                    <a:lumMod val="50000"/>
                  </a:schemeClr>
                </a:solidFill>
              </a:rPr>
              <a:t>(MOD ou MSO au S9)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fr-FR" sz="1900" dirty="0"/>
              <a:t>Résumé automatique de corpus </a:t>
            </a:r>
            <a:r>
              <a:rPr lang="fr-FR" sz="1900" dirty="0">
                <a:solidFill>
                  <a:schemeClr val="bg1">
                    <a:lumMod val="50000"/>
                  </a:schemeClr>
                </a:solidFill>
              </a:rPr>
              <a:t>(PE, 1</a:t>
            </a:r>
            <a:r>
              <a:rPr lang="fr-FR" sz="1900" baseline="30000" dirty="0">
                <a:solidFill>
                  <a:schemeClr val="bg1">
                    <a:lumMod val="50000"/>
                  </a:schemeClr>
                </a:solidFill>
              </a:rPr>
              <a:t>ère</a:t>
            </a:r>
            <a:r>
              <a:rPr lang="fr-FR" sz="1900" dirty="0">
                <a:solidFill>
                  <a:schemeClr val="bg1">
                    <a:lumMod val="50000"/>
                  </a:schemeClr>
                </a:solidFill>
              </a:rPr>
              <a:t> année; </a:t>
            </a:r>
            <a:r>
              <a:rPr lang="fr-FR" sz="1900" dirty="0" err="1">
                <a:solidFill>
                  <a:schemeClr val="bg1">
                    <a:lumMod val="50000"/>
                  </a:schemeClr>
                </a:solidFill>
              </a:rPr>
              <a:t>PaR</a:t>
            </a:r>
            <a:r>
              <a:rPr lang="fr-FR" sz="1900" dirty="0">
                <a:solidFill>
                  <a:schemeClr val="bg1">
                    <a:lumMod val="50000"/>
                  </a:schemeClr>
                </a:solidFill>
              </a:rPr>
              <a:t>, 2</a:t>
            </a:r>
            <a:r>
              <a:rPr lang="fr-FR" sz="1900" baseline="30000" dirty="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sz="1900" dirty="0">
                <a:solidFill>
                  <a:schemeClr val="bg1">
                    <a:lumMod val="50000"/>
                  </a:schemeClr>
                </a:solidFill>
              </a:rPr>
              <a:t> année)</a:t>
            </a:r>
          </a:p>
          <a:p>
            <a:pPr marL="225425" indent="-225425">
              <a:buSzPct val="100000"/>
            </a:pPr>
            <a:r>
              <a:rPr lang="fr-FR" dirty="0"/>
              <a:t>Quelques défis</a:t>
            </a:r>
          </a:p>
          <a:p>
            <a:pPr marL="682625" lvl="1" indent="-225425">
              <a:buSzPct val="100000"/>
            </a:pPr>
            <a:r>
              <a:rPr lang="fr-FR" sz="2100" dirty="0"/>
              <a:t>Susciter l’intérêt et maintenir la </a:t>
            </a:r>
            <a:r>
              <a:rPr lang="fr-FR" sz="2100" u="sng" dirty="0"/>
              <a:t>motivation</a:t>
            </a:r>
            <a:r>
              <a:rPr lang="fr-FR" sz="2100" dirty="0"/>
              <a:t> des élèves</a:t>
            </a:r>
          </a:p>
          <a:p>
            <a:pPr marL="457200" lvl="1" indent="0">
              <a:buSzPct val="100000"/>
              <a:buNone/>
            </a:pPr>
            <a:r>
              <a:rPr lang="fr-FR" sz="1900" dirty="0"/>
              <a:t>	</a:t>
            </a:r>
            <a:r>
              <a:rPr lang="fr-FR" sz="1900" b="0" i="0" u="none" strike="noStrike" dirty="0">
                <a:effectLst/>
                <a:latin typeface="Helvetica Neue" panose="02000503000000020004" pitchFamily="2" charset="0"/>
              </a:rPr>
              <a:t>→ </a:t>
            </a:r>
            <a:r>
              <a:rPr lang="fr-FR" sz="1900" dirty="0"/>
              <a:t>choix des sujets (originalité, défi, lien avec la société), utilisation d’un projet fil rouge</a:t>
            </a:r>
          </a:p>
          <a:p>
            <a:pPr marL="682625" lvl="1" indent="-225425">
              <a:buSzPct val="100000"/>
            </a:pPr>
            <a:r>
              <a:rPr lang="fr-FR" sz="2100" u="sng" dirty="0"/>
              <a:t>Adapter nos modalités</a:t>
            </a:r>
            <a:r>
              <a:rPr lang="fr-FR" sz="2100" dirty="0"/>
              <a:t> d’enseignement et d’évaluation aux nouveaux outils d’IA</a:t>
            </a:r>
          </a:p>
          <a:p>
            <a:pPr marL="457200" lvl="1" indent="0">
              <a:buSzPct val="100000"/>
              <a:buNone/>
            </a:pPr>
            <a:r>
              <a:rPr lang="fr-FR" sz="1900" dirty="0"/>
              <a:t>	</a:t>
            </a:r>
            <a:r>
              <a:rPr lang="fr-FR" sz="1900" b="0" i="0" u="none" strike="noStrike" dirty="0">
                <a:effectLst/>
                <a:latin typeface="Helvetica Neue" panose="02000503000000020004" pitchFamily="2" charset="0"/>
              </a:rPr>
              <a:t> →</a:t>
            </a:r>
            <a:r>
              <a:rPr lang="fr-FR" sz="1900" dirty="0"/>
              <a:t> codage assisté, modifier ce qu’on évalue, importance des tests, évaluations courtes</a:t>
            </a:r>
          </a:p>
          <a:p>
            <a:pPr marL="682625" lvl="1" indent="-225425">
              <a:buSzPct val="100000"/>
            </a:pPr>
            <a:r>
              <a:rPr lang="fr-FR" sz="2100" dirty="0"/>
              <a:t>Éveiller la curiosité pour les </a:t>
            </a:r>
            <a:r>
              <a:rPr lang="fr-FR" sz="2100" u="sng" dirty="0"/>
              <a:t>recherches</a:t>
            </a:r>
            <a:r>
              <a:rPr lang="fr-FR" sz="2100" dirty="0"/>
              <a:t> menées au laboratoire</a:t>
            </a:r>
          </a:p>
          <a:p>
            <a:pPr marL="457200" lvl="1" indent="0">
              <a:buSzPct val="100000"/>
              <a:buNone/>
            </a:pPr>
            <a:r>
              <a:rPr lang="fr-FR" sz="1900" dirty="0"/>
              <a:t>	</a:t>
            </a:r>
            <a:r>
              <a:rPr lang="fr-FR" sz="1900" b="0" i="0" u="none" strike="noStrike" dirty="0">
                <a:effectLst/>
                <a:latin typeface="Helvetica Neue" panose="02000503000000020004" pitchFamily="2" charset="0"/>
              </a:rPr>
              <a:t>→</a:t>
            </a:r>
            <a:r>
              <a:rPr lang="fr-FR" sz="1900" dirty="0"/>
              <a:t> cas d’étude / projets en lien avec les activités du labo, partage de problématiques, stages 	« blancs » ouverts aux propositions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F643C8-AA0F-7C40-0A4E-1A331245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08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DC3EF-709A-765C-B9C1-F474CF36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recherche (LIRIS / Imagine)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806D2-BB9B-78E1-C8EE-0A036F538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Développer des solutions d’IA performantes et éthiques pour :</a:t>
            </a:r>
          </a:p>
          <a:p>
            <a:pPr lvl="1">
              <a:spcBef>
                <a:spcPts val="1100"/>
              </a:spcBef>
            </a:pPr>
            <a:r>
              <a:rPr lang="fr-FR" dirty="0"/>
              <a:t>modèles de </a:t>
            </a:r>
            <a:r>
              <a:rPr lang="fr-FR" u="sng" dirty="0"/>
              <a:t>machine </a:t>
            </a:r>
            <a:r>
              <a:rPr lang="fr-FR" u="sng" dirty="0" err="1"/>
              <a:t>learning</a:t>
            </a:r>
            <a:r>
              <a:rPr lang="fr-FR" u="sng" dirty="0"/>
              <a:t> multimodaux</a:t>
            </a:r>
            <a:endParaRPr lang="fr-FR" dirty="0"/>
          </a:p>
          <a:p>
            <a:pPr marL="914400" lvl="2" indent="0">
              <a:buNone/>
            </a:pPr>
            <a:r>
              <a:rPr lang="fr-FR" sz="2000" b="0" i="0" u="none" strike="noStrike" dirty="0">
                <a:effectLst/>
                <a:latin typeface="Helvetica Neue" panose="02000503000000020004" pitchFamily="2" charset="0"/>
              </a:rPr>
              <a:t>→ combiner le traitement du texte et l’image pour la manipulation en robotique</a:t>
            </a:r>
          </a:p>
          <a:p>
            <a:pPr marL="914400" lvl="2" indent="0">
              <a:buNone/>
            </a:pPr>
            <a:r>
              <a:rPr lang="fr-FR" sz="2000" b="0" i="0" u="none" strike="noStrike" dirty="0">
                <a:effectLst/>
                <a:latin typeface="Helvetica Neue" panose="02000503000000020004" pitchFamily="2" charset="0"/>
              </a:rPr>
              <a:t>→ développer des modèles compressés pouvant être embarqués</a:t>
            </a:r>
            <a:endParaRPr lang="fr-FR" sz="2000" b="1" i="0" u="none" strike="noStrike" dirty="0">
              <a:effectLst/>
              <a:latin typeface="Helvetica Neue" panose="02000503000000020004" pitchFamily="2" charset="0"/>
            </a:endParaRPr>
          </a:p>
          <a:p>
            <a:pPr marL="914400" lvl="2" indent="0">
              <a:buNone/>
            </a:pPr>
            <a:r>
              <a:rPr lang="fr-FR" sz="2000" b="0" i="0" u="none" strike="noStrike" dirty="0">
                <a:effectLst/>
                <a:latin typeface="Helvetica Neue" panose="02000503000000020004" pitchFamily="2" charset="0"/>
              </a:rPr>
              <a:t>→ exploration de collections de documents complexes</a:t>
            </a:r>
          </a:p>
          <a:p>
            <a:pPr marL="914400" lvl="2" indent="0">
              <a:buNone/>
            </a:pPr>
            <a:r>
              <a:rPr lang="fr-FR" sz="2000" b="0" i="0" u="none" strike="noStrike" dirty="0">
                <a:effectLst/>
                <a:latin typeface="Helvetica Neue" panose="02000503000000020004" pitchFamily="2" charset="0"/>
              </a:rPr>
              <a:t>→ prise en compte de l’information géométrique dans les images</a:t>
            </a:r>
            <a:endParaRPr lang="fr-FR" dirty="0"/>
          </a:p>
          <a:p>
            <a:pPr lvl="1">
              <a:spcBef>
                <a:spcPts val="1100"/>
              </a:spcBef>
            </a:pPr>
            <a:r>
              <a:rPr lang="fr-FR" dirty="0"/>
              <a:t>intégration de l’</a:t>
            </a:r>
            <a:r>
              <a:rPr lang="fr-FR" u="sng" dirty="0"/>
              <a:t>humain</a:t>
            </a:r>
            <a:r>
              <a:rPr lang="fr-FR" dirty="0"/>
              <a:t>, interactions avec le </a:t>
            </a:r>
            <a:r>
              <a:rPr lang="fr-FR" u="sng" dirty="0"/>
              <a:t>langage naturel</a:t>
            </a:r>
          </a:p>
          <a:p>
            <a:pPr marL="914400" lvl="2" indent="0">
              <a:buNone/>
            </a:pPr>
            <a:r>
              <a:rPr lang="fr-FR" b="0" i="0" u="none" strike="noStrike" dirty="0">
                <a:effectLst/>
                <a:latin typeface="Helvetica Neue" panose="02000503000000020004" pitchFamily="2" charset="0"/>
              </a:rPr>
              <a:t>→ </a:t>
            </a:r>
            <a:r>
              <a:rPr lang="fr-FR" dirty="0">
                <a:latin typeface="Helvetica Neue" panose="02000503000000020004" pitchFamily="2" charset="0"/>
              </a:rPr>
              <a:t>modèles de langue pour le traitement du mouvement</a:t>
            </a:r>
            <a:endParaRPr lang="fr-FR" b="0" i="0" u="none" strike="noStrike" dirty="0">
              <a:effectLst/>
              <a:latin typeface="Helvetica Neue" panose="02000503000000020004" pitchFamily="2" charset="0"/>
            </a:endParaRPr>
          </a:p>
          <a:p>
            <a:pPr marL="914400" lvl="2" indent="0">
              <a:buNone/>
            </a:pPr>
            <a:r>
              <a:rPr lang="fr-FR" b="0" i="0" u="none" strike="noStrike" dirty="0">
                <a:effectLst/>
                <a:latin typeface="Helvetica Neue" panose="02000503000000020004" pitchFamily="2" charset="0"/>
              </a:rPr>
              <a:t>→ développement d’agents contrôlés par les utilisateurs</a:t>
            </a:r>
          </a:p>
          <a:p>
            <a:pPr marL="914400" lvl="2" indent="0">
              <a:buNone/>
            </a:pPr>
            <a:r>
              <a:rPr lang="fr-FR" b="0" i="0" u="none" strike="noStrike" dirty="0">
                <a:effectLst/>
                <a:latin typeface="Helvetica Neue" panose="02000503000000020004" pitchFamily="2" charset="0"/>
              </a:rPr>
              <a:t>→</a:t>
            </a:r>
            <a:r>
              <a:rPr lang="fr-FR" b="0" i="0" strike="noStrike" dirty="0">
                <a:effectLst/>
                <a:latin typeface="Helvetica Neue" panose="02000503000000020004" pitchFamily="2" charset="0"/>
              </a:rPr>
              <a:t> assistants conversationnels pour le traitement des données</a:t>
            </a:r>
          </a:p>
          <a:p>
            <a:pPr marL="914400" lvl="2" indent="0">
              <a:buNone/>
            </a:pPr>
            <a:r>
              <a:rPr lang="fr-FR" b="0" i="0" u="none" strike="noStrike" dirty="0">
                <a:effectLst/>
                <a:latin typeface="Helvetica Neue" panose="02000503000000020004" pitchFamily="2" charset="0"/>
              </a:rPr>
              <a:t>→ intégrer des critères d’acceptabilité des solutions, en lien avec leur coût mais aussi des questions d’ordre éthique</a:t>
            </a:r>
            <a:endParaRPr lang="fr-FR" b="0" i="0" strike="noStrike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978217-FF17-D218-4FB2-52017025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84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072B0-578B-6004-93E2-F6C43DA9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ECL / LIRIS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F7A38-C982-1774-1C23-F278F7DB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Implication dans le département math-info d’ECL</a:t>
            </a:r>
          </a:p>
          <a:p>
            <a:pPr lvl="1"/>
            <a:r>
              <a:rPr lang="fr-FR" sz="2000" dirty="0"/>
              <a:t>Participation au travail collectif sur l’évaluation de nos pratiques pédagogiques</a:t>
            </a:r>
          </a:p>
          <a:p>
            <a:pPr lvl="1"/>
            <a:r>
              <a:rPr lang="fr-FR" sz="2000" dirty="0"/>
              <a:t>Participation au fonctionnement des formations</a:t>
            </a:r>
          </a:p>
          <a:p>
            <a:pPr lvl="1"/>
            <a:r>
              <a:rPr lang="fr-FR" sz="2000" dirty="0"/>
              <a:t>Prise de responsabilité à moyen terme en fonction des besoins</a:t>
            </a:r>
          </a:p>
          <a:p>
            <a:r>
              <a:rPr lang="fr-FR" dirty="0"/>
              <a:t>Intégration au LIRIS</a:t>
            </a:r>
          </a:p>
          <a:p>
            <a:pPr lvl="1"/>
            <a:r>
              <a:rPr lang="fr-FR" sz="2000" dirty="0"/>
              <a:t>Intégration à l’équipe </a:t>
            </a:r>
            <a:r>
              <a:rPr lang="fr-FR" sz="2000" u="sng" dirty="0"/>
              <a:t>Imagine</a:t>
            </a:r>
            <a:r>
              <a:rPr lang="fr-FR" sz="2000" dirty="0"/>
              <a:t> (E. </a:t>
            </a:r>
            <a:r>
              <a:rPr lang="fr-FR" sz="2000" dirty="0" err="1"/>
              <a:t>Dellandrea</a:t>
            </a:r>
            <a:r>
              <a:rPr lang="fr-FR" sz="2000" dirty="0"/>
              <a:t>, L. Chen, V. </a:t>
            </a:r>
            <a:r>
              <a:rPr lang="fr-FR" sz="2000" dirty="0" err="1"/>
              <a:t>Eglin</a:t>
            </a:r>
            <a:r>
              <a:rPr lang="fr-FR" sz="2000" dirty="0"/>
              <a:t>, L. </a:t>
            </a:r>
            <a:r>
              <a:rPr lang="fr-FR" sz="2000" dirty="0" err="1"/>
              <a:t>Tougne</a:t>
            </a:r>
            <a:r>
              <a:rPr lang="fr-FR" sz="2000" dirty="0"/>
              <a:t>…)</a:t>
            </a:r>
          </a:p>
          <a:p>
            <a:pPr lvl="1"/>
            <a:r>
              <a:rPr lang="fr-FR" sz="2000" dirty="0"/>
              <a:t>Collaboration avec les autres équipes du LIRIS (R. </a:t>
            </a:r>
            <a:r>
              <a:rPr lang="fr-FR" sz="2000" dirty="0" err="1"/>
              <a:t>Vuillemot</a:t>
            </a:r>
            <a:r>
              <a:rPr lang="fr-FR" sz="2000" dirty="0"/>
              <a:t>, R. Chalon, E. </a:t>
            </a:r>
            <a:r>
              <a:rPr lang="fr-FR" sz="2000" dirty="0" err="1"/>
              <a:t>Lavoué</a:t>
            </a:r>
            <a:r>
              <a:rPr lang="fr-FR" sz="2000" dirty="0"/>
              <a:t>, A. Tabard de </a:t>
            </a:r>
            <a:r>
              <a:rPr lang="fr-FR" sz="2000" u="sng" dirty="0"/>
              <a:t>SICAL</a:t>
            </a:r>
            <a:r>
              <a:rPr lang="fr-FR" sz="2000" dirty="0"/>
              <a:t> ; L. Moncla et R. </a:t>
            </a:r>
            <a:r>
              <a:rPr lang="fr-FR" sz="2000" dirty="0" err="1"/>
              <a:t>Cazabet</a:t>
            </a:r>
            <a:r>
              <a:rPr lang="fr-FR" sz="2000" dirty="0"/>
              <a:t> de </a:t>
            </a:r>
            <a:r>
              <a:rPr lang="fr-FR" sz="2000" u="sng" dirty="0"/>
              <a:t>DM2L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Prise de responsabilité à court / moyen terme en fonction des besoins</a:t>
            </a:r>
          </a:p>
          <a:p>
            <a:r>
              <a:rPr lang="fr-FR" dirty="0"/>
              <a:t>Autres collaborations en ML et IA</a:t>
            </a:r>
          </a:p>
          <a:p>
            <a:pPr lvl="1"/>
            <a:r>
              <a:rPr lang="fr-FR" sz="2000" dirty="0"/>
              <a:t>Laboratoires associés à ECL, comme LMFA, INL, ICJ</a:t>
            </a:r>
          </a:p>
          <a:p>
            <a:r>
              <a:rPr lang="fr-FR" dirty="0"/>
              <a:t>Développement stratégique de l’Intelligence Artificielle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C2FD0B-3357-7E39-CECC-716C9E5F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42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2DCDA-0F5D-C7D4-B310-9E125609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" y="815297"/>
            <a:ext cx="11902439" cy="6202723"/>
          </a:xfrm>
        </p:spPr>
        <p:txBody>
          <a:bodyPr>
            <a:normAutofit/>
          </a:bodyPr>
          <a:lstStyle/>
          <a:p>
            <a:pPr marL="227013" indent="-227013"/>
            <a:r>
              <a:rPr lang="fr-FR" sz="2800" b="1" dirty="0"/>
              <a:t>Enseignement</a:t>
            </a:r>
            <a:endParaRPr lang="fr-FR" sz="2800" dirty="0"/>
          </a:p>
          <a:p>
            <a:pPr marL="225425" marR="0" indent="0" algn="l" rtl="0" eaLnBrk="1" fontAlgn="auto" latinLnBrk="0" hangingPunct="1">
              <a:spcBef>
                <a:spcPts val="0"/>
              </a:spcBef>
            </a:pPr>
            <a:r>
              <a:rPr lang="is-IS" sz="2000" b="1" dirty="0"/>
              <a:t> thématiques</a:t>
            </a:r>
            <a:r>
              <a:rPr lang="fr-FR" sz="2000" b="1" dirty="0"/>
              <a:t> :</a:t>
            </a:r>
            <a:r>
              <a:rPr lang="fr-FR" sz="2000" dirty="0">
                <a:latin typeface="Aptos" panose="020B0004020202020204" pitchFamily="34" charset="0"/>
              </a:rPr>
              <a:t> Intelligence artificielle, t</a:t>
            </a:r>
            <a:r>
              <a:rPr lang="fr-FR" sz="200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raitement automatique de la langue, programmation, machine </a:t>
            </a:r>
            <a:r>
              <a:rPr lang="fr-FR" sz="200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learning</a:t>
            </a:r>
            <a:r>
              <a:rPr lang="fr-FR" sz="200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(notamment </a:t>
            </a:r>
            <a:r>
              <a:rPr lang="fr-FR" sz="2000" dirty="0" err="1">
                <a:solidFill>
                  <a:srgbClr val="000000"/>
                </a:solidFill>
                <a:latin typeface="Aptos" panose="020B0004020202020204" pitchFamily="34" charset="0"/>
              </a:rPr>
              <a:t>d</a:t>
            </a:r>
            <a:r>
              <a:rPr lang="fr-FR" sz="200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eep</a:t>
            </a:r>
            <a:r>
              <a:rPr lang="fr-FR" sz="200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fr-FR" sz="200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learning</a:t>
            </a:r>
            <a:r>
              <a:rPr lang="fr-FR" sz="200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), analyse des réseaux d’information</a:t>
            </a:r>
            <a:endParaRPr lang="fr-FR" sz="2000" kern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5425" marR="0" indent="0" algn="l" rtl="0" eaLnBrk="1" fontAlgn="auto" latinLnBrk="0" hangingPunct="1">
              <a:spcBef>
                <a:spcPts val="0"/>
              </a:spcBef>
            </a:pPr>
            <a:r>
              <a:rPr lang="fr-FR" sz="2000" b="1" dirty="0"/>
              <a:t> p</a:t>
            </a:r>
            <a:r>
              <a:rPr lang="is-IS" sz="2000" b="1" dirty="0"/>
              <a:t>ublic : </a:t>
            </a:r>
            <a:r>
              <a:rPr lang="is-IS" sz="2000" dirty="0"/>
              <a:t>niveaux variés (L, M, D, pro), informatique mais aussi formations pluridisciplinaires (M2 HN, Master MIASHS), étudiants internationaux (Master DMKM, Master IDSM)</a:t>
            </a:r>
            <a:endParaRPr lang="fr-FR" sz="2000" dirty="0"/>
          </a:p>
          <a:p>
            <a:pPr marL="227013" indent="-227013">
              <a:spcBef>
                <a:spcPts val="1000"/>
              </a:spcBef>
            </a:pPr>
            <a:r>
              <a:rPr lang="fr-FR" sz="2800" b="1" dirty="0"/>
              <a:t>Recherche</a:t>
            </a:r>
          </a:p>
          <a:p>
            <a:pPr marL="452438" lvl="1">
              <a:spcBef>
                <a:spcPts val="0"/>
              </a:spcBef>
            </a:pPr>
            <a:r>
              <a:rPr lang="fr-FR" sz="2000" b="1" dirty="0"/>
              <a:t>mots-clefs : </a:t>
            </a:r>
            <a:r>
              <a:rPr lang="fr-FR" sz="2000" dirty="0"/>
              <a:t>IA, machine </a:t>
            </a:r>
            <a:r>
              <a:rPr lang="fr-FR" sz="2000" dirty="0" err="1"/>
              <a:t>learning</a:t>
            </a:r>
            <a:r>
              <a:rPr lang="fr-FR" sz="2000" dirty="0"/>
              <a:t>, data science, NLP, social media </a:t>
            </a:r>
            <a:r>
              <a:rPr lang="fr-FR" sz="2000" dirty="0" err="1"/>
              <a:t>analysis</a:t>
            </a:r>
            <a:r>
              <a:rPr lang="fr-FR" sz="2000" dirty="0"/>
              <a:t>, digital </a:t>
            </a:r>
            <a:r>
              <a:rPr lang="fr-FR" sz="2000" dirty="0" err="1"/>
              <a:t>humanities</a:t>
            </a:r>
            <a:endParaRPr lang="fr-FR" sz="2000" dirty="0">
              <a:solidFill>
                <a:srgbClr val="7F7F7F"/>
              </a:solidFill>
            </a:endParaRPr>
          </a:p>
          <a:p>
            <a:pPr marL="452438" lvl="1">
              <a:spcBef>
                <a:spcPts val="0"/>
              </a:spcBef>
            </a:pPr>
            <a:r>
              <a:rPr lang="fr-FR" sz="2000" b="1" dirty="0"/>
              <a:t>encadrements :</a:t>
            </a:r>
            <a:r>
              <a:rPr lang="fr-FR" sz="2000" dirty="0"/>
              <a:t> 15 thèses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(11 soutenues)</a:t>
            </a:r>
            <a:r>
              <a:rPr lang="fr-FR" sz="2000" dirty="0"/>
              <a:t>, 5 post-docs, stages de M2R</a:t>
            </a:r>
          </a:p>
          <a:p>
            <a:pPr marL="452438" lvl="1">
              <a:spcBef>
                <a:spcPts val="0"/>
              </a:spcBef>
            </a:pPr>
            <a:r>
              <a:rPr lang="fr-FR" sz="2000" b="1" dirty="0"/>
              <a:t>publications :</a:t>
            </a:r>
            <a:r>
              <a:rPr lang="fr-FR" sz="2000" dirty="0"/>
              <a:t> 62 internationales, dont 15 articles de revue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(dont DMKD, ESWA) </a:t>
            </a:r>
            <a:r>
              <a:rPr lang="fr-FR" sz="2000" dirty="0"/>
              <a:t>et 47 conférences internationales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(dont IJCAI, SIGIR, WWW, EMNLP, NAACL, ECML-PKDD)</a:t>
            </a:r>
          </a:p>
          <a:p>
            <a:pPr marL="452438" lvl="1">
              <a:spcBef>
                <a:spcPts val="0"/>
              </a:spcBef>
            </a:pPr>
            <a:r>
              <a:rPr lang="fr-FR" sz="2000" b="1" dirty="0"/>
              <a:t>collaborations :</a:t>
            </a:r>
            <a:r>
              <a:rPr lang="fr-FR" sz="2000" dirty="0"/>
              <a:t> académiques nationales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LabHC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, LIRIS, LIA, LIRMM…)</a:t>
            </a:r>
            <a:r>
              <a:rPr lang="fr-FR" sz="2000" dirty="0"/>
              <a:t>, industrielles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(AMI Software, EDF, Technicolor, DSRT, 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Wordline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Infologics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2000" dirty="0"/>
              <a:t>,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000" dirty="0"/>
              <a:t>internationales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UCDavis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, USA)</a:t>
            </a:r>
          </a:p>
          <a:p>
            <a:pPr marL="227013" indent="-227013">
              <a:spcBef>
                <a:spcPts val="1000"/>
              </a:spcBef>
            </a:pPr>
            <a:r>
              <a:rPr lang="fr-FR" sz="2800" b="1" dirty="0"/>
              <a:t>Responsabilités collectives</a:t>
            </a:r>
          </a:p>
          <a:p>
            <a:pPr marL="452438" lvl="1">
              <a:spcBef>
                <a:spcPts val="0"/>
              </a:spcBef>
            </a:pPr>
            <a:r>
              <a:rPr lang="fr-FR" sz="2000" b="1" dirty="0"/>
              <a:t>Pédagogique :</a:t>
            </a:r>
            <a:r>
              <a:rPr lang="fr-FR" sz="2000" dirty="0"/>
              <a:t> responsable du M2 ECD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(7 ans)</a:t>
            </a:r>
            <a:r>
              <a:rPr lang="fr-FR" sz="2000" dirty="0"/>
              <a:t>, L3 IDS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(4 ans)</a:t>
            </a:r>
            <a:r>
              <a:rPr lang="fr-FR" sz="2000" dirty="0"/>
              <a:t>, M1 Informatique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(depuis 2022)</a:t>
            </a:r>
          </a:p>
          <a:p>
            <a:pPr marL="452438" lvl="1">
              <a:spcBef>
                <a:spcPts val="0"/>
              </a:spcBef>
            </a:pPr>
            <a:r>
              <a:rPr lang="fr-FR" sz="2000" b="1" dirty="0"/>
              <a:t>Recherche :</a:t>
            </a:r>
            <a:r>
              <a:rPr lang="fr-FR" sz="2000" dirty="0"/>
              <a:t> coordinateur de projets recherche (ANR </a:t>
            </a:r>
            <a:r>
              <a:rPr lang="fr-FR" sz="2000" dirty="0" err="1"/>
              <a:t>ImagiWeb</a:t>
            </a:r>
            <a:r>
              <a:rPr lang="fr-FR" sz="2000" dirty="0"/>
              <a:t>), directeur de l’équipe DMD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(3 ans)</a:t>
            </a:r>
            <a:endParaRPr lang="fr-FR" sz="2000" dirty="0"/>
          </a:p>
          <a:p>
            <a:pPr marL="452438" lvl="1">
              <a:spcBef>
                <a:spcPts val="0"/>
              </a:spcBef>
            </a:pPr>
            <a:r>
              <a:rPr lang="fr-FR" sz="2000" b="1" dirty="0"/>
              <a:t>Lyon 2 :</a:t>
            </a:r>
            <a:r>
              <a:rPr lang="fr-FR" sz="2000" dirty="0"/>
              <a:t> élu à différents conseils (CR, CA de l’ICOM), directeur adjoint de l’ICOM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(1 an)</a:t>
            </a:r>
            <a:r>
              <a:rPr lang="fr-FR" sz="2000" dirty="0"/>
              <a:t>, impliqué dans plusieurs initiatives liées à l’IA (pôle de spécialité </a:t>
            </a:r>
            <a:r>
              <a:rPr lang="fr-FR" sz="2000" dirty="0" err="1"/>
              <a:t>HuNIS</a:t>
            </a:r>
            <a:r>
              <a:rPr lang="fr-FR" sz="2000" dirty="0"/>
              <a:t>, projet </a:t>
            </a:r>
            <a:r>
              <a:rPr lang="fr-FR" sz="2000" dirty="0" err="1"/>
              <a:t>AILyS</a:t>
            </a:r>
            <a:r>
              <a:rPr lang="fr-FR" sz="2000" dirty="0"/>
              <a:t>, AMI CMA </a:t>
            </a:r>
            <a:r>
              <a:rPr lang="fr-FR" sz="2000" dirty="0" err="1"/>
              <a:t>InART</a:t>
            </a:r>
            <a:r>
              <a:rPr lang="fr-FR" sz="2000" dirty="0"/>
              <a:t>)</a:t>
            </a:r>
          </a:p>
          <a:p>
            <a:pPr marL="452438" lvl="1">
              <a:spcBef>
                <a:spcPts val="0"/>
              </a:spcBef>
            </a:pPr>
            <a:r>
              <a:rPr lang="fr-FR" sz="2000" b="1" dirty="0"/>
              <a:t>National :</a:t>
            </a:r>
            <a:r>
              <a:rPr lang="fr-FR" sz="2000" dirty="0"/>
              <a:t> Président d’un comité ANR</a:t>
            </a:r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0E6DCC-4095-A99D-D8A3-C5C5E28C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98619E4-5257-A50B-FFB4-2D4C9E6FF1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714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/>
              <a:t>Synthèse du CV pour le</a:t>
            </a:r>
            <a:r>
              <a:rPr lang="fr-FR" sz="3200" dirty="0"/>
              <a:t> poste PR 251555 - 0141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30434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2C418-09FE-C649-1C66-2EEE348F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2F2E84-C1FC-3D96-ED94-12781DF9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Parcours antérieur</a:t>
            </a:r>
          </a:p>
          <a:p>
            <a:pPr marL="804863" lvl="1" indent="-347663">
              <a:buFont typeface="Courier New" panose="02070309020205020404" pitchFamily="49" charset="0"/>
              <a:buChar char="o"/>
            </a:pPr>
            <a:r>
              <a:rPr lang="fr-FR" dirty="0"/>
              <a:t>Vue d’ensemble de ma carrière</a:t>
            </a:r>
          </a:p>
          <a:p>
            <a:pPr marL="804863" lvl="1" indent="-347663">
              <a:buFont typeface="Courier New" panose="02070309020205020404" pitchFamily="49" charset="0"/>
              <a:buChar char="o"/>
            </a:pPr>
            <a:r>
              <a:rPr lang="fr-FR" dirty="0"/>
              <a:t>Parcours antérieur : enseignement</a:t>
            </a:r>
          </a:p>
          <a:p>
            <a:pPr marL="804863" lvl="1" indent="-347663">
              <a:buFont typeface="Courier New" panose="02070309020205020404" pitchFamily="49" charset="0"/>
              <a:buChar char="o"/>
            </a:pPr>
            <a:r>
              <a:rPr lang="fr-FR" dirty="0"/>
              <a:t>Parcours antérieur : recherche</a:t>
            </a:r>
          </a:p>
          <a:p>
            <a:pPr marL="804863" lvl="1" indent="-347663">
              <a:buFont typeface="Courier New" panose="02070309020205020404" pitchFamily="49" charset="0"/>
              <a:buChar char="o"/>
            </a:pPr>
            <a:r>
              <a:rPr lang="fr-FR" dirty="0"/>
              <a:t>Prises de responsabilités collectives</a:t>
            </a:r>
          </a:p>
          <a:p>
            <a:r>
              <a:rPr lang="fr-FR" dirty="0"/>
              <a:t>Projet d’intégration</a:t>
            </a:r>
          </a:p>
          <a:p>
            <a:pPr marL="849313" lvl="1" indent="-392113">
              <a:buFont typeface="Courier New" panose="02070309020205020404" pitchFamily="49" charset="0"/>
              <a:buChar char="o"/>
            </a:pPr>
            <a:r>
              <a:rPr lang="fr-FR" dirty="0"/>
              <a:t>Positionnement général</a:t>
            </a:r>
          </a:p>
          <a:p>
            <a:pPr marL="849313" lvl="1" indent="-392113">
              <a:buFont typeface="Courier New" panose="02070309020205020404" pitchFamily="49" charset="0"/>
              <a:buChar char="o"/>
            </a:pPr>
            <a:r>
              <a:rPr lang="fr-FR" dirty="0"/>
              <a:t>Projet enseignement</a:t>
            </a:r>
          </a:p>
          <a:p>
            <a:pPr marL="849313" lvl="1" indent="-392113">
              <a:buFont typeface="Courier New" panose="02070309020205020404" pitchFamily="49" charset="0"/>
              <a:buChar char="o"/>
            </a:pPr>
            <a:r>
              <a:rPr lang="fr-FR" dirty="0"/>
              <a:t>Projet recherche</a:t>
            </a:r>
          </a:p>
          <a:p>
            <a:pPr marL="849313" lvl="1" indent="-392113">
              <a:buFont typeface="Courier New" panose="02070309020205020404" pitchFamily="49" charset="0"/>
              <a:buChar char="o"/>
            </a:pPr>
            <a:r>
              <a:rPr lang="fr-FR" dirty="0"/>
              <a:t>Intégration ECL / LIRIS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0D1FB8-8C43-DB46-B1E0-E93CDFA3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31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37FB2-64AB-5B07-F49C-BF36F4BE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MATERIEL ADDITIONNEL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17E11B-409C-B8A7-BB1E-84D65C775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05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53C18-A4A1-F383-2D26-4FDFF2B36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335A2-1123-729A-E20B-32BDBA80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7089E0-B642-E2EC-395B-FB68AF4E5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Julien </a:t>
            </a:r>
            <a:r>
              <a:rPr lang="fr-FR" dirty="0" err="1"/>
              <a:t>Velcin</a:t>
            </a:r>
            <a:r>
              <a:rPr lang="fr-FR" dirty="0"/>
              <a:t>, candidat au poste PR ECL-LIRIS</a:t>
            </a:r>
          </a:p>
        </p:txBody>
      </p:sp>
    </p:spTree>
    <p:extLst>
      <p:ext uri="{BB962C8B-B14F-4D97-AF65-F5344CB8AC3E}">
        <p14:creationId xmlns:p14="http://schemas.microsoft.com/office/powerpoint/2010/main" val="3239076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C32FF-E06C-4464-2F6B-C0E8364D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Découverte de l’IA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(cursus ingénieur, S8)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212B01-CA06-AD3A-C560-CBD39A0A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Objectif :</a:t>
            </a:r>
            <a:r>
              <a:rPr lang="fr-FR" dirty="0"/>
              <a:t> donner des éléments de culture générale sur l’IA mais aussi développer quelques réalisations en travaux pratiques</a:t>
            </a:r>
          </a:p>
          <a:p>
            <a:r>
              <a:rPr lang="fr-FR" b="1" dirty="0"/>
              <a:t>Déroulement des séances :</a:t>
            </a:r>
          </a:p>
          <a:p>
            <a:pPr lvl="1"/>
            <a:r>
              <a:rPr lang="fr-FR" dirty="0"/>
              <a:t>En CM : introduction et historique, principaux concepts (quelles définitions ? distinction entre les systèmes à base de règles et le ML), fondement de logique (notion d’inférence), enjeux de l’IA aujourd’hui</a:t>
            </a:r>
          </a:p>
          <a:p>
            <a:pPr lvl="1"/>
            <a:r>
              <a:rPr lang="fr-FR" dirty="0"/>
              <a:t>En TP : </a:t>
            </a:r>
            <a:r>
              <a:rPr lang="fr-FR" dirty="0" err="1"/>
              <a:t>chatbot</a:t>
            </a:r>
            <a:r>
              <a:rPr lang="fr-FR" dirty="0"/>
              <a:t>, agent dans un labyrinthe</a:t>
            </a:r>
          </a:p>
          <a:p>
            <a:pPr lvl="1"/>
            <a:r>
              <a:rPr lang="fr-FR" dirty="0"/>
              <a:t>Exemple de projet : développement d’un jeu de société</a:t>
            </a:r>
          </a:p>
          <a:p>
            <a:r>
              <a:rPr lang="fr-FR" b="1" dirty="0"/>
              <a:t>Lien avec d’autres enseignements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algorithmique (manipulation de graphes), RO, machine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C8CBB1-48EF-CA84-871E-F5FBAD73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089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3C830-3BD9-51D5-ABEE-2905DFE8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Représenter les proximités entre auteurs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B11918-C371-70CB-A684-A4279B346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Julien </a:t>
            </a:r>
            <a:r>
              <a:rPr lang="fr-FR" dirty="0" err="1"/>
              <a:t>Velcin</a:t>
            </a:r>
            <a:r>
              <a:rPr lang="fr-FR" dirty="0"/>
              <a:t>, candidat au poste PR ECL-LIRIS</a:t>
            </a:r>
          </a:p>
        </p:txBody>
      </p:sp>
    </p:spTree>
    <p:extLst>
      <p:ext uri="{BB962C8B-B14F-4D97-AF65-F5344CB8AC3E}">
        <p14:creationId xmlns:p14="http://schemas.microsoft.com/office/powerpoint/2010/main" val="22699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56CEA-3D82-F74E-2743-A0ED984B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Représenter les proximités entre auteurs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F23164-D2DC-521C-DEB5-CB03E045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 exemples illustratifs :</a:t>
            </a:r>
          </a:p>
          <a:p>
            <a:pPr lvl="1"/>
            <a:r>
              <a:rPr lang="fr-FR" sz="2800" dirty="0">
                <a:hlinkClick r:id="rId2"/>
              </a:rPr>
              <a:t>An </a:t>
            </a:r>
            <a:r>
              <a:rPr lang="fr-FR" sz="2800" dirty="0" err="1">
                <a:hlinkClick r:id="rId2"/>
              </a:rPr>
              <a:t>ocean</a:t>
            </a:r>
            <a:r>
              <a:rPr lang="fr-FR" sz="2800" dirty="0">
                <a:hlinkClick r:id="rId2"/>
              </a:rPr>
              <a:t> of books</a:t>
            </a:r>
            <a:endParaRPr lang="fr-FR" sz="2800" dirty="0"/>
          </a:p>
          <a:p>
            <a:pPr lvl="1"/>
            <a:r>
              <a:rPr lang="fr-FR" sz="2800" u="sng" dirty="0">
                <a:hlinkClick r:id="rId3" tooltip="w:Hudson River Scho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Hudson River School</a:t>
            </a:r>
            <a:r>
              <a:rPr lang="fr-FR" sz="2800" dirty="0"/>
              <a:t> </a:t>
            </a:r>
            <a:r>
              <a:rPr lang="fr-FR" sz="2800" dirty="0" err="1"/>
              <a:t>artists</a:t>
            </a:r>
            <a:br>
              <a:rPr lang="fr-FR" sz="2800" dirty="0"/>
            </a:br>
            <a:r>
              <a:rPr lang="fr-FR" sz="2800" dirty="0"/>
              <a:t>(explorer le </a:t>
            </a:r>
            <a:r>
              <a:rPr lang="fr-FR" sz="2800" dirty="0">
                <a:hlinkClick r:id="" action="ppaction://noaction"/>
              </a:rPr>
              <a:t>graphe sémantique</a:t>
            </a:r>
            <a:r>
              <a:rPr lang="fr-FR" sz="2800" dirty="0"/>
              <a:t>)</a:t>
            </a:r>
          </a:p>
          <a:p>
            <a:pPr lvl="1"/>
            <a:endParaRPr lang="fr-FR" sz="2800" dirty="0"/>
          </a:p>
          <a:p>
            <a:r>
              <a:rPr lang="fr-FR" dirty="0"/>
              <a:t>Ces méthodes emploient généralement la structure des données</a:t>
            </a:r>
            <a:br>
              <a:rPr lang="fr-FR" dirty="0"/>
            </a:br>
            <a:r>
              <a:rPr lang="fr-FR" dirty="0"/>
              <a:t>(par ex. les liens entre les pages </a:t>
            </a:r>
            <a:r>
              <a:rPr lang="fr-FR" dirty="0" err="1"/>
              <a:t>Wikipedia</a:t>
            </a:r>
            <a:r>
              <a:rPr lang="fr-FR" dirty="0"/>
              <a:t>)</a:t>
            </a:r>
          </a:p>
          <a:p>
            <a:r>
              <a:rPr lang="fr-FR" dirty="0"/>
              <a:t>Comment faire en se basant sur le </a:t>
            </a:r>
            <a:r>
              <a:rPr lang="fr-FR" i="1" dirty="0"/>
              <a:t>contenu </a:t>
            </a:r>
            <a:r>
              <a:rPr lang="fr-FR" dirty="0"/>
              <a:t>textuel ?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2F22E2-A4E6-E3E0-029E-AA402EB8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610-932C-AD48-BAD9-A4D1C2A223BB}" type="slidenum">
              <a:rPr lang="fr-FR" smtClean="0"/>
              <a:pPr/>
              <a:t>24</a:t>
            </a:fld>
            <a:endParaRPr lang="fr-FR" dirty="0"/>
          </a:p>
        </p:txBody>
      </p:sp>
      <p:pic>
        <p:nvPicPr>
          <p:cNvPr id="7" name="Google Shape;98;p3">
            <a:extLst>
              <a:ext uri="{FF2B5EF4-FFF2-40B4-BE49-F238E27FC236}">
                <a16:creationId xmlns:a16="http://schemas.microsoft.com/office/drawing/2014/main" id="{7557CBAF-F9BF-F5E6-694B-1A896E1D13F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0749" y="1465941"/>
            <a:ext cx="3381766" cy="2329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075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3135D-CEBD-3110-9742-D5FBC66B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Mesurer le style littéraire 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(Terreau et al., 2021)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5771B-9DDE-6A0B-9AC8-75ACB4B8B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Suivant la littérature sur le sujet, nous nous basons sur</a:t>
            </a:r>
            <a:br>
              <a:rPr lang="fr-FR" dirty="0"/>
            </a:br>
            <a:r>
              <a:rPr lang="fr-FR" b="1" dirty="0"/>
              <a:t>303 descripteurs stylistiques</a:t>
            </a:r>
            <a:r>
              <a:rPr lang="fr-FR" dirty="0"/>
              <a:t>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va évaluer à quel point les représentations apprises par les modèles </a:t>
            </a:r>
            <a:r>
              <a:rPr lang="fr-FR" i="1" dirty="0"/>
              <a:t>capturent</a:t>
            </a:r>
            <a:r>
              <a:rPr lang="fr-FR" dirty="0"/>
              <a:t> ces différentes mesures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761136-AF44-301B-0EB2-A224E647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610-932C-AD48-BAD9-A4D1C2A223BB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E37327-0992-6E00-9EA0-5FA96288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18" y="2755039"/>
            <a:ext cx="7791850" cy="2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1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63EA3-605D-B28B-ED73-0884BFA3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des modèles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FE8F46-877B-3423-D5DC-D0CC4F45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610-932C-AD48-BAD9-A4D1C2A223BB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BD30D1-2363-68C3-5D29-AAC25DC6A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770" y="1824831"/>
            <a:ext cx="8662385" cy="435133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9D3CD4-60E6-51D3-9B69-65635092069D}"/>
              </a:ext>
            </a:extLst>
          </p:cNvPr>
          <p:cNvSpPr txBox="1"/>
          <p:nvPr/>
        </p:nvSpPr>
        <p:spPr>
          <a:xfrm>
            <a:off x="9858589" y="3772920"/>
            <a:ext cx="1929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Deepstyle-ft</a:t>
            </a:r>
            <a:r>
              <a:rPr lang="fr-FR" dirty="0"/>
              <a:t> est</a:t>
            </a:r>
          </a:p>
          <a:p>
            <a:r>
              <a:rPr lang="fr-FR" dirty="0"/>
              <a:t>« affiné » sur la</a:t>
            </a:r>
          </a:p>
          <a:p>
            <a:r>
              <a:rPr lang="fr-FR" dirty="0"/>
              <a:t>tâche d’attribution</a:t>
            </a:r>
          </a:p>
          <a:p>
            <a:r>
              <a:rPr lang="fr-FR" dirty="0"/>
              <a:t>d’auteurs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3BC51B7-42CB-11A6-BA11-2F3D12E376B0}"/>
              </a:ext>
            </a:extLst>
          </p:cNvPr>
          <p:cNvCxnSpPr>
            <a:cxnSpLocks/>
          </p:cNvCxnSpPr>
          <p:nvPr/>
        </p:nvCxnSpPr>
        <p:spPr>
          <a:xfrm flipH="1" flipV="1">
            <a:off x="7304702" y="3216968"/>
            <a:ext cx="2553887" cy="89703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B544B90-3BF3-1397-5A02-730584DEA9BF}"/>
              </a:ext>
            </a:extLst>
          </p:cNvPr>
          <p:cNvCxnSpPr>
            <a:cxnSpLocks/>
          </p:cNvCxnSpPr>
          <p:nvPr/>
        </p:nvCxnSpPr>
        <p:spPr>
          <a:xfrm flipH="1">
            <a:off x="9197163" y="4114006"/>
            <a:ext cx="661426" cy="177092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042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94650-C8C4-7813-614A-577A152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6860" cy="1325563"/>
          </a:xfrm>
        </p:spPr>
        <p:txBody>
          <a:bodyPr/>
          <a:lstStyle/>
          <a:p>
            <a:r>
              <a:rPr lang="fr-FR" dirty="0"/>
              <a:t>VADES : modèle de représentation des auteurs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(Terreau et al.,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arXiv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2024)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7C426C-F762-CEBA-8A6D-6D10669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610-932C-AD48-BAD9-A4D1C2A223BB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9A8EB4-B2DC-B356-C730-6B63CBD25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96" y="2049493"/>
            <a:ext cx="4996267" cy="350070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C7CBB07-CD44-F603-0484-D4D2A7D46C9C}"/>
              </a:ext>
            </a:extLst>
          </p:cNvPr>
          <p:cNvSpPr txBox="1"/>
          <p:nvPr/>
        </p:nvSpPr>
        <p:spPr>
          <a:xfrm>
            <a:off x="1118626" y="2539542"/>
            <a:ext cx="163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auteur du texte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BF570F-445B-CFF7-8056-D960E632CD08}"/>
              </a:ext>
            </a:extLst>
          </p:cNvPr>
          <p:cNvSpPr txBox="1"/>
          <p:nvPr/>
        </p:nvSpPr>
        <p:spPr>
          <a:xfrm>
            <a:off x="1118626" y="4414417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 textuel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824D7E4-1233-72B2-D38D-B07C0F97029D}"/>
              </a:ext>
            </a:extLst>
          </p:cNvPr>
          <p:cNvSpPr/>
          <p:nvPr/>
        </p:nvSpPr>
        <p:spPr>
          <a:xfrm rot="10042687" flipH="1">
            <a:off x="2759277" y="4290610"/>
            <a:ext cx="1210581" cy="365287"/>
          </a:xfrm>
          <a:prstGeom prst="arc">
            <a:avLst>
              <a:gd name="adj1" fmla="val 2098643"/>
              <a:gd name="adj2" fmla="val 10479000"/>
            </a:avLst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F6A79CB-CA5C-998F-4430-53384EDB2A57}"/>
              </a:ext>
            </a:extLst>
          </p:cNvPr>
          <p:cNvSpPr/>
          <p:nvPr/>
        </p:nvSpPr>
        <p:spPr>
          <a:xfrm rot="12766746" flipH="1">
            <a:off x="2691774" y="2822755"/>
            <a:ext cx="1028943" cy="440443"/>
          </a:xfrm>
          <a:prstGeom prst="arc">
            <a:avLst>
              <a:gd name="adj1" fmla="val 2098643"/>
              <a:gd name="adj2" fmla="val 10479000"/>
            </a:avLst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13921D7D-994C-6C00-34CD-526752A366A4}"/>
              </a:ext>
            </a:extLst>
          </p:cNvPr>
          <p:cNvSpPr/>
          <p:nvPr/>
        </p:nvSpPr>
        <p:spPr>
          <a:xfrm rot="7827301" flipH="1" flipV="1">
            <a:off x="4203843" y="5147026"/>
            <a:ext cx="1210581" cy="554171"/>
          </a:xfrm>
          <a:prstGeom prst="arc">
            <a:avLst>
              <a:gd name="adj1" fmla="val 6690066"/>
              <a:gd name="adj2" fmla="val 10479000"/>
            </a:avLst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DD1E3E6-74F6-CDD6-AD0C-CE392C8B8E83}"/>
              </a:ext>
            </a:extLst>
          </p:cNvPr>
          <p:cNvSpPr txBox="1"/>
          <p:nvPr/>
        </p:nvSpPr>
        <p:spPr>
          <a:xfrm>
            <a:off x="1989309" y="5748750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descripteurs stylistiques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53721B-75A3-AEE6-E3BB-5FD8EE30BEF6}"/>
              </a:ext>
            </a:extLst>
          </p:cNvPr>
          <p:cNvSpPr txBox="1"/>
          <p:nvPr/>
        </p:nvSpPr>
        <p:spPr>
          <a:xfrm>
            <a:off x="9001671" y="3138670"/>
            <a:ext cx="2434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guidé par la </a:t>
            </a:r>
            <a:r>
              <a:rPr lang="fr-FR" b="1" dirty="0"/>
              <a:t>similarité</a:t>
            </a:r>
          </a:p>
          <a:p>
            <a:r>
              <a:rPr lang="fr-FR" dirty="0"/>
              <a:t>dans l’espace latent</a:t>
            </a:r>
          </a:p>
          <a:p>
            <a:r>
              <a:rPr lang="fr-FR" dirty="0"/>
              <a:t>(auteur-document,</a:t>
            </a:r>
          </a:p>
          <a:p>
            <a:r>
              <a:rPr lang="fr-FR" dirty="0"/>
              <a:t>document-descripteurs)</a:t>
            </a:r>
          </a:p>
        </p:txBody>
      </p:sp>
    </p:spTree>
    <p:extLst>
      <p:ext uri="{BB962C8B-B14F-4D97-AF65-F5344CB8AC3E}">
        <p14:creationId xmlns:p14="http://schemas.microsoft.com/office/powerpoint/2010/main" val="3983050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5422A-502D-D38A-E460-A85D8EBE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à l’analyse du style littéraire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B9B8CF-ADAD-359C-B334-31B600A0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610-932C-AD48-BAD9-A4D1C2A223BB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5" name="Picture 2" descr="page68image54470608">
            <a:extLst>
              <a:ext uri="{FF2B5EF4-FFF2-40B4-BE49-F238E27FC236}">
                <a16:creationId xmlns:a16="http://schemas.microsoft.com/office/drawing/2014/main" id="{64C7E6F6-8BD2-DB53-0DA6-809720E7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61" y="1690688"/>
            <a:ext cx="5960478" cy="40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CD9C924-2021-F977-3CE2-958032EB2B08}"/>
              </a:ext>
            </a:extLst>
          </p:cNvPr>
          <p:cNvSpPr txBox="1"/>
          <p:nvPr/>
        </p:nvSpPr>
        <p:spPr>
          <a:xfrm>
            <a:off x="956929" y="6123542"/>
            <a:ext cx="655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Ici, il s’agit d’un extrait de données sont tirées du </a:t>
            </a:r>
            <a:r>
              <a:rPr lang="fr-FR" dirty="0">
                <a:hlinkClick r:id="rId3"/>
              </a:rPr>
              <a:t>Projet </a:t>
            </a:r>
            <a:r>
              <a:rPr lang="fr-FR" dirty="0" err="1">
                <a:hlinkClick r:id="rId3"/>
              </a:rPr>
              <a:t>Guthenberg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146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46B91-A927-A520-D07C-72FB2A94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BARL : modèle pour apprendre des représentations temporelles </a:t>
            </a:r>
            <a:r>
              <a:rPr lang="fr-FR" sz="2700" dirty="0">
                <a:solidFill>
                  <a:schemeClr val="bg1">
                    <a:lumMod val="50000"/>
                  </a:schemeClr>
                </a:solidFill>
              </a:rPr>
              <a:t>(Terreau &amp; </a:t>
            </a:r>
            <a:r>
              <a:rPr lang="fr-FR" sz="2700" dirty="0" err="1">
                <a:solidFill>
                  <a:schemeClr val="bg1">
                    <a:lumMod val="50000"/>
                  </a:schemeClr>
                </a:solidFill>
              </a:rPr>
              <a:t>Velcin</a:t>
            </a:r>
            <a:r>
              <a:rPr lang="fr-FR" sz="2700">
                <a:solidFill>
                  <a:schemeClr val="bg1">
                    <a:lumMod val="50000"/>
                  </a:schemeClr>
                </a:solidFill>
              </a:rPr>
              <a:t>, 2024</a:t>
            </a:r>
            <a:r>
              <a:rPr lang="fr-FR" sz="2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427415-6B78-8970-77B9-63A062AC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610-932C-AD48-BAD9-A4D1C2A223BB}" type="slidenum">
              <a:rPr lang="fr-FR" smtClean="0"/>
              <a:pPr/>
              <a:t>29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BADD0A-852B-BF0E-7D17-E1A8E170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882" y="1840455"/>
            <a:ext cx="6240792" cy="483498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1ECDEB5-FFC4-9666-CA0B-CC777896312D}"/>
              </a:ext>
            </a:extLst>
          </p:cNvPr>
          <p:cNvSpPr txBox="1"/>
          <p:nvPr/>
        </p:nvSpPr>
        <p:spPr>
          <a:xfrm>
            <a:off x="5293159" y="1811427"/>
            <a:ext cx="2075541" cy="495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lang="fr-FR" b="1" dirty="0"/>
              <a:t>BARL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9B7F48F-D699-859C-5287-34F35549EFBF}"/>
              </a:ext>
            </a:extLst>
          </p:cNvPr>
          <p:cNvCxnSpPr>
            <a:cxnSpLocks/>
          </p:cNvCxnSpPr>
          <p:nvPr/>
        </p:nvCxnSpPr>
        <p:spPr>
          <a:xfrm>
            <a:off x="3174074" y="3176842"/>
            <a:ext cx="8418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09AFC5F-CE1F-9A0E-346F-19BD6C42A2DE}"/>
              </a:ext>
            </a:extLst>
          </p:cNvPr>
          <p:cNvSpPr txBox="1"/>
          <p:nvPr/>
        </p:nvSpPr>
        <p:spPr>
          <a:xfrm>
            <a:off x="1385910" y="2963939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Auteur du texte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546567-3EFC-1BE2-1CF8-11D3A98BB542}"/>
              </a:ext>
            </a:extLst>
          </p:cNvPr>
          <p:cNvSpPr txBox="1"/>
          <p:nvPr/>
        </p:nvSpPr>
        <p:spPr>
          <a:xfrm>
            <a:off x="1126309" y="4413482"/>
            <a:ext cx="20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Date de publication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30D56AE-E587-1F08-391D-19026021F851}"/>
              </a:ext>
            </a:extLst>
          </p:cNvPr>
          <p:cNvCxnSpPr>
            <a:cxnSpLocks/>
          </p:cNvCxnSpPr>
          <p:nvPr/>
        </p:nvCxnSpPr>
        <p:spPr>
          <a:xfrm>
            <a:off x="3174073" y="4606523"/>
            <a:ext cx="8418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6A4245BA-9496-8D2E-1E49-0D3A3DB7F74E}"/>
              </a:ext>
            </a:extLst>
          </p:cNvPr>
          <p:cNvSpPr txBox="1"/>
          <p:nvPr/>
        </p:nvSpPr>
        <p:spPr>
          <a:xfrm>
            <a:off x="1484443" y="5597490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Contenu textuel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255FF2F-40C2-4DE6-FC0A-73D968D838F2}"/>
              </a:ext>
            </a:extLst>
          </p:cNvPr>
          <p:cNvCxnSpPr>
            <a:cxnSpLocks/>
          </p:cNvCxnSpPr>
          <p:nvPr/>
        </p:nvCxnSpPr>
        <p:spPr>
          <a:xfrm>
            <a:off x="3174073" y="5782156"/>
            <a:ext cx="8418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1477ECF-D9A1-F256-F9FC-C0DFB74EAE00}"/>
              </a:ext>
            </a:extLst>
          </p:cNvPr>
          <p:cNvSpPr txBox="1"/>
          <p:nvPr/>
        </p:nvSpPr>
        <p:spPr>
          <a:xfrm rot="16200000">
            <a:off x="9832146" y="3962617"/>
            <a:ext cx="712696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BARL</a:t>
            </a:r>
          </a:p>
        </p:txBody>
      </p:sp>
    </p:spTree>
    <p:extLst>
      <p:ext uri="{BB962C8B-B14F-4D97-AF65-F5344CB8AC3E}">
        <p14:creationId xmlns:p14="http://schemas.microsoft.com/office/powerpoint/2010/main" val="395160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B8FE6-EE23-84E1-B9E9-C3A780BC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 antérieur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917739-7081-5E93-1FE1-70973E2C5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Julien </a:t>
            </a:r>
            <a:r>
              <a:rPr lang="fr-FR" dirty="0" err="1"/>
              <a:t>Velcin</a:t>
            </a:r>
            <a:r>
              <a:rPr lang="fr-FR" dirty="0"/>
              <a:t>, candidat au poste PR ECL-LIRIS</a:t>
            </a:r>
          </a:p>
        </p:txBody>
      </p:sp>
    </p:spTree>
    <p:extLst>
      <p:ext uri="{BB962C8B-B14F-4D97-AF65-F5344CB8AC3E}">
        <p14:creationId xmlns:p14="http://schemas.microsoft.com/office/powerpoint/2010/main" val="248835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45492-685C-0005-A018-5D0EFF40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87493" cy="1997608"/>
          </a:xfrm>
        </p:spPr>
        <p:txBody>
          <a:bodyPr>
            <a:normAutofit/>
          </a:bodyPr>
          <a:lstStyle/>
          <a:p>
            <a:r>
              <a:rPr lang="fr-FR" dirty="0"/>
              <a:t>Visualiser les</a:t>
            </a:r>
            <a:br>
              <a:rPr lang="fr-FR" dirty="0"/>
            </a:br>
            <a:r>
              <a:rPr lang="fr-FR" dirty="0"/>
              <a:t>trajectoires dans</a:t>
            </a:r>
            <a:br>
              <a:rPr lang="fr-FR" dirty="0"/>
            </a:br>
            <a:r>
              <a:rPr lang="fr-FR" dirty="0"/>
              <a:t>l’espace latent</a:t>
            </a:r>
            <a:endParaRPr lang="fr-FR" sz="2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5" name="Picture 1" descr="page68image54464576">
            <a:extLst>
              <a:ext uri="{FF2B5EF4-FFF2-40B4-BE49-F238E27FC236}">
                <a16:creationId xmlns:a16="http://schemas.microsoft.com/office/drawing/2014/main" id="{CFCA5B30-A592-3569-629B-7EA40071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97" y="3429000"/>
            <a:ext cx="43688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5E4F40-0C4F-8665-2749-F6ED2408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610-932C-AD48-BAD9-A4D1C2A223BB}" type="slidenum">
              <a:rPr lang="fr-FR" smtClean="0"/>
              <a:t>30</a:t>
            </a:fld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8414F4B-325B-9571-6E3E-05D3F749F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735" y="546505"/>
            <a:ext cx="5827580" cy="551016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C16B458-8166-3817-73D2-5C6ACDB8337C}"/>
              </a:ext>
            </a:extLst>
          </p:cNvPr>
          <p:cNvSpPr txBox="1"/>
          <p:nvPr/>
        </p:nvSpPr>
        <p:spPr>
          <a:xfrm>
            <a:off x="3017944" y="2349255"/>
            <a:ext cx="204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trajectoires proches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1B169C-116F-E84E-D055-0770C647333F}"/>
              </a:ext>
            </a:extLst>
          </p:cNvPr>
          <p:cNvSpPr txBox="1"/>
          <p:nvPr/>
        </p:nvSpPr>
        <p:spPr>
          <a:xfrm>
            <a:off x="3253563" y="3603609"/>
            <a:ext cx="157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diversification</a:t>
            </a:r>
          </a:p>
          <a:p>
            <a:r>
              <a:rPr lang="fr-FR" dirty="0"/>
              <a:t>dans le temps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A2C59BA-1861-C3CB-F5C7-67EF03CADCB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827181" y="3926775"/>
            <a:ext cx="3532998" cy="616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1C08A70-08BB-7E8F-A6B3-7134DEC14488}"/>
              </a:ext>
            </a:extLst>
          </p:cNvPr>
          <p:cNvCxnSpPr>
            <a:cxnSpLocks/>
          </p:cNvCxnSpPr>
          <p:nvPr/>
        </p:nvCxnSpPr>
        <p:spPr>
          <a:xfrm>
            <a:off x="4743265" y="2671384"/>
            <a:ext cx="1854099" cy="6652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38B324-0E2E-D198-89EE-AC4DB5296346}"/>
              </a:ext>
            </a:extLst>
          </p:cNvPr>
          <p:cNvCxnSpPr>
            <a:cxnSpLocks/>
          </p:cNvCxnSpPr>
          <p:nvPr/>
        </p:nvCxnSpPr>
        <p:spPr>
          <a:xfrm flipV="1">
            <a:off x="4966953" y="4885896"/>
            <a:ext cx="4141383" cy="256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2C0EC9B-0C61-61C7-8A21-9BD2C10C47B5}"/>
              </a:ext>
            </a:extLst>
          </p:cNvPr>
          <p:cNvSpPr txBox="1"/>
          <p:nvPr/>
        </p:nvSpPr>
        <p:spPr>
          <a:xfrm>
            <a:off x="3602020" y="4921038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période de</a:t>
            </a:r>
          </a:p>
          <a:p>
            <a:r>
              <a:rPr lang="fr-FR" dirty="0"/>
              <a:t>publication courte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1823F0-E633-1E31-F2F5-950E26F62FE3}"/>
              </a:ext>
            </a:extLst>
          </p:cNvPr>
          <p:cNvSpPr txBox="1"/>
          <p:nvPr/>
        </p:nvSpPr>
        <p:spPr>
          <a:xfrm>
            <a:off x="532685" y="6132326"/>
            <a:ext cx="828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s’agit ici de données issues de bases de données bibliographiques (</a:t>
            </a:r>
            <a:r>
              <a:rPr lang="fr-FR" i="1" dirty="0" err="1"/>
              <a:t>Semantic</a:t>
            </a:r>
            <a:r>
              <a:rPr lang="fr-FR" i="1" dirty="0"/>
              <a:t> Scholar</a:t>
            </a:r>
            <a:r>
              <a:rPr lang="fr-F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9970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F53A2-515F-47AA-5D3B-D8C95835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Compression impacts </a:t>
            </a:r>
            <a:r>
              <a:rPr lang="fr-FR" dirty="0" err="1"/>
              <a:t>hate</a:t>
            </a:r>
            <a:r>
              <a:rPr lang="fr-FR" dirty="0"/>
              <a:t> speech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D00323-C150-2A6F-BED7-EF56E2E14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Julien </a:t>
            </a:r>
            <a:r>
              <a:rPr lang="fr-FR" dirty="0" err="1"/>
              <a:t>Velcin</a:t>
            </a:r>
            <a:r>
              <a:rPr lang="fr-FR" dirty="0"/>
              <a:t>, candidat au poste PR ECL-LIRIS</a:t>
            </a:r>
          </a:p>
        </p:txBody>
      </p:sp>
    </p:spTree>
    <p:extLst>
      <p:ext uri="{BB962C8B-B14F-4D97-AF65-F5344CB8AC3E}">
        <p14:creationId xmlns:p14="http://schemas.microsoft.com/office/powerpoint/2010/main" val="3629829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D3557-293B-E1DB-9995-8ED39455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The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side</a:t>
            </a:r>
            <a:r>
              <a:rPr lang="fr-FR" dirty="0"/>
              <a:t> of compression: </a:t>
            </a:r>
            <a:r>
              <a:rPr lang="fr-FR" dirty="0" err="1"/>
              <a:t>Measuring</a:t>
            </a:r>
            <a:r>
              <a:rPr lang="fr-FR" dirty="0"/>
              <a:t> and </a:t>
            </a:r>
            <a:r>
              <a:rPr lang="fr-FR" dirty="0" err="1"/>
              <a:t>combating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in </a:t>
            </a:r>
            <a:r>
              <a:rPr lang="fr-FR" dirty="0" err="1"/>
              <a:t>pruned</a:t>
            </a:r>
            <a:r>
              <a:rPr lang="fr-FR" dirty="0"/>
              <a:t> </a:t>
            </a:r>
            <a:r>
              <a:rPr lang="fr-FR" dirty="0" err="1"/>
              <a:t>transformers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E818D0-9DEA-8A9F-F21B-219BEA685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122311"/>
            <a:ext cx="11360800" cy="3969523"/>
          </a:xfrm>
        </p:spPr>
        <p:txBody>
          <a:bodyPr>
            <a:normAutofit/>
          </a:bodyPr>
          <a:lstStyle/>
          <a:p>
            <a:pPr marL="366175" indent="-366175">
              <a:spcBef>
                <a:spcPts val="1600"/>
              </a:spcBef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Early work based on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simple encoder-based models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pruning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, presented at IDA in 2023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Proskurina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et al, 2023)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366175" indent="-366175">
              <a:spcBef>
                <a:spcPts val="1600"/>
              </a:spcBef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We measure identity-based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in pruned Transformer LMs (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eg.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, BERT)</a:t>
            </a:r>
            <a:endParaRPr lang="en-US" dirty="0"/>
          </a:p>
          <a:p>
            <a:pPr marL="366175" indent="-366175">
              <a:spcBef>
                <a:spcPts val="1600"/>
              </a:spcBef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We study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which group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of encoder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layers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(bottom, middle or upper) can be efficiently pruned without biased outcomes </a:t>
            </a:r>
            <a:endParaRPr lang="en-US" dirty="0"/>
          </a:p>
          <a:p>
            <a:pPr marL="366175" indent="-366175">
              <a:spcBef>
                <a:spcPts val="1600"/>
              </a:spcBef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We propose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word-level supervision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as a debiasing method</a:t>
            </a:r>
            <a:endParaRPr lang="en-US" dirty="0">
              <a:solidFill>
                <a:srgbClr val="0102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AFC2B4-B870-19E7-BD13-5E41DDCF6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57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3B893-393C-6A28-7F72-5FF18657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Methodology</a:t>
            </a:r>
            <a:endParaRPr lang="fr-FR" sz="3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A50907-AE97-49FB-BA2A-1A902CDBF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Google Shape;150;p20">
            <a:extLst>
              <a:ext uri="{FF2B5EF4-FFF2-40B4-BE49-F238E27FC236}">
                <a16:creationId xmlns:a16="http://schemas.microsoft.com/office/drawing/2014/main" id="{D9B523EF-BC41-DBB2-D643-FE83402593E8}"/>
              </a:ext>
            </a:extLst>
          </p:cNvPr>
          <p:cNvSpPr txBox="1"/>
          <p:nvPr/>
        </p:nvSpPr>
        <p:spPr>
          <a:xfrm>
            <a:off x="102075" y="1412946"/>
            <a:ext cx="11560336" cy="16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57189" indent="-152396"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Prune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Transformer (BERT,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DistillBERT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RoBERTa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DistillRoBERTa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/>
          </a:p>
          <a:p>
            <a:pPr marL="457189" indent="-152396"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Fine-tune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Transformer on hate speech classification task (with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HateXplain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) </a:t>
            </a:r>
            <a:endParaRPr sz="2400" dirty="0"/>
          </a:p>
          <a:p>
            <a:pPr marL="457189" indent="-152396"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performance, bias</a:t>
            </a:r>
          </a:p>
          <a:p>
            <a:pPr marL="457189" indent="-152396"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Fine-Tune with rationales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to debias the models</a:t>
            </a:r>
          </a:p>
        </p:txBody>
      </p:sp>
      <p:pic>
        <p:nvPicPr>
          <p:cNvPr id="13" name="Google Shape;151;p20">
            <a:extLst>
              <a:ext uri="{FF2B5EF4-FFF2-40B4-BE49-F238E27FC236}">
                <a16:creationId xmlns:a16="http://schemas.microsoft.com/office/drawing/2014/main" id="{75735311-9074-C02D-8C50-5E1DDB315F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58"/>
          <a:stretch/>
        </p:blipFill>
        <p:spPr>
          <a:xfrm>
            <a:off x="2770985" y="2884891"/>
            <a:ext cx="8629425" cy="397310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52;p20">
            <a:extLst>
              <a:ext uri="{FF2B5EF4-FFF2-40B4-BE49-F238E27FC236}">
                <a16:creationId xmlns:a16="http://schemas.microsoft.com/office/drawing/2014/main" id="{81CBF8A3-B466-2EAA-99AB-002BD26DA5BF}"/>
              </a:ext>
            </a:extLst>
          </p:cNvPr>
          <p:cNvSpPr/>
          <p:nvPr/>
        </p:nvSpPr>
        <p:spPr>
          <a:xfrm>
            <a:off x="4143022" y="4711239"/>
            <a:ext cx="1885245" cy="1106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3;p20" descr="Robot 24: Fish Tale">
            <a:extLst>
              <a:ext uri="{FF2B5EF4-FFF2-40B4-BE49-F238E27FC236}">
                <a16:creationId xmlns:a16="http://schemas.microsoft.com/office/drawing/2014/main" id="{4E9352F0-9D08-695D-343A-8D65596643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4878" y="4841450"/>
            <a:ext cx="1462559" cy="9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A420445-4319-9895-13E6-EA4522B019E5}"/>
              </a:ext>
            </a:extLst>
          </p:cNvPr>
          <p:cNvSpPr txBox="1"/>
          <p:nvPr/>
        </p:nvSpPr>
        <p:spPr>
          <a:xfrm>
            <a:off x="2045144" y="3623556"/>
            <a:ext cx="1340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Here</a:t>
            </a:r>
            <a:r>
              <a:rPr lang="fr-FR" sz="1200" dirty="0"/>
              <a:t> </a:t>
            </a:r>
            <a:r>
              <a:rPr lang="fr-FR" sz="1200" dirty="0" err="1"/>
              <a:t>we</a:t>
            </a:r>
            <a:r>
              <a:rPr lang="fr-FR" sz="1200" dirty="0"/>
              <a:t> </a:t>
            </a:r>
            <a:r>
              <a:rPr lang="fr-FR" sz="1200" dirty="0" err="1"/>
              <a:t>remove</a:t>
            </a:r>
            <a:endParaRPr lang="fr-FR" sz="1200" dirty="0"/>
          </a:p>
          <a:p>
            <a:r>
              <a:rPr lang="fr-FR" sz="1200" dirty="0"/>
              <a:t>the 2 </a:t>
            </a:r>
            <a:r>
              <a:rPr lang="fr-FR" sz="1200" dirty="0" err="1"/>
              <a:t>lower</a:t>
            </a:r>
            <a:r>
              <a:rPr lang="fr-FR" sz="1200" dirty="0"/>
              <a:t> </a:t>
            </a:r>
            <a:r>
              <a:rPr lang="fr-FR" sz="1200" dirty="0" err="1"/>
              <a:t>layers</a:t>
            </a:r>
            <a:endParaRPr lang="fr-FR" sz="1200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7B9C74C-CECC-54A4-ED75-C6EF3C6E5CF8}"/>
              </a:ext>
            </a:extLst>
          </p:cNvPr>
          <p:cNvCxnSpPr>
            <a:cxnSpLocks/>
          </p:cNvCxnSpPr>
          <p:nvPr/>
        </p:nvCxnSpPr>
        <p:spPr>
          <a:xfrm>
            <a:off x="3330833" y="3881963"/>
            <a:ext cx="659028" cy="234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139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415600" y="4233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Results: Compressed LMs are prone to bias</a:t>
            </a:r>
            <a:endParaRPr dirty="0">
              <a:solidFill>
                <a:srgbClr val="0102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7850750" y="1704717"/>
            <a:ext cx="3815916" cy="82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556"/>
            </a:pPr>
            <a:endParaRPr sz="1867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8"/>
          <p:cNvSpPr txBox="1">
            <a:spLocks noGrp="1"/>
          </p:cNvSpPr>
          <p:nvPr>
            <p:ph type="body" idx="1"/>
          </p:nvPr>
        </p:nvSpPr>
        <p:spPr>
          <a:xfrm>
            <a:off x="415599" y="1634766"/>
            <a:ext cx="5369116" cy="37443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>
              <a:solidFill>
                <a:srgbClr val="010221"/>
              </a:solidFill>
            </a:endParaRPr>
          </a:p>
          <a:p>
            <a:pPr indent="-304792">
              <a:spcBef>
                <a:spcPts val="1600"/>
              </a:spcBef>
              <a:buNone/>
            </a:pPr>
            <a:endParaRPr>
              <a:solidFill>
                <a:srgbClr val="010221"/>
              </a:solidFill>
            </a:endParaRPr>
          </a:p>
          <a:p>
            <a:pPr indent="-304792">
              <a:spcBef>
                <a:spcPts val="1600"/>
              </a:spcBef>
              <a:buNone/>
            </a:pPr>
            <a:endParaRPr>
              <a:solidFill>
                <a:srgbClr val="010221"/>
              </a:solidFill>
            </a:endParaRPr>
          </a:p>
          <a:p>
            <a:pPr marL="152396" indent="0">
              <a:spcBef>
                <a:spcPts val="1600"/>
              </a:spcBef>
              <a:buNone/>
            </a:pPr>
            <a:endParaRPr>
              <a:solidFill>
                <a:srgbClr val="010221"/>
              </a:solidFill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7864376" y="1681052"/>
            <a:ext cx="3172513" cy="70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>
              <a:buClr>
                <a:schemeClr val="dk1"/>
              </a:buClr>
              <a:buSzPts val="3273"/>
            </a:pPr>
            <a:r>
              <a:rPr lang="fr-FR" sz="2400" i="1" dirty="0" err="1">
                <a:solidFill>
                  <a:srgbClr val="01022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fr-FR" sz="2400" i="1" dirty="0">
                <a:solidFill>
                  <a:srgbClr val="010221"/>
                </a:solidFill>
                <a:latin typeface="Calibri"/>
                <a:ea typeface="Calibri"/>
                <a:cs typeface="Calibri"/>
                <a:sym typeface="Calibri"/>
              </a:rPr>
              <a:t> count how </a:t>
            </a:r>
            <a:r>
              <a:rPr lang="fr-FR" sz="2400" i="1" dirty="0" err="1">
                <a:solidFill>
                  <a:srgbClr val="01022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fr-FR" sz="2400" i="1" dirty="0">
                <a:solidFill>
                  <a:srgbClr val="010221"/>
                </a:solidFill>
                <a:latin typeface="Calibri"/>
                <a:ea typeface="Calibri"/>
                <a:cs typeface="Calibri"/>
                <a:sym typeface="Calibri"/>
              </a:rPr>
              <a:t> times:</a:t>
            </a:r>
            <a:endParaRPr sz="2400" i="1" dirty="0">
              <a:solidFill>
                <a:srgbClr val="0102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121" y="1657665"/>
            <a:ext cx="6718791" cy="42961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8"/>
          <p:cNvSpPr txBox="1"/>
          <p:nvPr/>
        </p:nvSpPr>
        <p:spPr>
          <a:xfrm>
            <a:off x="571243" y="5953858"/>
            <a:ext cx="11027493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of original and pruned models on </a:t>
            </a:r>
            <a:r>
              <a:rPr lang="en-US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HateXplain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4635261" y="1670213"/>
            <a:ext cx="2437644" cy="4272040"/>
          </a:xfrm>
          <a:prstGeom prst="rect">
            <a:avLst/>
          </a:prstGeom>
          <a:noFill/>
          <a:ln w="28575" cap="flat" cmpd="sng">
            <a:solidFill>
              <a:srgbClr val="C4330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28"/>
          <p:cNvCxnSpPr>
            <a:cxnSpLocks/>
          </p:cNvCxnSpPr>
          <p:nvPr/>
        </p:nvCxnSpPr>
        <p:spPr>
          <a:xfrm>
            <a:off x="7187911" y="2002593"/>
            <a:ext cx="460467" cy="9412"/>
          </a:xfrm>
          <a:prstGeom prst="straightConnector1">
            <a:avLst/>
          </a:prstGeom>
          <a:noFill/>
          <a:ln w="19050" cap="flat" cmpd="sng">
            <a:solidFill>
              <a:srgbClr val="C43302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87" name="Google Shape;287;p28"/>
          <p:cNvSpPr/>
          <p:nvPr/>
        </p:nvSpPr>
        <p:spPr>
          <a:xfrm>
            <a:off x="1859433" y="1696203"/>
            <a:ext cx="1631332" cy="4272040"/>
          </a:xfrm>
          <a:prstGeom prst="rect">
            <a:avLst/>
          </a:prstGeom>
          <a:noFill/>
          <a:ln w="28575" cap="flat" cmpd="sng">
            <a:solidFill>
              <a:srgbClr val="0A7373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BD781E-FB97-C7A5-18FC-388D4F15AF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CA3BCF-801D-7732-C9C2-AD38D1C207DC}"/>
              </a:ext>
            </a:extLst>
          </p:cNvPr>
          <p:cNvSpPr txBox="1"/>
          <p:nvPr/>
        </p:nvSpPr>
        <p:spPr>
          <a:xfrm>
            <a:off x="7562898" y="4507843"/>
            <a:ext cx="169899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number of groups</a:t>
            </a:r>
          </a:p>
          <a:p>
            <a:r>
              <a:rPr lang="en-US" sz="1333" dirty="0"/>
              <a:t>with a significant</a:t>
            </a:r>
          </a:p>
          <a:p>
            <a:r>
              <a:rPr lang="en-US" sz="1333" dirty="0"/>
              <a:t>difference in term of </a:t>
            </a:r>
          </a:p>
          <a:p>
            <a:r>
              <a:rPr lang="en-US" sz="1333" dirty="0"/>
              <a:t>classification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B607FD3-D4FE-A090-011C-47CF8716129B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268947" y="4376617"/>
            <a:ext cx="2293951" cy="587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6D1D158-DBAB-CE31-9501-7211F2C39428}"/>
              </a:ext>
            </a:extLst>
          </p:cNvPr>
          <p:cNvSpPr txBox="1"/>
          <p:nvPr/>
        </p:nvSpPr>
        <p:spPr>
          <a:xfrm>
            <a:off x="898536" y="1252551"/>
            <a:ext cx="92845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full model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3293F3-B73F-E6E5-31B2-3E904A6D0A05}"/>
              </a:ext>
            </a:extLst>
          </p:cNvPr>
          <p:cNvSpPr txBox="1"/>
          <p:nvPr/>
        </p:nvSpPr>
        <p:spPr>
          <a:xfrm>
            <a:off x="2612630" y="1235262"/>
            <a:ext cx="18826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8/12 : 4 layers removed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C27B91C-E558-80C3-C534-4D249378036E}"/>
              </a:ext>
            </a:extLst>
          </p:cNvPr>
          <p:cNvCxnSpPr>
            <a:cxnSpLocks/>
          </p:cNvCxnSpPr>
          <p:nvPr/>
        </p:nvCxnSpPr>
        <p:spPr>
          <a:xfrm>
            <a:off x="1523877" y="1563556"/>
            <a:ext cx="609724" cy="6892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74499C7-D119-64DD-24B7-7A6A4E0C7BC3}"/>
              </a:ext>
            </a:extLst>
          </p:cNvPr>
          <p:cNvCxnSpPr>
            <a:cxnSpLocks/>
          </p:cNvCxnSpPr>
          <p:nvPr/>
        </p:nvCxnSpPr>
        <p:spPr>
          <a:xfrm flipH="1">
            <a:off x="2387973" y="1507059"/>
            <a:ext cx="469104" cy="12147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oogle Shape;267;p27">
            <a:extLst>
              <a:ext uri="{FF2B5EF4-FFF2-40B4-BE49-F238E27FC236}">
                <a16:creationId xmlns:a16="http://schemas.microsoft.com/office/drawing/2014/main" id="{42B11C51-D51C-0D20-AD2F-77A42C08DE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5603"/>
          <a:stretch/>
        </p:blipFill>
        <p:spPr>
          <a:xfrm>
            <a:off x="7857204" y="2721841"/>
            <a:ext cx="3312008" cy="48161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044577A-D5D1-1EC0-F627-97B00B1577A9}"/>
              </a:ext>
            </a:extLst>
          </p:cNvPr>
          <p:cNvSpPr txBox="1"/>
          <p:nvPr/>
        </p:nvSpPr>
        <p:spPr>
          <a:xfrm>
            <a:off x="7756279" y="3562335"/>
            <a:ext cx="118083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F1 for </a:t>
            </a:r>
            <a:r>
              <a:rPr lang="en-US" sz="1333" b="1" dirty="0"/>
              <a:t>group 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250CA35-A99F-329A-2C16-441E8129ACBE}"/>
              </a:ext>
            </a:extLst>
          </p:cNvPr>
          <p:cNvSpPr txBox="1"/>
          <p:nvPr/>
        </p:nvSpPr>
        <p:spPr>
          <a:xfrm>
            <a:off x="9271137" y="3542396"/>
            <a:ext cx="89280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overall F1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ECC4EFA-0767-6BFC-FF06-5EA0249A1B0E}"/>
              </a:ext>
            </a:extLst>
          </p:cNvPr>
          <p:cNvSpPr txBox="1"/>
          <p:nvPr/>
        </p:nvSpPr>
        <p:spPr>
          <a:xfrm>
            <a:off x="8185472" y="2199176"/>
            <a:ext cx="92845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full model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E13C7E-C22B-B0B4-D9CC-EA24394D5AC7}"/>
              </a:ext>
            </a:extLst>
          </p:cNvPr>
          <p:cNvSpPr txBox="1"/>
          <p:nvPr/>
        </p:nvSpPr>
        <p:spPr>
          <a:xfrm>
            <a:off x="10180597" y="2152334"/>
            <a:ext cx="161544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compressed model</a:t>
            </a:r>
          </a:p>
        </p:txBody>
      </p:sp>
      <p:pic>
        <p:nvPicPr>
          <p:cNvPr id="18" name="Google Shape;267;p27">
            <a:extLst>
              <a:ext uri="{FF2B5EF4-FFF2-40B4-BE49-F238E27FC236}">
                <a16:creationId xmlns:a16="http://schemas.microsoft.com/office/drawing/2014/main" id="{B14276D2-472F-1371-3231-9B387FEF12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5608" t="13456" r="42717" b="46024"/>
          <a:stretch/>
        </p:blipFill>
        <p:spPr>
          <a:xfrm>
            <a:off x="8024057" y="2161041"/>
            <a:ext cx="272131" cy="32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67;p27">
            <a:extLst>
              <a:ext uri="{FF2B5EF4-FFF2-40B4-BE49-F238E27FC236}">
                <a16:creationId xmlns:a16="http://schemas.microsoft.com/office/drawing/2014/main" id="{3165326F-8D9B-0EE4-C306-B1663E5291C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5535" t="62171" r="4480" b="4478"/>
          <a:stretch/>
        </p:blipFill>
        <p:spPr>
          <a:xfrm>
            <a:off x="10050743" y="2209097"/>
            <a:ext cx="214683" cy="230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AF3678C-B65C-876C-C86B-FECBD40CD8B9}"/>
              </a:ext>
            </a:extLst>
          </p:cNvPr>
          <p:cNvCxnSpPr>
            <a:cxnSpLocks/>
          </p:cNvCxnSpPr>
          <p:nvPr/>
        </p:nvCxnSpPr>
        <p:spPr>
          <a:xfrm>
            <a:off x="8308538" y="2498796"/>
            <a:ext cx="415157" cy="326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62E00AE-0212-21D7-9301-41503340E576}"/>
              </a:ext>
            </a:extLst>
          </p:cNvPr>
          <p:cNvCxnSpPr>
            <a:cxnSpLocks/>
          </p:cNvCxnSpPr>
          <p:nvPr/>
        </p:nvCxnSpPr>
        <p:spPr>
          <a:xfrm flipH="1">
            <a:off x="10101996" y="2480629"/>
            <a:ext cx="56089" cy="303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8F12749-429D-95A5-C18E-B4CA9A60EF8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346697" y="3043004"/>
            <a:ext cx="427296" cy="519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BEB976C-72EA-03C1-0D33-5C5940568D8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9414019" y="3060169"/>
            <a:ext cx="303523" cy="482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FEFB36F-DF8B-F516-5EEB-2687E457F1FD}"/>
              </a:ext>
            </a:extLst>
          </p:cNvPr>
          <p:cNvSpPr txBox="1"/>
          <p:nvPr/>
        </p:nvSpPr>
        <p:spPr>
          <a:xfrm>
            <a:off x="9621273" y="4209633"/>
            <a:ext cx="23228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Some</a:t>
            </a:r>
            <a:r>
              <a:rPr lang="fr-FR" sz="2400" b="1" dirty="0"/>
              <a:t> groups </a:t>
            </a:r>
            <a:r>
              <a:rPr lang="fr-FR" sz="2400" dirty="0"/>
              <a:t>in</a:t>
            </a:r>
          </a:p>
          <a:p>
            <a:r>
              <a:rPr lang="fr-FR" sz="2400" dirty="0" err="1"/>
              <a:t>HateXPlain</a:t>
            </a:r>
            <a:r>
              <a:rPr lang="fr-FR" sz="2400" dirty="0"/>
              <a:t>:</a:t>
            </a:r>
          </a:p>
          <a:p>
            <a:r>
              <a:rPr lang="fr-FR" sz="1600" dirty="0"/>
              <a:t>- Men</a:t>
            </a:r>
          </a:p>
          <a:p>
            <a:r>
              <a:rPr lang="fr-FR" sz="1600" dirty="0"/>
              <a:t>- </a:t>
            </a:r>
            <a:r>
              <a:rPr lang="fr-FR" sz="1600" dirty="0" err="1"/>
              <a:t>Women</a:t>
            </a:r>
            <a:r>
              <a:rPr lang="fr-FR" sz="1600" dirty="0"/>
              <a:t>,</a:t>
            </a:r>
          </a:p>
          <a:p>
            <a:r>
              <a:rPr lang="fr-FR" sz="1600" dirty="0"/>
              <a:t>- </a:t>
            </a:r>
            <a:r>
              <a:rPr lang="fr-FR" sz="1600" dirty="0" err="1"/>
              <a:t>African</a:t>
            </a:r>
            <a:r>
              <a:rPr lang="fr-FR" sz="1600" dirty="0"/>
              <a:t>,</a:t>
            </a:r>
          </a:p>
          <a:p>
            <a:r>
              <a:rPr lang="fr-FR" sz="1600" dirty="0"/>
              <a:t>- </a:t>
            </a:r>
            <a:r>
              <a:rPr lang="fr-FR" sz="1600" dirty="0" err="1"/>
              <a:t>Arabs</a:t>
            </a:r>
            <a:r>
              <a:rPr lang="fr-FR" sz="1600" dirty="0"/>
              <a:t>,</a:t>
            </a:r>
          </a:p>
          <a:p>
            <a:r>
              <a:rPr lang="fr-FR" sz="1600" dirty="0"/>
              <a:t>- </a:t>
            </a:r>
            <a:r>
              <a:rPr lang="fr-FR" sz="1600" dirty="0" err="1"/>
              <a:t>Asians</a:t>
            </a:r>
            <a:r>
              <a:rPr lang="fr-FR" sz="1600" dirty="0"/>
              <a:t>,</a:t>
            </a:r>
          </a:p>
          <a:p>
            <a:r>
              <a:rPr lang="fr-FR" sz="1600" dirty="0"/>
              <a:t>- </a:t>
            </a:r>
            <a:r>
              <a:rPr lang="fr-FR" sz="1600" dirty="0" err="1"/>
              <a:t>Caucasian</a:t>
            </a:r>
            <a:r>
              <a:rPr lang="fr-FR" sz="1600" dirty="0"/>
              <a:t>,</a:t>
            </a:r>
          </a:p>
          <a:p>
            <a:r>
              <a:rPr lang="fr-FR" sz="1600" dirty="0"/>
              <a:t>...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415600" y="4233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Results: Compressed LMs rely on unimportant tokens</a:t>
            </a:r>
            <a:endParaRPr>
              <a:solidFill>
                <a:srgbClr val="0102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7850750" y="1704717"/>
            <a:ext cx="3815916" cy="82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556"/>
            </a:pPr>
            <a:endParaRPr sz="1867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415599" y="1634766"/>
            <a:ext cx="5369116" cy="37443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>
              <a:solidFill>
                <a:srgbClr val="010221"/>
              </a:solidFill>
            </a:endParaRPr>
          </a:p>
          <a:p>
            <a:pPr indent="-304792">
              <a:spcBef>
                <a:spcPts val="1600"/>
              </a:spcBef>
              <a:buNone/>
            </a:pPr>
            <a:endParaRPr>
              <a:solidFill>
                <a:srgbClr val="010221"/>
              </a:solidFill>
            </a:endParaRPr>
          </a:p>
          <a:p>
            <a:pPr indent="-304792">
              <a:spcBef>
                <a:spcPts val="1600"/>
              </a:spcBef>
              <a:buNone/>
            </a:pPr>
            <a:endParaRPr>
              <a:solidFill>
                <a:srgbClr val="010221"/>
              </a:solidFill>
            </a:endParaRPr>
          </a:p>
          <a:p>
            <a:pPr marL="152396" indent="0">
              <a:spcBef>
                <a:spcPts val="1600"/>
              </a:spcBef>
              <a:buNone/>
            </a:pPr>
            <a:endParaRPr>
              <a:solidFill>
                <a:srgbClr val="010221"/>
              </a:solidFill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8426224" y="1405761"/>
            <a:ext cx="1906345" cy="70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Clr>
                <a:schemeClr val="dk1"/>
              </a:buClr>
              <a:buSzPts val="3273"/>
            </a:pPr>
            <a:endParaRPr sz="2400" i="1">
              <a:solidFill>
                <a:srgbClr val="0102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493" y="1621689"/>
            <a:ext cx="6718791" cy="429619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9"/>
          <p:cNvSpPr txBox="1"/>
          <p:nvPr/>
        </p:nvSpPr>
        <p:spPr>
          <a:xfrm>
            <a:off x="571243" y="5953858"/>
            <a:ext cx="11027493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of original and pruned models on </a:t>
            </a:r>
            <a:r>
              <a:rPr lang="en-US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HateXplain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3363824" y="1645841"/>
            <a:ext cx="1371805" cy="4272040"/>
          </a:xfrm>
          <a:prstGeom prst="rect">
            <a:avLst/>
          </a:prstGeom>
          <a:noFill/>
          <a:ln w="28575" cap="flat" cmpd="sng">
            <a:solidFill>
              <a:srgbClr val="C4330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011490-7277-C97A-A642-2EAEF5BFA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415600" y="4233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-US" sz="4000" dirty="0">
                <a:solidFill>
                  <a:srgbClr val="010221"/>
                </a:solidFill>
              </a:rPr>
              <a:t>Solution: Supervised Attention learning </a:t>
            </a:r>
            <a:endParaRPr sz="4000" dirty="0">
              <a:solidFill>
                <a:srgbClr val="010221"/>
              </a:solidFill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7850750" y="1704717"/>
            <a:ext cx="3815916" cy="82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556"/>
            </a:pPr>
            <a:endParaRPr sz="1867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2"/>
          <p:cNvSpPr txBox="1">
            <a:spLocks noGrp="1"/>
          </p:cNvSpPr>
          <p:nvPr>
            <p:ph type="body" idx="1"/>
          </p:nvPr>
        </p:nvSpPr>
        <p:spPr>
          <a:xfrm>
            <a:off x="415599" y="1634766"/>
            <a:ext cx="5369116" cy="37443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>
              <a:solidFill>
                <a:srgbClr val="010221"/>
              </a:solidFill>
            </a:endParaRPr>
          </a:p>
          <a:p>
            <a:pPr indent="-304792">
              <a:spcBef>
                <a:spcPts val="1600"/>
              </a:spcBef>
              <a:buNone/>
            </a:pPr>
            <a:endParaRPr>
              <a:solidFill>
                <a:srgbClr val="010221"/>
              </a:solidFill>
            </a:endParaRPr>
          </a:p>
          <a:p>
            <a:pPr indent="-304792">
              <a:spcBef>
                <a:spcPts val="1600"/>
              </a:spcBef>
              <a:buNone/>
            </a:pPr>
            <a:endParaRPr>
              <a:solidFill>
                <a:srgbClr val="010221"/>
              </a:solidFill>
            </a:endParaRPr>
          </a:p>
          <a:p>
            <a:pPr marL="152396" indent="0">
              <a:spcBef>
                <a:spcPts val="1600"/>
              </a:spcBef>
              <a:buNone/>
            </a:pPr>
            <a:endParaRPr>
              <a:solidFill>
                <a:srgbClr val="010221"/>
              </a:solidFill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8426224" y="1405761"/>
            <a:ext cx="1906345" cy="70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Clr>
                <a:schemeClr val="dk1"/>
              </a:buClr>
              <a:buSzPts val="3273"/>
            </a:pPr>
            <a:endParaRPr sz="2400" i="1">
              <a:solidFill>
                <a:srgbClr val="0102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37" y="2206467"/>
            <a:ext cx="5759424" cy="428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119" y="1478925"/>
            <a:ext cx="3053655" cy="51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5023" y="1760370"/>
            <a:ext cx="5428859" cy="165560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2"/>
          <p:cNvSpPr txBox="1"/>
          <p:nvPr/>
        </p:nvSpPr>
        <p:spPr>
          <a:xfrm>
            <a:off x="5877233" y="5211247"/>
            <a:ext cx="9506001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59074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Rationales (via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maps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6216705" y="6217623"/>
            <a:ext cx="5474899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[0,0,0,…0.25,0,0,0.3,0..16,0]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5864421" y="3581422"/>
            <a:ext cx="2653513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59074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Rationales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6300641" y="4166932"/>
            <a:ext cx="2908640" cy="522373"/>
            <a:chOff x="992038" y="2568909"/>
            <a:chExt cx="2181480" cy="391780"/>
          </a:xfrm>
        </p:grpSpPr>
        <p:sp>
          <p:nvSpPr>
            <p:cNvPr id="346" name="Google Shape;346;p32"/>
            <p:cNvSpPr/>
            <p:nvPr/>
          </p:nvSpPr>
          <p:spPr>
            <a:xfrm>
              <a:off x="992038" y="2571750"/>
              <a:ext cx="224287" cy="23219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1213449" y="2571750"/>
              <a:ext cx="224287" cy="23219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1436784" y="2571759"/>
              <a:ext cx="224287" cy="23219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2"/>
            <p:cNvSpPr txBox="1"/>
            <p:nvPr/>
          </p:nvSpPr>
          <p:spPr>
            <a:xfrm>
              <a:off x="1684945" y="2591398"/>
              <a:ext cx="271325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2062183" y="2569702"/>
              <a:ext cx="211664" cy="232194"/>
            </a:xfrm>
            <a:prstGeom prst="rect">
              <a:avLst/>
            </a:prstGeom>
            <a:solidFill>
              <a:srgbClr val="C43302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2272178" y="2569099"/>
              <a:ext cx="224287" cy="232194"/>
            </a:xfrm>
            <a:prstGeom prst="rect">
              <a:avLst/>
            </a:prstGeom>
            <a:solidFill>
              <a:srgbClr val="C43302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2496465" y="2568909"/>
              <a:ext cx="224287" cy="232194"/>
            </a:xfrm>
            <a:prstGeom prst="rect">
              <a:avLst/>
            </a:prstGeom>
            <a:solidFill>
              <a:srgbClr val="C43302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2722224" y="2569317"/>
              <a:ext cx="224287" cy="232194"/>
            </a:xfrm>
            <a:prstGeom prst="rect">
              <a:avLst/>
            </a:prstGeom>
            <a:solidFill>
              <a:srgbClr val="C43302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2949231" y="2569672"/>
              <a:ext cx="224287" cy="23219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32"/>
          <p:cNvSpPr txBox="1"/>
          <p:nvPr/>
        </p:nvSpPr>
        <p:spPr>
          <a:xfrm>
            <a:off x="6397210" y="4548390"/>
            <a:ext cx="2556945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[0,0,0,…1,1,1,1,0]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32"/>
          <p:cNvGrpSpPr/>
          <p:nvPr/>
        </p:nvGrpSpPr>
        <p:grpSpPr>
          <a:xfrm>
            <a:off x="6295606" y="5790599"/>
            <a:ext cx="2884684" cy="520256"/>
            <a:chOff x="992038" y="2570497"/>
            <a:chExt cx="2163513" cy="390192"/>
          </a:xfrm>
        </p:grpSpPr>
        <p:sp>
          <p:nvSpPr>
            <p:cNvPr id="357" name="Google Shape;357;p32"/>
            <p:cNvSpPr/>
            <p:nvPr/>
          </p:nvSpPr>
          <p:spPr>
            <a:xfrm>
              <a:off x="992038" y="2571750"/>
              <a:ext cx="224287" cy="23219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1213449" y="2571750"/>
              <a:ext cx="224287" cy="23219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1439430" y="2572085"/>
              <a:ext cx="224287" cy="23219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2"/>
            <p:cNvSpPr txBox="1"/>
            <p:nvPr/>
          </p:nvSpPr>
          <p:spPr>
            <a:xfrm>
              <a:off x="1684945" y="2591398"/>
              <a:ext cx="271325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2032483" y="2570837"/>
              <a:ext cx="224287" cy="232194"/>
            </a:xfrm>
            <a:prstGeom prst="rect">
              <a:avLst/>
            </a:prstGeom>
            <a:solidFill>
              <a:srgbClr val="C43302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2258464" y="2570497"/>
              <a:ext cx="224287" cy="23219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2482173" y="2570497"/>
              <a:ext cx="224287" cy="23219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2706460" y="2571107"/>
              <a:ext cx="224287" cy="232194"/>
            </a:xfrm>
            <a:prstGeom prst="rect">
              <a:avLst/>
            </a:prstGeom>
            <a:solidFill>
              <a:srgbClr val="C43302"/>
            </a:solidFill>
            <a:ln w="1270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2931264" y="2570497"/>
              <a:ext cx="224287" cy="23341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CB9E3BF-C689-D5D6-A6C0-66CC43D1BE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>
            <a:spLocks noGrp="1"/>
          </p:cNvSpPr>
          <p:nvPr>
            <p:ph type="title"/>
          </p:nvPr>
        </p:nvSpPr>
        <p:spPr>
          <a:xfrm>
            <a:off x="415600" y="423351"/>
            <a:ext cx="1177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10221"/>
              </a:buClr>
              <a:buSzPts val="2667"/>
            </a:pPr>
            <a:r>
              <a:rPr lang="en-US" sz="3200" dirty="0">
                <a:solidFill>
                  <a:srgbClr val="010221"/>
                </a:solidFill>
              </a:rPr>
              <a:t>Results: Fine-tuning with attention loss compensates for fairness loss</a:t>
            </a:r>
            <a:endParaRPr sz="3200" dirty="0">
              <a:solidFill>
                <a:srgbClr val="010221"/>
              </a:solidFill>
            </a:endParaRPr>
          </a:p>
        </p:txBody>
      </p:sp>
      <p:sp>
        <p:nvSpPr>
          <p:cNvPr id="409" name="Google Shape;409;p34"/>
          <p:cNvSpPr txBox="1"/>
          <p:nvPr/>
        </p:nvSpPr>
        <p:spPr>
          <a:xfrm>
            <a:off x="7850750" y="1704717"/>
            <a:ext cx="3815916" cy="82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556"/>
            </a:pPr>
            <a:endParaRPr sz="1867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8426224" y="1405761"/>
            <a:ext cx="1906345" cy="70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Clr>
                <a:schemeClr val="dk1"/>
              </a:buClr>
              <a:buSzPts val="3273"/>
            </a:pPr>
            <a:endParaRPr sz="2400" i="1">
              <a:solidFill>
                <a:srgbClr val="0102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335" y="1547739"/>
            <a:ext cx="6169643" cy="430909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4"/>
          <p:cNvSpPr txBox="1"/>
          <p:nvPr/>
        </p:nvSpPr>
        <p:spPr>
          <a:xfrm>
            <a:off x="6846854" y="2765329"/>
            <a:ext cx="4819812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and fairness scores (Subgroup AUC) of models trained with word-level supervision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4"/>
          <p:cNvSpPr txBox="1"/>
          <p:nvPr/>
        </p:nvSpPr>
        <p:spPr>
          <a:xfrm>
            <a:off x="571243" y="6028617"/>
            <a:ext cx="10492349" cy="4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*λ = 0 - non-supervised attention learning</a:t>
            </a:r>
            <a:endParaRPr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1394" y="2060655"/>
            <a:ext cx="3053655" cy="51344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4"/>
          <p:cNvSpPr/>
          <p:nvPr/>
        </p:nvSpPr>
        <p:spPr>
          <a:xfrm>
            <a:off x="5050308" y="1640486"/>
            <a:ext cx="1466344" cy="4084417"/>
          </a:xfrm>
          <a:prstGeom prst="rect">
            <a:avLst/>
          </a:prstGeom>
          <a:noFill/>
          <a:ln w="28575" cap="flat" cmpd="sng">
            <a:solidFill>
              <a:srgbClr val="C4330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6841393" y="4138543"/>
            <a:ext cx="4974995" cy="16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 Subgroup AUC scores</a:t>
            </a:r>
            <a:endParaRPr sz="2400"/>
          </a:p>
          <a:p>
            <a:pPr marL="380990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.59 - without attention supervision</a:t>
            </a:r>
            <a:endParaRPr sz="2400"/>
          </a:p>
          <a:p>
            <a:pPr marL="380990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.80 - with attention supervision</a:t>
            </a:r>
            <a:endParaRPr sz="2400"/>
          </a:p>
          <a:p>
            <a:pPr marL="380990" indent="-228594">
              <a:buClr>
                <a:schemeClr val="dk1"/>
              </a:buClr>
              <a:buSzPts val="1800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68E9629-3573-4456-E570-E2B18FE57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>
            <a:spLocks noGrp="1"/>
          </p:cNvSpPr>
          <p:nvPr>
            <p:ph type="title"/>
          </p:nvPr>
        </p:nvSpPr>
        <p:spPr>
          <a:xfrm>
            <a:off x="415600" y="4233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10221"/>
              </a:buClr>
              <a:buSzPct val="111111"/>
            </a:pPr>
            <a:r>
              <a:rPr lang="en-US" sz="4000" dirty="0">
                <a:solidFill>
                  <a:srgbClr val="010221"/>
                </a:solidFill>
              </a:rPr>
              <a:t>Conclusion on this work</a:t>
            </a:r>
            <a:endParaRPr sz="4000" dirty="0">
              <a:solidFill>
                <a:srgbClr val="010221"/>
              </a:solidFill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7850750" y="1704717"/>
            <a:ext cx="3815916" cy="82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556"/>
            </a:pPr>
            <a:endParaRPr sz="1867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35"/>
          <p:cNvSpPr txBox="1">
            <a:spLocks noGrp="1"/>
          </p:cNvSpPr>
          <p:nvPr>
            <p:ph type="body" idx="1"/>
          </p:nvPr>
        </p:nvSpPr>
        <p:spPr>
          <a:xfrm>
            <a:off x="415599" y="1634766"/>
            <a:ext cx="5369116" cy="37443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>
              <a:solidFill>
                <a:srgbClr val="010221"/>
              </a:solidFill>
            </a:endParaRPr>
          </a:p>
          <a:p>
            <a:pPr indent="-304792">
              <a:spcBef>
                <a:spcPts val="1600"/>
              </a:spcBef>
              <a:buNone/>
            </a:pPr>
            <a:endParaRPr>
              <a:solidFill>
                <a:srgbClr val="010221"/>
              </a:solidFill>
            </a:endParaRPr>
          </a:p>
          <a:p>
            <a:pPr indent="-304792">
              <a:spcBef>
                <a:spcPts val="1600"/>
              </a:spcBef>
              <a:buNone/>
            </a:pPr>
            <a:endParaRPr>
              <a:solidFill>
                <a:srgbClr val="010221"/>
              </a:solidFill>
            </a:endParaRPr>
          </a:p>
          <a:p>
            <a:pPr marL="152396" indent="0">
              <a:spcBef>
                <a:spcPts val="1600"/>
              </a:spcBef>
              <a:buNone/>
            </a:pPr>
            <a:endParaRPr>
              <a:solidFill>
                <a:srgbClr val="010221"/>
              </a:solidFill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8426224" y="1405761"/>
            <a:ext cx="1906345" cy="70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Clr>
                <a:schemeClr val="dk1"/>
              </a:buClr>
              <a:buSzPts val="3273"/>
            </a:pPr>
            <a:endParaRPr sz="2400" i="1">
              <a:solidFill>
                <a:srgbClr val="0102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336577" y="2086354"/>
            <a:ext cx="10533367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80990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We conducted two chains of experiments to analyze the effect of Transformer LMs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pruning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in the context of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hate speech classification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tasks (with and without attention supervision) </a:t>
            </a:r>
            <a:endParaRPr sz="2400" dirty="0"/>
          </a:p>
          <a:p>
            <a:pPr marL="380990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We compare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both fairness and performance loss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for pruned BERT,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RoBERTa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and their distilled versions </a:t>
            </a:r>
            <a:endParaRPr sz="2400" dirty="0"/>
          </a:p>
          <a:p>
            <a:pPr marL="380990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We show and statistically prove that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removing any layer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from Transformer LMs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results in fairness loss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even when the performance loss could be negligible </a:t>
            </a:r>
            <a:endParaRPr sz="2400" dirty="0"/>
          </a:p>
          <a:p>
            <a:pPr marL="380990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We conducted supervised attention-learning experiments that help to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reduce bias in pruned models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E0CFB4-B3D0-7778-8476-B42282EEA1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1873A-61C9-F4B3-736B-D18D70F1F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4A3F4-1F1A-F6BA-1575-32326541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641133" cy="2852737"/>
          </a:xfrm>
        </p:spPr>
        <p:txBody>
          <a:bodyPr>
            <a:normAutofit/>
          </a:bodyPr>
          <a:lstStyle/>
          <a:p>
            <a:r>
              <a:rPr lang="fr-FR" sz="5067" dirty="0"/>
              <a:t>Compression impacts model calibration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46B504-B029-3710-2D25-9F0407AE8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Julien </a:t>
            </a:r>
            <a:r>
              <a:rPr lang="fr-FR" dirty="0" err="1"/>
              <a:t>Velcin</a:t>
            </a:r>
            <a:r>
              <a:rPr lang="fr-FR" dirty="0"/>
              <a:t>, candidat au poste PR ECL-LIRIS</a:t>
            </a:r>
          </a:p>
        </p:txBody>
      </p:sp>
    </p:spTree>
    <p:extLst>
      <p:ext uri="{BB962C8B-B14F-4D97-AF65-F5344CB8AC3E}">
        <p14:creationId xmlns:p14="http://schemas.microsoft.com/office/powerpoint/2010/main" val="68434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5058C4C-1F97-E2BC-89BF-A754FEF2A669}"/>
              </a:ext>
            </a:extLst>
          </p:cNvPr>
          <p:cNvSpPr/>
          <p:nvPr/>
        </p:nvSpPr>
        <p:spPr>
          <a:xfrm>
            <a:off x="1918613" y="3152221"/>
            <a:ext cx="3865320" cy="3298002"/>
          </a:xfrm>
          <a:prstGeom prst="roundRect">
            <a:avLst>
              <a:gd name="adj" fmla="val 6911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CB11B83-2A0A-6013-39B6-E7E809305C61}"/>
              </a:ext>
            </a:extLst>
          </p:cNvPr>
          <p:cNvSpPr/>
          <p:nvPr/>
        </p:nvSpPr>
        <p:spPr>
          <a:xfrm>
            <a:off x="1918613" y="1270078"/>
            <a:ext cx="3865320" cy="70194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E9316-D69F-FD0B-9C55-BA5B499A72FB}"/>
              </a:ext>
            </a:extLst>
          </p:cNvPr>
          <p:cNvSpPr/>
          <p:nvPr/>
        </p:nvSpPr>
        <p:spPr>
          <a:xfrm>
            <a:off x="1918613" y="2075621"/>
            <a:ext cx="3865320" cy="973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Université de Picardie Jules-Verne ...">
            <a:extLst>
              <a:ext uri="{FF2B5EF4-FFF2-40B4-BE49-F238E27FC236}">
                <a16:creationId xmlns:a16="http://schemas.microsoft.com/office/drawing/2014/main" id="{E376D1B9-B1D6-6862-8574-03CDCB5B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3" y="1270079"/>
            <a:ext cx="730449" cy="8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erre and Marie Curie University ...">
            <a:extLst>
              <a:ext uri="{FF2B5EF4-FFF2-40B4-BE49-F238E27FC236}">
                <a16:creationId xmlns:a16="http://schemas.microsoft.com/office/drawing/2014/main" id="{10EC5032-8C34-A8F7-2DB1-DE2DB179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7" y="2315266"/>
            <a:ext cx="895058" cy="44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vectoriel Université Lumière Lyon ...">
            <a:extLst>
              <a:ext uri="{FF2B5EF4-FFF2-40B4-BE49-F238E27FC236}">
                <a16:creationId xmlns:a16="http://schemas.microsoft.com/office/drawing/2014/main" id="{E3D9676C-AFF5-4686-0AFC-7324B2F6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1" y="3576507"/>
            <a:ext cx="1353729" cy="68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ABDB82-70FA-81F8-2B33-21A5E099F811}"/>
              </a:ext>
            </a:extLst>
          </p:cNvPr>
          <p:cNvSpPr txBox="1"/>
          <p:nvPr/>
        </p:nvSpPr>
        <p:spPr>
          <a:xfrm>
            <a:off x="1918613" y="1270079"/>
            <a:ext cx="398154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4938" indent="-134938">
              <a:buFont typeface="Arial" panose="020B0604020202020204" pitchFamily="34" charset="0"/>
              <a:buChar char="•"/>
            </a:pPr>
            <a:r>
              <a:rPr lang="fr-FR" dirty="0"/>
              <a:t>Licence math puis informatique</a:t>
            </a:r>
          </a:p>
          <a:p>
            <a:pPr marL="134938" indent="-134938">
              <a:buFont typeface="Arial" panose="020B0604020202020204" pitchFamily="34" charset="0"/>
              <a:buChar char="•"/>
            </a:pPr>
            <a:r>
              <a:rPr lang="fr-FR" dirty="0"/>
              <a:t>Maîtrise informatique</a:t>
            </a:r>
          </a:p>
          <a:p>
            <a:endParaRPr lang="fr-FR" dirty="0"/>
          </a:p>
          <a:p>
            <a:pPr marL="134938" indent="-134938">
              <a:buFont typeface="Arial" panose="020B0604020202020204" pitchFamily="34" charset="0"/>
              <a:buChar char="•"/>
            </a:pPr>
            <a:r>
              <a:rPr lang="fr-FR" dirty="0"/>
              <a:t>DEA IARFA (Intelligence Artificielle)</a:t>
            </a:r>
          </a:p>
          <a:p>
            <a:pPr marL="134938" indent="-134938">
              <a:buFont typeface="Arial" panose="020B0604020202020204" pitchFamily="34" charset="0"/>
              <a:buChar char="•"/>
            </a:pPr>
            <a:r>
              <a:rPr lang="fr-FR" dirty="0"/>
              <a:t>Thèse en Intelligence Artificielle</a:t>
            </a:r>
          </a:p>
          <a:p>
            <a:pPr marL="134938" indent="-134938">
              <a:buFont typeface="Arial" panose="020B0604020202020204" pitchFamily="34" charset="0"/>
              <a:buChar char="•"/>
            </a:pPr>
            <a:r>
              <a:rPr lang="fr-FR" dirty="0"/>
              <a:t>ATER informatique</a:t>
            </a:r>
          </a:p>
          <a:p>
            <a:endParaRPr lang="fr-FR" dirty="0"/>
          </a:p>
          <a:p>
            <a:pPr marL="134938" indent="-134938">
              <a:buFont typeface="Arial" panose="020B0604020202020204" pitchFamily="34" charset="0"/>
              <a:buChar char="•"/>
            </a:pPr>
            <a:r>
              <a:rPr lang="fr-FR" dirty="0"/>
              <a:t>MCF informatique</a:t>
            </a:r>
          </a:p>
          <a:p>
            <a:pPr marL="134938" indent="-134938">
              <a:buFont typeface="Arial" panose="020B0604020202020204" pitchFamily="34" charset="0"/>
              <a:buChar char="•"/>
            </a:pPr>
            <a:endParaRPr lang="fr-FR" dirty="0"/>
          </a:p>
          <a:p>
            <a:pPr marL="134938" indent="-134938">
              <a:buFont typeface="Arial" panose="020B0604020202020204" pitchFamily="34" charset="0"/>
              <a:buChar char="•"/>
            </a:pPr>
            <a:endParaRPr lang="fr-FR" dirty="0"/>
          </a:p>
          <a:p>
            <a:pPr marL="134938" indent="-134938">
              <a:buFont typeface="Arial" panose="020B0604020202020204" pitchFamily="34" charset="0"/>
              <a:buChar char="•"/>
            </a:pPr>
            <a:endParaRPr lang="fr-FR" dirty="0"/>
          </a:p>
          <a:p>
            <a:pPr marL="134938" indent="-134938">
              <a:buFont typeface="Arial" panose="020B0604020202020204" pitchFamily="34" charset="0"/>
              <a:buChar char="•"/>
            </a:pPr>
            <a:r>
              <a:rPr lang="fr-FR" dirty="0"/>
              <a:t>MCF HDR </a:t>
            </a:r>
            <a:r>
              <a:rPr lang="fr-FR" sz="1100" dirty="0"/>
              <a:t>« </a:t>
            </a:r>
            <a:r>
              <a:rPr lang="fr-FR" sz="1100" dirty="0">
                <a:solidFill>
                  <a:srgbClr val="000000"/>
                </a:solidFill>
                <a:effectLst/>
                <a:latin typeface="Helvetica" pitchFamily="2" charset="0"/>
              </a:rPr>
              <a:t>Contributions à la science des données : Fouille de données textuelles appliquée à l’analyse des médias sociaux »</a:t>
            </a:r>
            <a:endParaRPr lang="fr-FR" sz="1100" dirty="0"/>
          </a:p>
          <a:p>
            <a:pPr marL="134938" indent="-134938">
              <a:buFont typeface="Arial" panose="020B0604020202020204" pitchFamily="34" charset="0"/>
              <a:buChar char="•"/>
            </a:pPr>
            <a:r>
              <a:rPr lang="fr-FR" dirty="0"/>
              <a:t>PU informatique (2</a:t>
            </a:r>
            <a:r>
              <a:rPr lang="fr-FR" baseline="30000" dirty="0"/>
              <a:t>ème</a:t>
            </a:r>
            <a:r>
              <a:rPr lang="fr-FR" dirty="0"/>
              <a:t> classe)</a:t>
            </a:r>
          </a:p>
          <a:p>
            <a:pPr marL="134938" indent="-134938">
              <a:buFont typeface="Arial" panose="020B0604020202020204" pitchFamily="34" charset="0"/>
              <a:buChar char="•"/>
            </a:pPr>
            <a:endParaRPr lang="fr-FR" dirty="0"/>
          </a:p>
          <a:p>
            <a:pPr marL="134938" indent="-134938">
              <a:buFont typeface="Arial" panose="020B0604020202020204" pitchFamily="34" charset="0"/>
              <a:buChar char="•"/>
            </a:pPr>
            <a:endParaRPr lang="fr-FR" dirty="0"/>
          </a:p>
          <a:p>
            <a:pPr marL="134938" indent="-134938">
              <a:buFont typeface="Arial" panose="020B0604020202020204" pitchFamily="34" charset="0"/>
              <a:buChar char="•"/>
            </a:pPr>
            <a:r>
              <a:rPr lang="fr-FR" dirty="0"/>
              <a:t>PU informatique (1</a:t>
            </a:r>
            <a:r>
              <a:rPr lang="fr-FR" baseline="30000" dirty="0"/>
              <a:t>ère</a:t>
            </a:r>
            <a:r>
              <a:rPr lang="fr-FR" dirty="0"/>
              <a:t> classe)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842A329-0D91-5896-8176-9DD5FAC21FB9}"/>
              </a:ext>
            </a:extLst>
          </p:cNvPr>
          <p:cNvSpPr txBox="1"/>
          <p:nvPr/>
        </p:nvSpPr>
        <p:spPr>
          <a:xfrm>
            <a:off x="1918613" y="797146"/>
            <a:ext cx="38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Parcours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E18EF5-3B06-7384-6916-C6E22D536111}"/>
              </a:ext>
            </a:extLst>
          </p:cNvPr>
          <p:cNvSpPr txBox="1"/>
          <p:nvPr/>
        </p:nvSpPr>
        <p:spPr>
          <a:xfrm>
            <a:off x="5989673" y="797146"/>
            <a:ext cx="30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Thématiques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6C0DBB-C6B2-5C35-4B62-4ED2C4A637B3}"/>
              </a:ext>
            </a:extLst>
          </p:cNvPr>
          <p:cNvSpPr txBox="1"/>
          <p:nvPr/>
        </p:nvSpPr>
        <p:spPr>
          <a:xfrm>
            <a:off x="9061579" y="797146"/>
            <a:ext cx="280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Faits notables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0A33490-AFB1-8615-C974-788F8A9D892C}"/>
              </a:ext>
            </a:extLst>
          </p:cNvPr>
          <p:cNvSpPr txBox="1"/>
          <p:nvPr/>
        </p:nvSpPr>
        <p:spPr>
          <a:xfrm>
            <a:off x="1398048" y="116647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1998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EBDCCF-7F3D-23F0-2B13-0E70C852912C}"/>
              </a:ext>
            </a:extLst>
          </p:cNvPr>
          <p:cNvSpPr txBox="1"/>
          <p:nvPr/>
        </p:nvSpPr>
        <p:spPr>
          <a:xfrm>
            <a:off x="1408998" y="217684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2002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B374B3-79B4-003C-B9FB-B72C1B13F7D2}"/>
              </a:ext>
            </a:extLst>
          </p:cNvPr>
          <p:cNvSpPr txBox="1"/>
          <p:nvPr/>
        </p:nvSpPr>
        <p:spPr>
          <a:xfrm>
            <a:off x="1398048" y="307585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2007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9AA539-24B6-4382-B089-7F1B4FF8CDA5}"/>
              </a:ext>
            </a:extLst>
          </p:cNvPr>
          <p:cNvSpPr txBox="1"/>
          <p:nvPr/>
        </p:nvSpPr>
        <p:spPr>
          <a:xfrm>
            <a:off x="1392606" y="433101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2015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3948011-90F1-4ABC-8F8D-DB9EDAC9A0D2}"/>
              </a:ext>
            </a:extLst>
          </p:cNvPr>
          <p:cNvSpPr txBox="1"/>
          <p:nvPr/>
        </p:nvSpPr>
        <p:spPr>
          <a:xfrm>
            <a:off x="1384835" y="492105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2018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C81FC9-4E83-3722-FB76-170C7158D564}"/>
              </a:ext>
            </a:extLst>
          </p:cNvPr>
          <p:cNvSpPr txBox="1"/>
          <p:nvPr/>
        </p:nvSpPr>
        <p:spPr>
          <a:xfrm>
            <a:off x="1389040" y="571215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2023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CF3ACAA-8BC7-F29F-B561-E312E8154E35}"/>
              </a:ext>
            </a:extLst>
          </p:cNvPr>
          <p:cNvSpPr txBox="1"/>
          <p:nvPr/>
        </p:nvSpPr>
        <p:spPr>
          <a:xfrm>
            <a:off x="6018405" y="1645543"/>
            <a:ext cx="29321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7325" indent="-187325">
              <a:spcAft>
                <a:spcPts val="300"/>
              </a:spcAft>
            </a:pPr>
            <a:r>
              <a:rPr lang="fr-FR" sz="1400" dirty="0"/>
              <a:t>IA généraliste (machine </a:t>
            </a:r>
            <a:r>
              <a:rPr lang="fr-FR" sz="1400" dirty="0" err="1"/>
              <a:t>learning</a:t>
            </a:r>
            <a:r>
              <a:rPr lang="fr-FR" sz="1400" dirty="0"/>
              <a:t>, agents, computer vision, ingénierie des connaissances…)</a:t>
            </a:r>
          </a:p>
          <a:p>
            <a:pPr>
              <a:spcAft>
                <a:spcPts val="300"/>
              </a:spcAft>
            </a:pPr>
            <a:r>
              <a:rPr lang="fr-FR" sz="1400" dirty="0"/>
              <a:t>Clustering, </a:t>
            </a:r>
            <a:r>
              <a:rPr lang="fr-FR" sz="1400" dirty="0" err="1"/>
              <a:t>optim</a:t>
            </a:r>
            <a:r>
              <a:rPr lang="fr-FR" sz="1400" dirty="0"/>
              <a:t>. multicritère</a:t>
            </a:r>
          </a:p>
          <a:p>
            <a:pPr>
              <a:spcAft>
                <a:spcPts val="300"/>
              </a:spcAft>
            </a:pPr>
            <a:r>
              <a:rPr lang="fr-FR" sz="1400" dirty="0"/>
              <a:t>Topic </a:t>
            </a:r>
            <a:r>
              <a:rPr lang="fr-FR" sz="1400" dirty="0" err="1"/>
              <a:t>models</a:t>
            </a:r>
            <a:endParaRPr lang="fr-FR" sz="1400" dirty="0"/>
          </a:p>
          <a:p>
            <a:pPr>
              <a:spcAft>
                <a:spcPts val="300"/>
              </a:spcAft>
            </a:pPr>
            <a:endParaRPr lang="fr-FR" sz="1400" dirty="0"/>
          </a:p>
          <a:p>
            <a:pPr>
              <a:spcAft>
                <a:spcPts val="300"/>
              </a:spcAft>
            </a:pPr>
            <a:r>
              <a:rPr lang="fr-FR" sz="1400" dirty="0" err="1"/>
              <a:t>Text</a:t>
            </a:r>
            <a:r>
              <a:rPr lang="fr-FR" sz="1400" dirty="0"/>
              <a:t> </a:t>
            </a:r>
            <a:r>
              <a:rPr lang="fr-FR" sz="1400" dirty="0" err="1"/>
              <a:t>mining</a:t>
            </a:r>
            <a:endParaRPr lang="fr-FR" sz="1400" dirty="0"/>
          </a:p>
          <a:p>
            <a:pPr>
              <a:spcAft>
                <a:spcPts val="300"/>
              </a:spcAft>
            </a:pPr>
            <a:r>
              <a:rPr lang="fr-FR" sz="1400" dirty="0"/>
              <a:t>Social media </a:t>
            </a:r>
            <a:r>
              <a:rPr lang="fr-FR" sz="1400" dirty="0" err="1"/>
              <a:t>analysis</a:t>
            </a:r>
            <a:endParaRPr lang="fr-FR" sz="1400" dirty="0"/>
          </a:p>
          <a:p>
            <a:pPr>
              <a:spcAft>
                <a:spcPts val="300"/>
              </a:spcAft>
            </a:pPr>
            <a:r>
              <a:rPr lang="fr-FR" sz="1400" dirty="0"/>
              <a:t>Fouille d’opinion</a:t>
            </a:r>
          </a:p>
          <a:p>
            <a:pPr>
              <a:spcAft>
                <a:spcPts val="300"/>
              </a:spcAft>
            </a:pPr>
            <a:r>
              <a:rPr lang="fr-FR" sz="1400" dirty="0"/>
              <a:t>Modèles temporels</a:t>
            </a:r>
          </a:p>
          <a:p>
            <a:pPr>
              <a:spcAft>
                <a:spcPts val="300"/>
              </a:spcAft>
            </a:pPr>
            <a:r>
              <a:rPr lang="fr-FR" sz="1400" dirty="0"/>
              <a:t>Modélisation bayésienne</a:t>
            </a:r>
          </a:p>
          <a:p>
            <a:pPr>
              <a:spcAft>
                <a:spcPts val="300"/>
              </a:spcAft>
            </a:pPr>
            <a:endParaRPr lang="fr-FR" sz="1400" dirty="0"/>
          </a:p>
          <a:p>
            <a:pPr>
              <a:spcAft>
                <a:spcPts val="300"/>
              </a:spcAft>
            </a:pPr>
            <a:r>
              <a:rPr lang="fr-FR" sz="1400" dirty="0"/>
              <a:t>Word/doc </a:t>
            </a:r>
            <a:r>
              <a:rPr lang="fr-FR" sz="1400" dirty="0" err="1"/>
              <a:t>embedding</a:t>
            </a:r>
            <a:endParaRPr lang="fr-FR" sz="1400" dirty="0"/>
          </a:p>
          <a:p>
            <a:pPr>
              <a:spcAft>
                <a:spcPts val="300"/>
              </a:spcAft>
            </a:pPr>
            <a:r>
              <a:rPr lang="fr-FR" sz="1400" dirty="0"/>
              <a:t>Apprentissage de représentations</a:t>
            </a:r>
          </a:p>
          <a:p>
            <a:pPr>
              <a:spcAft>
                <a:spcPts val="300"/>
              </a:spcAft>
            </a:pPr>
            <a:endParaRPr lang="fr-FR" sz="1400" dirty="0"/>
          </a:p>
          <a:p>
            <a:pPr>
              <a:spcAft>
                <a:spcPts val="300"/>
              </a:spcAft>
            </a:pPr>
            <a:r>
              <a:rPr lang="fr-FR" sz="1400" dirty="0"/>
              <a:t>Modèles Transformers</a:t>
            </a:r>
          </a:p>
          <a:p>
            <a:pPr>
              <a:spcAft>
                <a:spcPts val="300"/>
              </a:spcAft>
            </a:pPr>
            <a:r>
              <a:rPr lang="fr-FR" sz="1400" dirty="0" err="1"/>
              <a:t>GNNs</a:t>
            </a:r>
            <a:endParaRPr lang="fr-FR" sz="1400" dirty="0"/>
          </a:p>
          <a:p>
            <a:pPr>
              <a:spcAft>
                <a:spcPts val="300"/>
              </a:spcAft>
            </a:pPr>
            <a:r>
              <a:rPr lang="fr-FR" sz="1400" dirty="0" err="1"/>
              <a:t>LLMs</a:t>
            </a:r>
            <a:endParaRPr lang="fr-FR" sz="1400" dirty="0"/>
          </a:p>
          <a:p>
            <a:pPr>
              <a:spcAft>
                <a:spcPts val="300"/>
              </a:spcAft>
            </a:pPr>
            <a:endParaRPr lang="fr-FR" sz="1400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D3A645B-9580-0F8F-056A-FABFD25798FD}"/>
              </a:ext>
            </a:extLst>
          </p:cNvPr>
          <p:cNvCxnSpPr/>
          <p:nvPr/>
        </p:nvCxnSpPr>
        <p:spPr>
          <a:xfrm>
            <a:off x="5989673" y="797146"/>
            <a:ext cx="0" cy="57891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99CAFB3-2EB3-51EC-2CF9-867BB117E31B}"/>
              </a:ext>
            </a:extLst>
          </p:cNvPr>
          <p:cNvCxnSpPr/>
          <p:nvPr/>
        </p:nvCxnSpPr>
        <p:spPr>
          <a:xfrm>
            <a:off x="8943330" y="808032"/>
            <a:ext cx="0" cy="57891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74948DC-4A38-23C8-8583-CD8D796DF2EA}"/>
              </a:ext>
            </a:extLst>
          </p:cNvPr>
          <p:cNvSpPr txBox="1"/>
          <p:nvPr/>
        </p:nvSpPr>
        <p:spPr>
          <a:xfrm>
            <a:off x="8972061" y="3075854"/>
            <a:ext cx="29321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7325" indent="-187325">
              <a:spcAft>
                <a:spcPts val="300"/>
              </a:spcAft>
            </a:pPr>
            <a:r>
              <a:rPr lang="fr-FR" sz="1400" dirty="0"/>
              <a:t>Responsable M2 ECD (7 ans)</a:t>
            </a:r>
          </a:p>
          <a:p>
            <a:pPr marL="187325" indent="-187325">
              <a:spcAft>
                <a:spcPts val="300"/>
              </a:spcAft>
            </a:pPr>
            <a:endParaRPr lang="fr-FR" sz="1400" dirty="0"/>
          </a:p>
          <a:p>
            <a:pPr marL="187325" indent="-187325">
              <a:spcAft>
                <a:spcPts val="300"/>
              </a:spcAft>
            </a:pPr>
            <a:r>
              <a:rPr lang="fr-FR" sz="1400" dirty="0"/>
              <a:t>Coordinateur ANR </a:t>
            </a:r>
            <a:r>
              <a:rPr lang="fr-FR" sz="1400" dirty="0" err="1"/>
              <a:t>ImagiWeb</a:t>
            </a:r>
            <a:endParaRPr lang="fr-FR" sz="1400" dirty="0"/>
          </a:p>
          <a:p>
            <a:pPr marL="187325" indent="-187325">
              <a:spcAft>
                <a:spcPts val="300"/>
              </a:spcAft>
            </a:pPr>
            <a:r>
              <a:rPr lang="fr-FR" sz="1400" dirty="0"/>
              <a:t>Directeur de l’équipe DMD (3 ans)</a:t>
            </a:r>
          </a:p>
          <a:p>
            <a:pPr marL="187325" indent="-187325">
              <a:spcAft>
                <a:spcPts val="300"/>
              </a:spcAft>
            </a:pPr>
            <a:r>
              <a:rPr lang="fr-FR" sz="1400" dirty="0"/>
              <a:t>Délégation CNRS au LIRMM</a:t>
            </a:r>
          </a:p>
          <a:p>
            <a:pPr marL="187325" indent="-187325">
              <a:spcAft>
                <a:spcPts val="300"/>
              </a:spcAft>
            </a:pPr>
            <a:endParaRPr lang="fr-FR" sz="1400" dirty="0"/>
          </a:p>
          <a:p>
            <a:pPr marL="187325" indent="-187325">
              <a:spcAft>
                <a:spcPts val="300"/>
              </a:spcAft>
            </a:pPr>
            <a:endParaRPr lang="fr-FR" sz="1400" dirty="0"/>
          </a:p>
          <a:p>
            <a:pPr marL="187325" indent="-187325">
              <a:spcAft>
                <a:spcPts val="300"/>
              </a:spcAft>
            </a:pPr>
            <a:r>
              <a:rPr lang="fr-FR" sz="1400" dirty="0"/>
              <a:t>Responsable L3 IDS (4 ans)</a:t>
            </a:r>
          </a:p>
          <a:p>
            <a:pPr marL="187325" indent="-187325">
              <a:spcAft>
                <a:spcPts val="300"/>
              </a:spcAft>
            </a:pPr>
            <a:r>
              <a:rPr lang="fr-FR" sz="1400" dirty="0"/>
              <a:t>Coordinateur du pôle </a:t>
            </a:r>
            <a:r>
              <a:rPr lang="fr-FR" sz="1400" dirty="0" err="1"/>
              <a:t>HuNIS</a:t>
            </a:r>
            <a:r>
              <a:rPr lang="fr-FR" sz="1400" dirty="0"/>
              <a:t> (4 ans) </a:t>
            </a:r>
          </a:p>
          <a:p>
            <a:pPr marL="187325" indent="-187325">
              <a:spcAft>
                <a:spcPts val="300"/>
              </a:spcAft>
            </a:pPr>
            <a:r>
              <a:rPr lang="fr-FR" sz="1400" dirty="0"/>
              <a:t>Coordinateur Master informatique</a:t>
            </a:r>
          </a:p>
          <a:p>
            <a:pPr marL="187325" indent="-187325">
              <a:spcAft>
                <a:spcPts val="300"/>
              </a:spcAft>
            </a:pPr>
            <a:r>
              <a:rPr lang="fr-FR" sz="1400" dirty="0"/>
              <a:t>Responsable M1 (depuis 3 ans)</a:t>
            </a:r>
          </a:p>
          <a:p>
            <a:pPr marL="187325" indent="-187325">
              <a:spcAft>
                <a:spcPts val="300"/>
              </a:spcAft>
            </a:pPr>
            <a:r>
              <a:rPr lang="fr-FR" sz="1400" dirty="0" err="1"/>
              <a:t>Dir</a:t>
            </a:r>
            <a:r>
              <a:rPr lang="fr-FR" sz="1400" dirty="0"/>
              <a:t>. adjoint de l’ICOM (depuis 1 an)</a:t>
            </a:r>
          </a:p>
          <a:p>
            <a:pPr marL="187325" indent="-187325">
              <a:spcAft>
                <a:spcPts val="300"/>
              </a:spcAft>
            </a:pPr>
            <a:r>
              <a:rPr lang="fr-FR" sz="1400" dirty="0"/>
              <a:t>Président d’un comité ANR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7B0F916-F6C2-340F-4E61-F7D2636A1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95" y="3614607"/>
            <a:ext cx="820293" cy="498586"/>
          </a:xfrm>
          <a:prstGeom prst="rect">
            <a:avLst/>
          </a:prstGeom>
        </p:spPr>
      </p:pic>
      <p:pic>
        <p:nvPicPr>
          <p:cNvPr id="1036" name="Picture 12" descr="MSH Lyon St-Etienne ...">
            <a:extLst>
              <a:ext uri="{FF2B5EF4-FFF2-40B4-BE49-F238E27FC236}">
                <a16:creationId xmlns:a16="http://schemas.microsoft.com/office/drawing/2014/main" id="{8436CDA2-2E75-99F5-05BA-47AF1DEB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095" y="3430301"/>
            <a:ext cx="744393" cy="3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8BE9B62-8D5D-9D94-0C12-C5A157A69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43" y="3335624"/>
            <a:ext cx="460186" cy="4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C443C66-D5B0-CB19-773B-FB540A53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723" y="3907413"/>
            <a:ext cx="933507" cy="24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nstitut de la communication">
            <a:extLst>
              <a:ext uri="{FF2B5EF4-FFF2-40B4-BE49-F238E27FC236}">
                <a16:creationId xmlns:a16="http://schemas.microsoft.com/office/drawing/2014/main" id="{43942746-D67B-E304-B3CB-09857AF72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3"/>
          <a:stretch/>
        </p:blipFill>
        <p:spPr bwMode="auto">
          <a:xfrm>
            <a:off x="3223142" y="3687453"/>
            <a:ext cx="1091841" cy="41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E9D0DA1E-AC88-4441-0762-F576E76A324D}"/>
              </a:ext>
            </a:extLst>
          </p:cNvPr>
          <p:cNvSpPr txBox="1"/>
          <p:nvPr/>
        </p:nvSpPr>
        <p:spPr>
          <a:xfrm>
            <a:off x="1404584" y="2538332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2005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D6A89E-0605-EC42-2928-EF800AAAA86A}"/>
              </a:ext>
            </a:extLst>
          </p:cNvPr>
          <p:cNvSpPr txBox="1">
            <a:spLocks/>
          </p:cNvSpPr>
          <p:nvPr/>
        </p:nvSpPr>
        <p:spPr>
          <a:xfrm>
            <a:off x="0" y="-59320"/>
            <a:ext cx="12191999" cy="714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/>
              <a:t>Vue d’ensemble</a:t>
            </a:r>
          </a:p>
        </p:txBody>
      </p:sp>
    </p:spTree>
    <p:extLst>
      <p:ext uri="{BB962C8B-B14F-4D97-AF65-F5344CB8AC3E}">
        <p14:creationId xmlns:p14="http://schemas.microsoft.com/office/powerpoint/2010/main" val="3313203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7492F-B37E-117E-1068-EDA95A9D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Our contribution </a:t>
            </a:r>
            <a:r>
              <a:rPr lang="fr-FR" sz="3067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3067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Proskurina</a:t>
            </a:r>
            <a:r>
              <a:rPr lang="fr-FR" sz="3067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al., 2024)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0A2684-1159-E7C9-6796-4BEC04528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investigate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how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GPTQ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Frantar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al., 2023)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influences the </a:t>
            </a: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calibration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confidence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LLMs</a:t>
            </a:r>
            <a:endParaRPr lang="fr-F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8067" indent="-1155671">
              <a:buNone/>
            </a:pP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=&gt;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calibrated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model outputs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probabilities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are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confidence of the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fr-F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confidence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compressed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full-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LLMs</a:t>
            </a:r>
            <a:b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fr-FR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</a:t>
            </a: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sizes)</a:t>
            </a:r>
          </a:p>
          <a:p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explanations</a:t>
            </a: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initial confidence perspective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187CD-736F-FA13-5465-797E5E9D3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84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B4779-BA97-088A-5362-79C7B328C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7B63C-F254-109C-A78E-2A53538A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Calibration and (post-training) </a:t>
            </a:r>
            <a:r>
              <a:rPr lang="fr-FR" dirty="0" err="1"/>
              <a:t>quantization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8937E6-B6BE-2376-A9B3-5F39FD97E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 calibration: 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output =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confidence</a:t>
            </a:r>
          </a:p>
          <a:p>
            <a:endParaRPr lang="fr-FR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rely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GPTQ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b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quantized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version of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b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squared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fr-F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7D69D7-6CD8-F375-F450-3D2E58F196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Image 5" descr="Une image contenant texte, Police, blanc, calligraphie&#10;&#10;Description générée automatiquement">
            <a:extLst>
              <a:ext uri="{FF2B5EF4-FFF2-40B4-BE49-F238E27FC236}">
                <a16:creationId xmlns:a16="http://schemas.microsoft.com/office/drawing/2014/main" id="{7C6FC697-396A-0A8E-43CF-730FA7E6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68" y="4320503"/>
            <a:ext cx="5486400" cy="1016000"/>
          </a:xfrm>
          <a:prstGeom prst="rect">
            <a:avLst/>
          </a:prstGeom>
        </p:spPr>
      </p:pic>
      <p:pic>
        <p:nvPicPr>
          <p:cNvPr id="10" name="Image 9" descr="Une image contenant symbole, Police, blanc, croquis&#10;&#10;Description générée automatiquement">
            <a:extLst>
              <a:ext uri="{FF2B5EF4-FFF2-40B4-BE49-F238E27FC236}">
                <a16:creationId xmlns:a16="http://schemas.microsoft.com/office/drawing/2014/main" id="{BA1537B8-70EE-9EF9-2B84-9F161D73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791" y="3330714"/>
            <a:ext cx="446253" cy="471045"/>
          </a:xfrm>
          <a:prstGeom prst="rect">
            <a:avLst/>
          </a:prstGeom>
        </p:spPr>
      </p:pic>
      <p:pic>
        <p:nvPicPr>
          <p:cNvPr id="5" name="Image 4" descr="Une image contenant diagramme, texte, capture d’écran, Tracé&#10;&#10;Description générée automatiquement">
            <a:extLst>
              <a:ext uri="{FF2B5EF4-FFF2-40B4-BE49-F238E27FC236}">
                <a16:creationId xmlns:a16="http://schemas.microsoft.com/office/drawing/2014/main" id="{012FDF03-E272-6398-09C0-9552AEB3D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241" y="1356967"/>
            <a:ext cx="2779156" cy="263352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CDDA7C9-26FC-59BE-12F1-0D8D862DD420}"/>
              </a:ext>
            </a:extLst>
          </p:cNvPr>
          <p:cNvSpPr txBox="1"/>
          <p:nvPr/>
        </p:nvSpPr>
        <p:spPr>
          <a:xfrm>
            <a:off x="8547135" y="4479689"/>
            <a:ext cx="37652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bucket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expect</a:t>
            </a:r>
            <a:endParaRPr lang="fr-FR" sz="2400" dirty="0"/>
          </a:p>
          <a:p>
            <a:r>
              <a:rPr lang="fr-FR" sz="2400" dirty="0"/>
              <a:t>10% of </a:t>
            </a:r>
            <a:r>
              <a:rPr lang="fr-FR" sz="2400" dirty="0" err="1"/>
              <a:t>examples</a:t>
            </a:r>
            <a:r>
              <a:rPr lang="fr-FR" sz="2400" dirty="0"/>
              <a:t> are</a:t>
            </a:r>
            <a:br>
              <a:rPr lang="fr-FR" sz="2400" dirty="0"/>
            </a:br>
            <a:r>
              <a:rPr lang="fr-FR" sz="2400" dirty="0" err="1"/>
              <a:t>predicted</a:t>
            </a:r>
            <a:r>
              <a:rPr lang="fr-FR" sz="2400" dirty="0"/>
              <a:t> as classe +</a:t>
            </a:r>
          </a:p>
          <a:p>
            <a:r>
              <a:rPr lang="fr-FR" sz="2400" dirty="0"/>
              <a:t>(</a:t>
            </a:r>
            <a:r>
              <a:rPr lang="fr-FR" sz="2400" dirty="0" err="1"/>
              <a:t>here</a:t>
            </a:r>
            <a:r>
              <a:rPr lang="fr-FR" sz="2400" dirty="0"/>
              <a:t>, </a:t>
            </a:r>
            <a:r>
              <a:rPr lang="fr-FR" sz="2400" dirty="0" err="1"/>
              <a:t>binary</a:t>
            </a:r>
            <a:r>
              <a:rPr lang="fr-FR" sz="2400" dirty="0"/>
              <a:t> classification)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6E16F9-9F73-CAB3-C454-7DD087F2A3B4}"/>
              </a:ext>
            </a:extLst>
          </p:cNvPr>
          <p:cNvCxnSpPr>
            <a:cxnSpLocks/>
          </p:cNvCxnSpPr>
          <p:nvPr/>
        </p:nvCxnSpPr>
        <p:spPr>
          <a:xfrm flipH="1" flipV="1">
            <a:off x="8974667" y="3810824"/>
            <a:ext cx="575733" cy="687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2EE78B1-28DB-E2B6-8585-47C0DFB3AFC0}"/>
              </a:ext>
            </a:extLst>
          </p:cNvPr>
          <p:cNvSpPr txBox="1"/>
          <p:nvPr/>
        </p:nvSpPr>
        <p:spPr>
          <a:xfrm rot="16200000">
            <a:off x="7829214" y="2442896"/>
            <a:ext cx="140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accuracy</a:t>
            </a:r>
            <a:endParaRPr lang="fr-FR" sz="2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E099F84-8852-5B8C-57D8-DAD71CD97933}"/>
              </a:ext>
            </a:extLst>
          </p:cNvPr>
          <p:cNvSpPr txBox="1"/>
          <p:nvPr/>
        </p:nvSpPr>
        <p:spPr>
          <a:xfrm>
            <a:off x="9366805" y="3728757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confidence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590CA88-7D3C-69BA-C23D-0867699011E5}"/>
              </a:ext>
            </a:extLst>
          </p:cNvPr>
          <p:cNvSpPr txBox="1"/>
          <p:nvPr/>
        </p:nvSpPr>
        <p:spPr>
          <a:xfrm>
            <a:off x="3402867" y="5640997"/>
            <a:ext cx="2583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quantized</a:t>
            </a:r>
            <a:r>
              <a:rPr lang="fr-FR" sz="2400" dirty="0"/>
              <a:t> </a:t>
            </a:r>
            <a:r>
              <a:rPr lang="fr-FR" sz="2400" dirty="0" err="1"/>
              <a:t>weights</a:t>
            </a:r>
            <a:endParaRPr lang="fr-FR" sz="2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D25786E-B981-6F66-5AA7-4C4AE4E296D8}"/>
              </a:ext>
            </a:extLst>
          </p:cNvPr>
          <p:cNvSpPr txBox="1"/>
          <p:nvPr/>
        </p:nvSpPr>
        <p:spPr>
          <a:xfrm>
            <a:off x="6096001" y="5640997"/>
            <a:ext cx="200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initial </a:t>
            </a:r>
            <a:r>
              <a:rPr lang="fr-FR" sz="2400" dirty="0" err="1"/>
              <a:t>weights</a:t>
            </a:r>
            <a:endParaRPr lang="fr-FR" sz="2400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DD831B-EBCC-7CA1-E649-2F43EF6B6D5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694599" y="5064369"/>
            <a:ext cx="88417" cy="576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15762EF-B75E-742B-8D10-C3003397D3CC}"/>
              </a:ext>
            </a:extLst>
          </p:cNvPr>
          <p:cNvCxnSpPr>
            <a:cxnSpLocks/>
          </p:cNvCxnSpPr>
          <p:nvPr/>
        </p:nvCxnSpPr>
        <p:spPr>
          <a:xfrm flipH="1" flipV="1">
            <a:off x="6096001" y="5064369"/>
            <a:ext cx="536135" cy="5766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77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47F2D-2DD3-1971-79CC-AE2FD8F3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Zero</a:t>
            </a:r>
            <a:r>
              <a:rPr lang="fr-FR" dirty="0"/>
              <a:t>-shot Question </a:t>
            </a:r>
            <a:r>
              <a:rPr lang="fr-FR" dirty="0" err="1"/>
              <a:t>Answering</a:t>
            </a:r>
            <a:r>
              <a:rPr lang="fr-FR" dirty="0"/>
              <a:t>: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5E8EF9-AA6E-FF1B-0AFA-9A07722695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Image 5" descr="Une image contenant texte, capture d’écran, Police, carte de visite&#10;&#10;Description générée automatiquement">
            <a:extLst>
              <a:ext uri="{FF2B5EF4-FFF2-40B4-BE49-F238E27FC236}">
                <a16:creationId xmlns:a16="http://schemas.microsoft.com/office/drawing/2014/main" id="{CFE8E0BE-7248-723C-AEE0-9A2A35098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7" y="1905000"/>
            <a:ext cx="10346267" cy="304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225ABCE-FCE9-D0AC-FB30-3372B5D75861}"/>
              </a:ext>
            </a:extLst>
          </p:cNvPr>
          <p:cNvSpPr txBox="1"/>
          <p:nvPr/>
        </p:nvSpPr>
        <p:spPr>
          <a:xfrm>
            <a:off x="5791738" y="5190574"/>
            <a:ext cx="227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is</a:t>
            </a:r>
            <a:r>
              <a:rPr lang="fr-FR" sz="2400" dirty="0"/>
              <a:t> the model</a:t>
            </a:r>
          </a:p>
          <a:p>
            <a:pPr algn="ctr"/>
            <a:r>
              <a:rPr lang="fr-FR" sz="2400" dirty="0" err="1"/>
              <a:t>well</a:t>
            </a:r>
            <a:r>
              <a:rPr lang="fr-FR" sz="2400" dirty="0"/>
              <a:t> </a:t>
            </a:r>
            <a:r>
              <a:rPr lang="fr-FR" sz="2400" dirty="0" err="1"/>
              <a:t>calibrated</a:t>
            </a:r>
            <a:r>
              <a:rPr lang="fr-FR" sz="2400" dirty="0"/>
              <a:t>?</a:t>
            </a:r>
          </a:p>
          <a:p>
            <a:pPr algn="ctr"/>
            <a:r>
              <a:rPr lang="fr-FR" sz="2400" dirty="0"/>
              <a:t>(CE </a:t>
            </a:r>
            <a:r>
              <a:rPr lang="fr-FR" sz="2400" dirty="0" err="1"/>
              <a:t>metrics</a:t>
            </a:r>
            <a:r>
              <a:rPr lang="fr-FR" sz="2400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85058B-DBEE-3CED-7937-43F5A10D2A32}"/>
              </a:ext>
            </a:extLst>
          </p:cNvPr>
          <p:cNvSpPr txBox="1"/>
          <p:nvPr/>
        </p:nvSpPr>
        <p:spPr>
          <a:xfrm>
            <a:off x="9582205" y="5156707"/>
            <a:ext cx="2023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how far are</a:t>
            </a:r>
          </a:p>
          <a:p>
            <a:pPr algn="ctr"/>
            <a:r>
              <a:rPr lang="fr-FR" sz="2400" dirty="0" err="1"/>
              <a:t>their</a:t>
            </a:r>
            <a:r>
              <a:rPr lang="fr-FR" sz="2400" dirty="0"/>
              <a:t> </a:t>
            </a:r>
            <a:r>
              <a:rPr lang="fr-FR" sz="2400" dirty="0" err="1"/>
              <a:t>weigths</a:t>
            </a:r>
            <a:r>
              <a:rPr lang="fr-FR" sz="2400" dirty="0"/>
              <a:t>?</a:t>
            </a:r>
          </a:p>
          <a:p>
            <a:pPr algn="ctr"/>
            <a:r>
              <a:rPr lang="fr-FR" sz="2400" dirty="0" err="1"/>
              <a:t>ie</a:t>
            </a:r>
            <a:r>
              <a:rPr lang="fr-FR" sz="2400" dirty="0"/>
              <a:t>           vs  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D0CBEA9-657C-1632-EF51-FB3767F0A9BA}"/>
              </a:ext>
            </a:extLst>
          </p:cNvPr>
          <p:cNvCxnSpPr>
            <a:cxnSpLocks/>
          </p:cNvCxnSpPr>
          <p:nvPr/>
        </p:nvCxnSpPr>
        <p:spPr>
          <a:xfrm flipV="1">
            <a:off x="6931377" y="4233334"/>
            <a:ext cx="225779" cy="923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1D94A60-0359-2113-4850-717B85587CC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9734662" y="4233334"/>
            <a:ext cx="859423" cy="923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C6BED44-1DE8-7B9A-90DC-C8873AACF1F5}"/>
              </a:ext>
            </a:extLst>
          </p:cNvPr>
          <p:cNvCxnSpPr>
            <a:cxnSpLocks/>
          </p:cNvCxnSpPr>
          <p:nvPr/>
        </p:nvCxnSpPr>
        <p:spPr>
          <a:xfrm flipV="1">
            <a:off x="3849511" y="4007556"/>
            <a:ext cx="1140179" cy="1264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206FE73-CBEE-6B9C-8092-0048B6AE462C}"/>
              </a:ext>
            </a:extLst>
          </p:cNvPr>
          <p:cNvSpPr txBox="1"/>
          <p:nvPr/>
        </p:nvSpPr>
        <p:spPr>
          <a:xfrm>
            <a:off x="2308712" y="5190574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simple QA </a:t>
            </a:r>
            <a:r>
              <a:rPr lang="fr-FR" sz="2400" dirty="0" err="1"/>
              <a:t>tasks</a:t>
            </a:r>
            <a:br>
              <a:rPr lang="fr-FR" sz="2400" dirty="0"/>
            </a:br>
            <a:r>
              <a:rPr lang="fr-FR" sz="2400" dirty="0" err="1"/>
              <a:t>with</a:t>
            </a:r>
            <a:r>
              <a:rPr lang="fr-FR" sz="2400" dirty="0"/>
              <a:t> no fine tuning</a:t>
            </a:r>
          </a:p>
        </p:txBody>
      </p:sp>
      <p:pic>
        <p:nvPicPr>
          <p:cNvPr id="15" name="Image 14" descr="Une image contenant symbole, Police, blanc, croquis&#10;&#10;Description générée automatiquement">
            <a:extLst>
              <a:ext uri="{FF2B5EF4-FFF2-40B4-BE49-F238E27FC236}">
                <a16:creationId xmlns:a16="http://schemas.microsoft.com/office/drawing/2014/main" id="{D3CCA100-1B6A-4BB2-FBAB-2559FC7D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922" y="5885991"/>
            <a:ext cx="446253" cy="471045"/>
          </a:xfrm>
          <a:prstGeom prst="rect">
            <a:avLst/>
          </a:prstGeom>
        </p:spPr>
      </p:pic>
      <p:pic>
        <p:nvPicPr>
          <p:cNvPr id="16" name="Image 15" descr="Une image contenant texte, Police, blanc, calligraphie&#10;&#10;Description générée automatiquement">
            <a:extLst>
              <a:ext uri="{FF2B5EF4-FFF2-40B4-BE49-F238E27FC236}">
                <a16:creationId xmlns:a16="http://schemas.microsoft.com/office/drawing/2014/main" id="{20F36A84-FEC9-0E3C-B7F7-CD6028D7C3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4871" t="34754" r="17648" b="17697"/>
          <a:stretch/>
        </p:blipFill>
        <p:spPr>
          <a:xfrm>
            <a:off x="11133422" y="5993677"/>
            <a:ext cx="326377" cy="3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24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3E238-0699-8220-473E-73C271CC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and </a:t>
            </a:r>
            <a:r>
              <a:rPr lang="fr-F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baselines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E0562F-4296-64EE-3BEE-CC73BC25A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Data: Six standard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commonsense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reasoning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answering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involving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reading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comprehension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BoolQ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entailment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XStory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-En,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HellaSwag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science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fact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knowledge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(ARC, OBQA)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physical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commonsense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(PIQA)</a:t>
            </a:r>
          </a:p>
          <a:p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Baselines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causal (auto-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regressive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LLMs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BLOOM (560M, 1B1, 1B7, 3B, and 7B1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 (125M, 350M, 1B3, 2B7, 6B7, and 13B)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Mistral-7B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LLaMA-7B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1DD5A6-B3D7-B1D4-6FE4-BC39BF1029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28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80621-D436-EDAF-8504-4FD14818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Results</a:t>
            </a:r>
            <a:r>
              <a:rPr lang="fr-FR" dirty="0"/>
              <a:t>: </a:t>
            </a:r>
            <a:r>
              <a:rPr lang="fr-FR" dirty="0" err="1"/>
              <a:t>Quantization</a:t>
            </a:r>
            <a:r>
              <a:rPr lang="fr-FR" dirty="0"/>
              <a:t> amplifies 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616AA1-0849-900F-E580-F43B83840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trend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amplifies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pre-existing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high calibration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present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compression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9AD6A9-1CDE-99F3-3E7D-32B9B142E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545BBD7-E7D3-60A1-DAAE-6CA435AC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4" y="2706511"/>
            <a:ext cx="916093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53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546A8-5EF1-697F-0350-F3C2E6CD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Results</a:t>
            </a:r>
            <a:r>
              <a:rPr lang="fr-FR" dirty="0"/>
              <a:t>: </a:t>
            </a:r>
            <a:r>
              <a:rPr lang="fr-FR" dirty="0" err="1"/>
              <a:t>Quantization</a:t>
            </a:r>
            <a:r>
              <a:rPr lang="fr-FR" dirty="0"/>
              <a:t> affects </a:t>
            </a:r>
            <a:r>
              <a:rPr lang="fr-FR" dirty="0" err="1"/>
              <a:t>low</a:t>
            </a:r>
            <a:r>
              <a:rPr lang="fr-FR" dirty="0"/>
              <a:t>-confidence </a:t>
            </a:r>
            <a:r>
              <a:rPr lang="fr-FR" dirty="0" err="1"/>
              <a:t>samples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477CC-DBAA-B55F-B006-3B78DAD4F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confidence shift </a:t>
            </a:r>
            <a:r>
              <a:rPr lang="fr-FR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larger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initial </a:t>
            </a:r>
            <a:r>
              <a:rPr lang="fr-F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confidence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FE4DB-3675-58D3-7C30-2E4831087F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Image 6" descr="Une image contenant texte, capture d’écran, Tracé, Police&#10;&#10;Description générée automatiquement">
            <a:extLst>
              <a:ext uri="{FF2B5EF4-FFF2-40B4-BE49-F238E27FC236}">
                <a16:creationId xmlns:a16="http://schemas.microsoft.com/office/drawing/2014/main" id="{731A237F-4746-D3EF-714B-A253C4EE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224" y="2454633"/>
            <a:ext cx="5192888" cy="3810000"/>
          </a:xfrm>
          <a:prstGeom prst="rect">
            <a:avLst/>
          </a:prstGeom>
        </p:spPr>
      </p:pic>
      <p:cxnSp>
        <p:nvCxnSpPr>
          <p:cNvPr id="8" name="Connecteur en angle 7">
            <a:extLst>
              <a:ext uri="{FF2B5EF4-FFF2-40B4-BE49-F238E27FC236}">
                <a16:creationId xmlns:a16="http://schemas.microsoft.com/office/drawing/2014/main" id="{9C67D478-FDAA-A3C9-9214-C5C53B270E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2485" y="2545184"/>
            <a:ext cx="2165251" cy="1241777"/>
          </a:xfrm>
          <a:prstGeom prst="bentConnector3">
            <a:avLst>
              <a:gd name="adj1" fmla="val 9953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07ADF85-70D3-56F4-3525-355ED33F23A8}"/>
              </a:ext>
            </a:extLst>
          </p:cNvPr>
          <p:cNvCxnSpPr>
            <a:cxnSpLocks/>
          </p:cNvCxnSpPr>
          <p:nvPr/>
        </p:nvCxnSpPr>
        <p:spPr>
          <a:xfrm flipV="1">
            <a:off x="5147734" y="5779911"/>
            <a:ext cx="1467556" cy="484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3574F64-559C-A012-8828-A740F08114A8}"/>
              </a:ext>
            </a:extLst>
          </p:cNvPr>
          <p:cNvSpPr txBox="1"/>
          <p:nvPr/>
        </p:nvSpPr>
        <p:spPr>
          <a:xfrm>
            <a:off x="3235794" y="6091834"/>
            <a:ext cx="221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low</a:t>
            </a:r>
            <a:r>
              <a:rPr lang="fr-FR" sz="2400" dirty="0"/>
              <a:t> confidence</a:t>
            </a:r>
          </a:p>
        </p:txBody>
      </p:sp>
    </p:spTree>
    <p:extLst>
      <p:ext uri="{BB962C8B-B14F-4D97-AF65-F5344CB8AC3E}">
        <p14:creationId xmlns:p14="http://schemas.microsoft.com/office/powerpoint/2010/main" val="1630411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BB134-AA93-48E9-9A6E-6F64355E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Results</a:t>
            </a:r>
            <a:r>
              <a:rPr lang="fr-FR" dirty="0"/>
              <a:t> at </a:t>
            </a:r>
            <a:r>
              <a:rPr lang="fr-FR" dirty="0" err="1"/>
              <a:t>scale</a:t>
            </a:r>
            <a:r>
              <a:rPr lang="fr-FR" dirty="0"/>
              <a:t>: </a:t>
            </a:r>
            <a:r>
              <a:rPr lang="fr-FR" dirty="0" err="1"/>
              <a:t>Differences</a:t>
            </a:r>
            <a:r>
              <a:rPr lang="fr-FR" dirty="0"/>
              <a:t> </a:t>
            </a:r>
            <a:r>
              <a:rPr lang="fr-FR" dirty="0" err="1"/>
              <a:t>decrease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model size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9CE9C3-146F-C9DB-3947-3EAC352BB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Distances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original and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compressed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LLMs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decrease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the model size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scales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up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BD9232-6BE0-7AFD-6320-BAE8CD3833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Image 5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AC7D9E4D-FE4D-99DD-6D65-D8DCD713E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02" y="2296189"/>
            <a:ext cx="4678196" cy="43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5302-F9AE-0631-38C7-8B081428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B8F430-C312-E7BF-074E-5E7C0FE43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495047" cy="4555200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Impact of </a:t>
            </a:r>
            <a:r>
              <a:rPr lang="fr-FR" dirty="0" err="1"/>
              <a:t>quantization</a:t>
            </a:r>
            <a:r>
              <a:rPr lang="fr-FR" dirty="0"/>
              <a:t> </a:t>
            </a:r>
            <a:r>
              <a:rPr lang="fr-FR" b="1" dirty="0"/>
              <a:t>on the confidence and calibration</a:t>
            </a:r>
            <a:r>
              <a:rPr lang="fr-FR" dirty="0"/>
              <a:t> of </a:t>
            </a:r>
            <a:r>
              <a:rPr lang="fr-FR" dirty="0" err="1"/>
              <a:t>LLMs</a:t>
            </a:r>
            <a:endParaRPr lang="fr-FR" dirty="0"/>
          </a:p>
          <a:p>
            <a:r>
              <a:rPr lang="fr-FR" dirty="0" err="1"/>
              <a:t>Quantization</a:t>
            </a:r>
            <a:r>
              <a:rPr lang="fr-FR" dirty="0"/>
              <a:t> leads to an </a:t>
            </a:r>
            <a:r>
              <a:rPr lang="fr-FR" b="1" dirty="0" err="1"/>
              <a:t>increase</a:t>
            </a:r>
            <a:r>
              <a:rPr lang="fr-FR" b="1" dirty="0"/>
              <a:t> in calibration </a:t>
            </a:r>
            <a:r>
              <a:rPr lang="fr-FR" b="1" dirty="0" err="1"/>
              <a:t>error</a:t>
            </a:r>
            <a:r>
              <a:rPr lang="fr-FR" dirty="0"/>
              <a:t> and </a:t>
            </a:r>
            <a:r>
              <a:rPr lang="fr-FR" dirty="0" err="1"/>
              <a:t>statistically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 changes in confidence </a:t>
            </a:r>
            <a:r>
              <a:rPr lang="fr-FR" dirty="0" err="1"/>
              <a:t>levels</a:t>
            </a:r>
            <a:r>
              <a:rPr lang="fr-FR" dirty="0"/>
              <a:t> for correct </a:t>
            </a:r>
            <a:r>
              <a:rPr lang="fr-FR" dirty="0" err="1"/>
              <a:t>predictions</a:t>
            </a:r>
            <a:endParaRPr lang="fr-FR" dirty="0"/>
          </a:p>
          <a:p>
            <a:r>
              <a:rPr lang="fr-FR" b="1" dirty="0"/>
              <a:t>Confidence change </a:t>
            </a:r>
            <a:r>
              <a:rPr lang="fr-FR" b="1" dirty="0" err="1"/>
              <a:t>bigger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unconfident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b="1" dirty="0"/>
              <a:t> </a:t>
            </a:r>
            <a:r>
              <a:rPr lang="fr-FR" dirty="0" err="1"/>
              <a:t>quantization</a:t>
            </a:r>
            <a:endParaRPr lang="fr-FR" dirty="0"/>
          </a:p>
          <a:p>
            <a:r>
              <a:rPr lang="fr-FR" dirty="0"/>
              <a:t>Need to </a:t>
            </a:r>
            <a:r>
              <a:rPr lang="fr-FR" b="1" dirty="0"/>
              <a:t>focus on </a:t>
            </a:r>
            <a:r>
              <a:rPr lang="fr-FR" b="1" dirty="0" err="1"/>
              <a:t>calibrating</a:t>
            </a:r>
            <a:r>
              <a:rPr lang="fr-FR" b="1" dirty="0"/>
              <a:t> </a:t>
            </a:r>
            <a:r>
              <a:rPr lang="fr-FR" b="1" dirty="0" err="1"/>
              <a:t>LLMs</a:t>
            </a:r>
            <a:r>
              <a:rPr lang="fr-FR" dirty="0"/>
              <a:t>, </a:t>
            </a:r>
            <a:r>
              <a:rPr lang="fr-FR" dirty="0" err="1"/>
              <a:t>specifically</a:t>
            </a:r>
            <a:r>
              <a:rPr lang="fr-FR" dirty="0"/>
              <a:t> on </a:t>
            </a:r>
            <a:r>
              <a:rPr lang="fr-FR" dirty="0" err="1"/>
              <a:t>uncertain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7E9862-9C87-5AF2-E7A8-684982B295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77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BB05B-859D-4334-E89A-E8866FDF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Taking</a:t>
            </a:r>
            <a:r>
              <a:rPr lang="fr-FR" dirty="0"/>
              <a:t> the </a:t>
            </a:r>
            <a:r>
              <a:rPr lang="fr-FR" dirty="0" err="1"/>
              <a:t>bias</a:t>
            </a:r>
            <a:r>
              <a:rPr lang="fr-FR" dirty="0"/>
              <a:t> 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in </a:t>
            </a:r>
            <a:r>
              <a:rPr lang="fr-FR" dirty="0" err="1"/>
              <a:t>quantization</a:t>
            </a:r>
            <a:r>
              <a:rPr lang="fr-FR" dirty="0"/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ongoing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work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48C69C-6611-3D67-3212-95FBC23D9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114549"/>
            <a:ext cx="11360800" cy="3977283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W</a:t>
            </a:r>
            <a:r>
              <a:rPr lang="fr-FR" baseline="-25000" dirty="0" err="1"/>
              <a:t>c</a:t>
            </a:r>
            <a:r>
              <a:rPr lang="fr-FR" dirty="0"/>
              <a:t> the best </a:t>
            </a:r>
            <a:r>
              <a:rPr lang="fr-FR" dirty="0" err="1"/>
              <a:t>quantized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matrix: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optimization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trivial 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derived</a:t>
            </a:r>
            <a:r>
              <a:rPr lang="fr-FR" dirty="0"/>
              <a:t> solution to do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column-wise</a:t>
            </a:r>
            <a:r>
              <a:rPr lang="fr-FR" dirty="0"/>
              <a:t> </a:t>
            </a:r>
            <a:r>
              <a:rPr lang="fr-FR" dirty="0" err="1"/>
              <a:t>efficiently</a:t>
            </a:r>
            <a:endParaRPr lang="fr-FR" dirty="0"/>
          </a:p>
          <a:p>
            <a:r>
              <a:rPr lang="fr-FR" dirty="0" err="1"/>
              <a:t>Experiments</a:t>
            </a:r>
            <a:r>
              <a:rPr lang="fr-FR" dirty="0"/>
              <a:t> show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possible to </a:t>
            </a:r>
            <a:r>
              <a:rPr lang="fr-FR" dirty="0" err="1"/>
              <a:t>quantize</a:t>
            </a:r>
            <a:r>
              <a:rPr lang="fr-FR" dirty="0"/>
              <a:t> </a:t>
            </a:r>
            <a:r>
              <a:rPr lang="fr-FR" i="1" dirty="0"/>
              <a:t>and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biases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3A8FC2-4A14-906F-A637-066C0FA0B2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9F7051-F362-B491-FA14-043B7693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57" y="2929673"/>
            <a:ext cx="9685685" cy="63648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5EB77E9-38EE-7A69-801A-5364BE2F03B8}"/>
              </a:ext>
            </a:extLst>
          </p:cNvPr>
          <p:cNvSpPr txBox="1"/>
          <p:nvPr/>
        </p:nvSpPr>
        <p:spPr>
          <a:xfrm>
            <a:off x="4092630" y="3880821"/>
            <a:ext cx="297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usual</a:t>
            </a:r>
            <a:r>
              <a:rPr lang="fr-FR" dirty="0"/>
              <a:t>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terms</a:t>
            </a:r>
            <a:r>
              <a:rPr lang="fr-FR" dirty="0"/>
              <a:t> (</a:t>
            </a:r>
            <a:r>
              <a:rPr lang="fr-FR" dirty="0" err="1"/>
              <a:t>see</a:t>
            </a:r>
            <a:r>
              <a:rPr lang="fr-FR" dirty="0"/>
              <a:t> GPTQ)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50B47BB2-5BB0-FD7F-5DF7-7CE838CBDB41}"/>
              </a:ext>
            </a:extLst>
          </p:cNvPr>
          <p:cNvSpPr/>
          <p:nvPr/>
        </p:nvSpPr>
        <p:spPr>
          <a:xfrm rot="16200000">
            <a:off x="5326481" y="1245968"/>
            <a:ext cx="502920" cy="4868985"/>
          </a:xfrm>
          <a:prstGeom prst="leftBrace">
            <a:avLst>
              <a:gd name="adj1" fmla="val 83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641216-DA12-0CC3-A534-B76FF6B367D7}"/>
              </a:ext>
            </a:extLst>
          </p:cNvPr>
          <p:cNvSpPr txBox="1"/>
          <p:nvPr/>
        </p:nvSpPr>
        <p:spPr>
          <a:xfrm>
            <a:off x="8580972" y="3880821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minimize</a:t>
            </a:r>
            <a:r>
              <a:rPr lang="fr-FR" dirty="0"/>
              <a:t> the </a:t>
            </a:r>
            <a:r>
              <a:rPr lang="fr-FR" dirty="0" err="1"/>
              <a:t>biases</a:t>
            </a:r>
            <a:endParaRPr lang="fr-FR" dirty="0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465A67EF-0521-CE49-047F-002F2055E74C}"/>
              </a:ext>
            </a:extLst>
          </p:cNvPr>
          <p:cNvSpPr/>
          <p:nvPr/>
        </p:nvSpPr>
        <p:spPr>
          <a:xfrm rot="16200000">
            <a:off x="9409166" y="2629654"/>
            <a:ext cx="502920" cy="2159311"/>
          </a:xfrm>
          <a:prstGeom prst="leftBrace">
            <a:avLst>
              <a:gd name="adj1" fmla="val 83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86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26CFE-68D2-21F3-8D5D-6DE895D8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910839" y="2766218"/>
            <a:ext cx="6858003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Activité d’enseignement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EB8302B-3D1E-1B59-2F5D-5BE8B79B8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43979"/>
              </p:ext>
            </p:extLst>
          </p:nvPr>
        </p:nvGraphicFramePr>
        <p:xfrm>
          <a:off x="998063" y="344691"/>
          <a:ext cx="10515599" cy="6261849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802129">
                  <a:extLst>
                    <a:ext uri="{9D8B030D-6E8A-4147-A177-3AD203B41FA5}">
                      <a16:colId xmlns:a16="http://schemas.microsoft.com/office/drawing/2014/main" val="3704330569"/>
                    </a:ext>
                  </a:extLst>
                </a:gridCol>
                <a:gridCol w="4171951">
                  <a:extLst>
                    <a:ext uri="{9D8B030D-6E8A-4147-A177-3AD203B41FA5}">
                      <a16:colId xmlns:a16="http://schemas.microsoft.com/office/drawing/2014/main" val="2724984316"/>
                    </a:ext>
                  </a:extLst>
                </a:gridCol>
                <a:gridCol w="2994817">
                  <a:extLst>
                    <a:ext uri="{9D8B030D-6E8A-4147-A177-3AD203B41FA5}">
                      <a16:colId xmlns:a16="http://schemas.microsoft.com/office/drawing/2014/main" val="4187664948"/>
                    </a:ext>
                  </a:extLst>
                </a:gridCol>
                <a:gridCol w="1546702">
                  <a:extLst>
                    <a:ext uri="{9D8B030D-6E8A-4147-A177-3AD203B41FA5}">
                      <a16:colId xmlns:a16="http://schemas.microsoft.com/office/drawing/2014/main" val="3296475810"/>
                    </a:ext>
                  </a:extLst>
                </a:gridCol>
              </a:tblGrid>
              <a:tr h="408146">
                <a:tc>
                  <a:txBody>
                    <a:bodyPr/>
                    <a:lstStyle/>
                    <a:p>
                      <a:r>
                        <a:rPr lang="fr-FR" b="0" dirty="0"/>
                        <a:t>Type de 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Aperçu du contenu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Profil du poste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4995"/>
                  </a:ext>
                </a:extLst>
              </a:tr>
              <a:tr h="1215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Intelligence artificielle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Notions fondamentales et historique, logique des propositions, résolution de problèmes, approches à base de règles, introduction au machine </a:t>
                      </a:r>
                      <a:r>
                        <a:rPr lang="fr-FR" b="0" dirty="0" err="1"/>
                        <a:t>learning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/>
                        <a:t>M1 Info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(2011-16)</a:t>
                      </a:r>
                      <a:r>
                        <a:rPr lang="fr-FR" sz="1600" b="0" dirty="0"/>
                        <a:t>,</a:t>
                      </a:r>
                      <a:br>
                        <a:rPr lang="fr-FR" sz="1600" b="0" dirty="0"/>
                      </a:br>
                      <a:r>
                        <a:rPr lang="fr-FR" sz="1600" b="0" dirty="0"/>
                        <a:t>L3 MIASHS IDS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(2016-2023)</a:t>
                      </a:r>
                      <a:r>
                        <a:rPr lang="fr-FR" sz="1600" b="0" dirty="0"/>
                        <a:t>, L2 Info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(2022-auj.)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 Artificielle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914212"/>
                  </a:ext>
                </a:extLst>
              </a:tr>
              <a:tr h="1215673">
                <a:tc>
                  <a:txBody>
                    <a:bodyPr/>
                    <a:lstStyle/>
                    <a:p>
                      <a:r>
                        <a:rPr lang="fr-FR" b="1" dirty="0"/>
                        <a:t>Traitement automatique de la langue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Approches quantitatives, représentation vectorielle (creuse, dense), recherche d’information, modèles de langue, machine </a:t>
                      </a:r>
                      <a:r>
                        <a:rPr lang="fr-FR" b="0" dirty="0" err="1"/>
                        <a:t>learning</a:t>
                      </a:r>
                      <a:r>
                        <a:rPr lang="fr-FR" b="0" dirty="0"/>
                        <a:t>, </a:t>
                      </a:r>
                      <a:r>
                        <a:rPr lang="fr-FR" b="0" dirty="0" err="1"/>
                        <a:t>LLMs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/>
                        <a:t>M2 ECD puis DM puis MALIA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(2011-2022)</a:t>
                      </a:r>
                      <a:r>
                        <a:rPr lang="fr-FR" sz="1600" b="0" dirty="0"/>
                        <a:t>,</a:t>
                      </a:r>
                      <a:br>
                        <a:rPr lang="fr-FR" sz="1600" b="0" dirty="0"/>
                      </a:br>
                      <a:r>
                        <a:rPr lang="fr-FR" sz="1600" b="0" dirty="0"/>
                        <a:t>M1 DMKM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(2010-2016)</a:t>
                      </a:r>
                      <a:r>
                        <a:rPr lang="fr-FR" sz="1600" b="0" dirty="0"/>
                        <a:t>, M2 HN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(2018-auj.)</a:t>
                      </a:r>
                      <a:r>
                        <a:rPr lang="fr-FR" sz="1600" b="0" dirty="0"/>
                        <a:t>, DU Big Data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(2014-2021)</a:t>
                      </a:r>
                      <a:r>
                        <a:rPr lang="fr-FR" sz="1600" b="0" dirty="0"/>
                        <a:t>, ED </a:t>
                      </a:r>
                      <a:r>
                        <a:rPr lang="fr-FR" sz="1600" b="0" dirty="0" err="1"/>
                        <a:t>InfoMath</a:t>
                      </a:r>
                      <a:r>
                        <a:rPr lang="fr-FR" sz="1600" b="0" dirty="0"/>
                        <a:t>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(2016-2018)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/>
                        <a:t>Science des données, 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54672"/>
                  </a:ext>
                </a:extLst>
              </a:tr>
              <a:tr h="704319">
                <a:tc>
                  <a:txBody>
                    <a:bodyPr/>
                    <a:lstStyle/>
                    <a:p>
                      <a:r>
                        <a:rPr lang="fr-FR" b="1" dirty="0"/>
                        <a:t>Programmation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Programmation orientée objet, Java puis Python, un peu de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/>
                        <a:t>M1 Info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(2007-auj.)</a:t>
                      </a:r>
                      <a:r>
                        <a:rPr lang="fr-FR" sz="1600" b="0" dirty="0"/>
                        <a:t>,</a:t>
                      </a:r>
                      <a:br>
                        <a:rPr lang="fr-FR" sz="1600" b="0" dirty="0"/>
                      </a:br>
                      <a:r>
                        <a:rPr lang="fr-FR" sz="1600" b="0" dirty="0"/>
                        <a:t>M1 IDSM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(2007-2024)</a:t>
                      </a:r>
                      <a:r>
                        <a:rPr lang="fr-FR" sz="1600" b="0" dirty="0"/>
                        <a:t>,</a:t>
                      </a:r>
                      <a:br>
                        <a:rPr lang="fr-FR" sz="1600" b="0" dirty="0"/>
                      </a:br>
                      <a:r>
                        <a:rPr lang="fr-FR" sz="1600" b="0" dirty="0"/>
                        <a:t>L3 Info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(2022-2023)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/>
                        <a:t>Programmation orientée objet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22089"/>
                  </a:ext>
                </a:extLst>
              </a:tr>
              <a:tr h="704319">
                <a:tc>
                  <a:txBody>
                    <a:bodyPr/>
                    <a:lstStyle/>
                    <a:p>
                      <a:r>
                        <a:rPr lang="fr-FR" b="1" dirty="0"/>
                        <a:t>Deep </a:t>
                      </a:r>
                      <a:r>
                        <a:rPr lang="fr-FR" b="1" dirty="0" err="1"/>
                        <a:t>learning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Notions fondamentales, principales architectures, éléments d’optimisation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/>
                        <a:t>M2 DM puis MALIA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(2016-auj.)</a:t>
                      </a:r>
                      <a:r>
                        <a:rPr lang="fr-FR" sz="1600" b="0" dirty="0"/>
                        <a:t>, </a:t>
                      </a:r>
                      <a:r>
                        <a:rPr lang="fr-FR" sz="1600" b="0" dirty="0" err="1"/>
                        <a:t>UdL</a:t>
                      </a:r>
                      <a:r>
                        <a:rPr lang="fr-FR" sz="1600" b="0" dirty="0"/>
                        <a:t>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(2020-2024)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/>
                        <a:t>Science des données, 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86824"/>
                  </a:ext>
                </a:extLst>
              </a:tr>
              <a:tr h="959575">
                <a:tc>
                  <a:txBody>
                    <a:bodyPr/>
                    <a:lstStyle/>
                    <a:p>
                      <a:r>
                        <a:rPr lang="fr-FR" b="1" dirty="0"/>
                        <a:t>Analyse des réseaux d’information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Rappel de théorie des graphes, techniques d’analyse des graphes (ex. clustering), combiner avec l’information textuelle, </a:t>
                      </a:r>
                      <a:r>
                        <a:rPr lang="fr-FR" b="0" dirty="0" err="1"/>
                        <a:t>deep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learning</a:t>
                      </a:r>
                      <a:r>
                        <a:rPr lang="fr-FR" b="0" dirty="0"/>
                        <a:t> pour les graphes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/>
                        <a:t>M2 MALIA et MIASHS </a:t>
                      </a:r>
                      <a:r>
                        <a:rPr lang="fr-F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(2022-auj.)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/>
                        <a:t>Science des données, 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586"/>
                  </a:ext>
                </a:extLst>
              </a:tr>
              <a:tr h="379457">
                <a:tc>
                  <a:txBody>
                    <a:bodyPr/>
                    <a:lstStyle/>
                    <a:p>
                      <a:r>
                        <a:rPr lang="fr-FR" b="1" dirty="0"/>
                        <a:t>Projets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Suivi de projets, stages, alternants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</a:rPr>
                        <a:t>L3 Info, M1 Info, M2 MALIA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65806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06DA04-E7EC-279B-477E-A7F2A4DE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93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55FB3-7028-8D94-EF46-D3824311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recherche : problématiques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2D16F1-050E-422F-F45E-BDA45857A4AB}"/>
              </a:ext>
            </a:extLst>
          </p:cNvPr>
          <p:cNvSpPr txBox="1"/>
          <p:nvPr/>
        </p:nvSpPr>
        <p:spPr>
          <a:xfrm>
            <a:off x="5116280" y="3492037"/>
            <a:ext cx="1529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Analyse des</a:t>
            </a:r>
          </a:p>
          <a:p>
            <a:pPr algn="ctr"/>
            <a:r>
              <a:rPr lang="fr-FR" dirty="0"/>
              <a:t>réseaux</a:t>
            </a:r>
          </a:p>
          <a:p>
            <a:pPr algn="ctr"/>
            <a:r>
              <a:rPr lang="fr-FR" dirty="0"/>
              <a:t>d’information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F1F757D-723A-073A-1135-CF6CE146D781}"/>
              </a:ext>
            </a:extLst>
          </p:cNvPr>
          <p:cNvGrpSpPr/>
          <p:nvPr/>
        </p:nvGrpSpPr>
        <p:grpSpPr>
          <a:xfrm>
            <a:off x="6715289" y="2454714"/>
            <a:ext cx="1529393" cy="914400"/>
            <a:chOff x="3357398" y="2725178"/>
            <a:chExt cx="1529393" cy="91440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A16EDC37-9670-4A4E-98C6-B5020B4C1973}"/>
                </a:ext>
              </a:extLst>
            </p:cNvPr>
            <p:cNvSpPr/>
            <p:nvPr/>
          </p:nvSpPr>
          <p:spPr>
            <a:xfrm>
              <a:off x="3357398" y="2725178"/>
              <a:ext cx="1529393" cy="914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228658C-9B60-F7EC-E3AD-222C1DD84175}"/>
                </a:ext>
              </a:extLst>
            </p:cNvPr>
            <p:cNvSpPr txBox="1"/>
            <p:nvPr/>
          </p:nvSpPr>
          <p:spPr>
            <a:xfrm>
              <a:off x="3357398" y="2997712"/>
              <a:ext cx="1529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qui ?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2D7B677-3154-AC50-0489-0ED4440637D5}"/>
              </a:ext>
            </a:extLst>
          </p:cNvPr>
          <p:cNvGrpSpPr/>
          <p:nvPr/>
        </p:nvGrpSpPr>
        <p:grpSpPr>
          <a:xfrm>
            <a:off x="3586887" y="2454714"/>
            <a:ext cx="1529393" cy="914400"/>
            <a:chOff x="3357398" y="2725178"/>
            <a:chExt cx="1529393" cy="914400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19A40B31-67E0-B214-89F5-8A50D3AEF222}"/>
                </a:ext>
              </a:extLst>
            </p:cNvPr>
            <p:cNvSpPr/>
            <p:nvPr/>
          </p:nvSpPr>
          <p:spPr>
            <a:xfrm>
              <a:off x="3357398" y="2725178"/>
              <a:ext cx="1529393" cy="914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A7C3619-0909-347C-2ABA-A59B87250A71}"/>
                </a:ext>
              </a:extLst>
            </p:cNvPr>
            <p:cNvSpPr txBox="1"/>
            <p:nvPr/>
          </p:nvSpPr>
          <p:spPr>
            <a:xfrm>
              <a:off x="3729197" y="2997712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quoi ?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513E667-28DD-EBF4-D3CE-63A9E8731C36}"/>
              </a:ext>
            </a:extLst>
          </p:cNvPr>
          <p:cNvGrpSpPr/>
          <p:nvPr/>
        </p:nvGrpSpPr>
        <p:grpSpPr>
          <a:xfrm>
            <a:off x="6701851" y="4500897"/>
            <a:ext cx="1529393" cy="914400"/>
            <a:chOff x="3357398" y="2725178"/>
            <a:chExt cx="1529393" cy="914400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4A56D567-CC16-8E0F-7BCB-82FDCB8FE506}"/>
                </a:ext>
              </a:extLst>
            </p:cNvPr>
            <p:cNvSpPr/>
            <p:nvPr/>
          </p:nvSpPr>
          <p:spPr>
            <a:xfrm>
              <a:off x="3357398" y="2725178"/>
              <a:ext cx="1529393" cy="914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AC57A6B-AC4C-F95E-9F97-E6D8958DA48F}"/>
                </a:ext>
              </a:extLst>
            </p:cNvPr>
            <p:cNvSpPr txBox="1"/>
            <p:nvPr/>
          </p:nvSpPr>
          <p:spPr>
            <a:xfrm>
              <a:off x="3357398" y="2997712"/>
              <a:ext cx="1529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quand ?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A638F6B-807D-71F7-008B-84F5E167F7FD}"/>
              </a:ext>
            </a:extLst>
          </p:cNvPr>
          <p:cNvGrpSpPr/>
          <p:nvPr/>
        </p:nvGrpSpPr>
        <p:grpSpPr>
          <a:xfrm>
            <a:off x="3597325" y="4500897"/>
            <a:ext cx="1529393" cy="914400"/>
            <a:chOff x="3357398" y="2725178"/>
            <a:chExt cx="1529393" cy="914400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39209C04-B19E-33F3-E852-C3F7A18283CA}"/>
                </a:ext>
              </a:extLst>
            </p:cNvPr>
            <p:cNvSpPr/>
            <p:nvPr/>
          </p:nvSpPr>
          <p:spPr>
            <a:xfrm>
              <a:off x="3357398" y="2725178"/>
              <a:ext cx="1529393" cy="914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63B3280-A6F0-2134-B777-62F06D982B5B}"/>
                </a:ext>
              </a:extLst>
            </p:cNvPr>
            <p:cNvSpPr txBox="1"/>
            <p:nvPr/>
          </p:nvSpPr>
          <p:spPr>
            <a:xfrm>
              <a:off x="3357398" y="2997712"/>
              <a:ext cx="1529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comment ?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4867A806-8690-E6EC-3751-407136B1CA2E}"/>
              </a:ext>
            </a:extLst>
          </p:cNvPr>
          <p:cNvSpPr txBox="1"/>
          <p:nvPr/>
        </p:nvSpPr>
        <p:spPr>
          <a:xfrm>
            <a:off x="8505369" y="2033176"/>
            <a:ext cx="3309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Analyse des rôles</a:t>
            </a:r>
            <a:r>
              <a:rPr lang="fr-FR" dirty="0"/>
              <a:t> (thèses de M. Forestier, A. </a:t>
            </a:r>
            <a:r>
              <a:rPr lang="fr-FR" dirty="0" err="1"/>
              <a:t>Lumbreras</a:t>
            </a:r>
            <a:r>
              <a:rPr lang="fr-FR" dirty="0"/>
              <a:t>*), </a:t>
            </a:r>
            <a:r>
              <a:rPr lang="fr-FR" b="1" dirty="0"/>
              <a:t>représentation d’auteurs</a:t>
            </a:r>
            <a:r>
              <a:rPr lang="fr-FR" dirty="0"/>
              <a:t> et </a:t>
            </a:r>
            <a:r>
              <a:rPr lang="fr-FR" b="1" dirty="0"/>
              <a:t>recherche d’experts</a:t>
            </a:r>
            <a:br>
              <a:rPr lang="fr-FR" b="1" dirty="0"/>
            </a:br>
            <a:r>
              <a:rPr lang="fr-FR" dirty="0"/>
              <a:t>(thèses de R. </a:t>
            </a:r>
            <a:r>
              <a:rPr lang="fr-FR" dirty="0" err="1"/>
              <a:t>Brochier</a:t>
            </a:r>
            <a:r>
              <a:rPr lang="fr-FR" dirty="0"/>
              <a:t>*, A. </a:t>
            </a:r>
            <a:r>
              <a:rPr lang="fr-FR" dirty="0" err="1"/>
              <a:t>Gourru</a:t>
            </a:r>
            <a:r>
              <a:rPr lang="fr-FR" dirty="0"/>
              <a:t>, E. Terreau+)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8AE0FB-63D2-CF96-EDBF-CB8683F2570E}"/>
              </a:ext>
            </a:extLst>
          </p:cNvPr>
          <p:cNvSpPr txBox="1"/>
          <p:nvPr/>
        </p:nvSpPr>
        <p:spPr>
          <a:xfrm>
            <a:off x="8505369" y="4415367"/>
            <a:ext cx="3309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Développement de modèles temporels</a:t>
            </a:r>
            <a:br>
              <a:rPr lang="fr-FR" b="1" dirty="0"/>
            </a:br>
            <a:r>
              <a:rPr lang="fr-FR" dirty="0"/>
              <a:t>(thèses de M. </a:t>
            </a:r>
            <a:r>
              <a:rPr lang="fr-FR" dirty="0" err="1"/>
              <a:t>Dermouche</a:t>
            </a:r>
            <a:r>
              <a:rPr lang="fr-FR" dirty="0"/>
              <a:t>*, C. Christophe, A. </a:t>
            </a:r>
            <a:r>
              <a:rPr lang="fr-FR" dirty="0" err="1"/>
              <a:t>Gourru</a:t>
            </a:r>
            <a:r>
              <a:rPr lang="fr-FR" dirty="0"/>
              <a:t>, E. Terreau+)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8E78505-21B4-04F7-22CB-8498E2D1A832}"/>
              </a:ext>
            </a:extLst>
          </p:cNvPr>
          <p:cNvSpPr txBox="1"/>
          <p:nvPr/>
        </p:nvSpPr>
        <p:spPr>
          <a:xfrm>
            <a:off x="422888" y="4499322"/>
            <a:ext cx="2903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Analyse d’opinion</a:t>
            </a:r>
            <a:br>
              <a:rPr lang="fr-FR" b="1" dirty="0"/>
            </a:br>
            <a:r>
              <a:rPr lang="fr-FR" dirty="0"/>
              <a:t>(thèses de A. </a:t>
            </a:r>
            <a:r>
              <a:rPr lang="fr-FR" dirty="0" err="1"/>
              <a:t>Stavrianou</a:t>
            </a:r>
            <a:r>
              <a:rPr lang="fr-FR" dirty="0"/>
              <a:t>, M. </a:t>
            </a:r>
            <a:r>
              <a:rPr lang="fr-FR" dirty="0" err="1"/>
              <a:t>Dermouche</a:t>
            </a:r>
            <a:r>
              <a:rPr lang="fr-FR" dirty="0"/>
              <a:t>*)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37048BE-D8A1-9E90-3AB0-51CF6542F75E}"/>
              </a:ext>
            </a:extLst>
          </p:cNvPr>
          <p:cNvSpPr txBox="1"/>
          <p:nvPr/>
        </p:nvSpPr>
        <p:spPr>
          <a:xfrm>
            <a:off x="422888" y="1756177"/>
            <a:ext cx="2903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Modèles thématiques </a:t>
            </a:r>
            <a:r>
              <a:rPr lang="fr-FR" dirty="0"/>
              <a:t>(thèses de M.A. </a:t>
            </a:r>
            <a:r>
              <a:rPr lang="fr-FR" dirty="0" err="1"/>
              <a:t>Rizoiu</a:t>
            </a:r>
            <a:r>
              <a:rPr lang="fr-FR" dirty="0"/>
              <a:t>, M. </a:t>
            </a:r>
            <a:r>
              <a:rPr lang="fr-FR" dirty="0" err="1"/>
              <a:t>Dermouche</a:t>
            </a:r>
            <a:r>
              <a:rPr lang="fr-FR" dirty="0"/>
              <a:t>*, C. Christophe*)</a:t>
            </a:r>
            <a:r>
              <a:rPr lang="fr-FR" b="1" dirty="0"/>
              <a:t>, analyse des chemins et interaction de l’information</a:t>
            </a:r>
            <a:br>
              <a:rPr lang="fr-FR" b="1" dirty="0"/>
            </a:br>
            <a:r>
              <a:rPr lang="fr-FR" dirty="0"/>
              <a:t>(thèses de C.H. </a:t>
            </a:r>
            <a:r>
              <a:rPr lang="fr-FR" dirty="0" err="1"/>
              <a:t>Despointes</a:t>
            </a:r>
            <a:r>
              <a:rPr lang="fr-FR" dirty="0"/>
              <a:t>*, G. Poux-Médard)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31BDB46-A473-9529-EAA8-4AC85D000A41}"/>
              </a:ext>
            </a:extLst>
          </p:cNvPr>
          <p:cNvCxnSpPr/>
          <p:nvPr/>
        </p:nvCxnSpPr>
        <p:spPr>
          <a:xfrm flipH="1" flipV="1">
            <a:off x="4889622" y="3183667"/>
            <a:ext cx="382239" cy="395457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3D6AE63-A9CA-D5E5-883C-896A7B4934D2}"/>
              </a:ext>
            </a:extLst>
          </p:cNvPr>
          <p:cNvCxnSpPr>
            <a:cxnSpLocks/>
          </p:cNvCxnSpPr>
          <p:nvPr/>
        </p:nvCxnSpPr>
        <p:spPr>
          <a:xfrm>
            <a:off x="6489886" y="4356750"/>
            <a:ext cx="311573" cy="36308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0C97E20-3DDE-A32A-1C91-BD7A6EBCB841}"/>
              </a:ext>
            </a:extLst>
          </p:cNvPr>
          <p:cNvCxnSpPr>
            <a:cxnSpLocks/>
          </p:cNvCxnSpPr>
          <p:nvPr/>
        </p:nvCxnSpPr>
        <p:spPr>
          <a:xfrm flipV="1">
            <a:off x="6489886" y="3216379"/>
            <a:ext cx="357108" cy="36274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0362795-4F01-CD0F-0F58-ACE63AC4BDA9}"/>
              </a:ext>
            </a:extLst>
          </p:cNvPr>
          <p:cNvCxnSpPr>
            <a:cxnSpLocks/>
          </p:cNvCxnSpPr>
          <p:nvPr/>
        </p:nvCxnSpPr>
        <p:spPr>
          <a:xfrm flipH="1">
            <a:off x="4889622" y="4340789"/>
            <a:ext cx="354075" cy="34711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8B3019D1-8F48-5CFC-7783-1C3AD2BB556B}"/>
              </a:ext>
            </a:extLst>
          </p:cNvPr>
          <p:cNvSpPr txBox="1"/>
          <p:nvPr/>
        </p:nvSpPr>
        <p:spPr>
          <a:xfrm>
            <a:off x="422888" y="6031210"/>
            <a:ext cx="8294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Projets : ANR </a:t>
            </a:r>
            <a:r>
              <a:rPr lang="fr-FR" sz="2400" dirty="0" err="1"/>
              <a:t>ImagiWeb</a:t>
            </a:r>
            <a:r>
              <a:rPr lang="fr-FR" sz="2400" dirty="0"/>
              <a:t>, ANR LIFRANUM (+), thèses CIFRE (*) 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55734CFB-277A-7C20-8AED-CDCB31EB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37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C45CD-7431-BFC7-AB1E-ED8C91FE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recherche : problématiques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2/2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6E316E-BC8A-7A8E-192D-0E7546AF2A9B}"/>
              </a:ext>
            </a:extLst>
          </p:cNvPr>
          <p:cNvSpPr txBox="1"/>
          <p:nvPr/>
        </p:nvSpPr>
        <p:spPr>
          <a:xfrm>
            <a:off x="5311370" y="3613666"/>
            <a:ext cx="134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Intelligence</a:t>
            </a:r>
          </a:p>
          <a:p>
            <a:pPr algn="ctr"/>
            <a:r>
              <a:rPr lang="fr-FR" dirty="0"/>
              <a:t>Artificielle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951FCBF-570A-60F6-B53C-1603C779A417}"/>
              </a:ext>
            </a:extLst>
          </p:cNvPr>
          <p:cNvSpPr/>
          <p:nvPr/>
        </p:nvSpPr>
        <p:spPr>
          <a:xfrm>
            <a:off x="3226211" y="3388452"/>
            <a:ext cx="1529393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Modèles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frugaux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91C364A-024C-8FFB-31E5-D57727A3D2A7}"/>
              </a:ext>
            </a:extLst>
          </p:cNvPr>
          <p:cNvSpPr/>
          <p:nvPr/>
        </p:nvSpPr>
        <p:spPr>
          <a:xfrm>
            <a:off x="6892720" y="2836426"/>
            <a:ext cx="1802049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Multimodalité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81BEA2A-402D-C541-1255-FD41AF12E5A1}"/>
              </a:ext>
            </a:extLst>
          </p:cNvPr>
          <p:cNvSpPr/>
          <p:nvPr/>
        </p:nvSpPr>
        <p:spPr>
          <a:xfrm>
            <a:off x="6801280" y="4550675"/>
            <a:ext cx="1139957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XAI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D7D859-2BB4-0E26-C754-F1F8A3EB44A3}"/>
              </a:ext>
            </a:extLst>
          </p:cNvPr>
          <p:cNvSpPr/>
          <p:nvPr/>
        </p:nvSpPr>
        <p:spPr>
          <a:xfrm>
            <a:off x="4453186" y="4752093"/>
            <a:ext cx="1529393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Solutions accessibles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0456A39-193E-56F9-F586-3E54898FFDEA}"/>
              </a:ext>
            </a:extLst>
          </p:cNvPr>
          <p:cNvSpPr txBox="1"/>
          <p:nvPr/>
        </p:nvSpPr>
        <p:spPr>
          <a:xfrm>
            <a:off x="2078810" y="1976319"/>
            <a:ext cx="2462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Modèles de langue compressés et équitables</a:t>
            </a:r>
            <a:br>
              <a:rPr lang="fr-FR" b="1" dirty="0"/>
            </a:br>
            <a:r>
              <a:rPr lang="fr-FR" dirty="0"/>
              <a:t>(thèse I. </a:t>
            </a:r>
            <a:r>
              <a:rPr lang="fr-FR" dirty="0" err="1"/>
              <a:t>Proskurina</a:t>
            </a:r>
            <a:r>
              <a:rPr lang="fr-FR" dirty="0"/>
              <a:t>+)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6C14347-59A5-F0D6-2A2E-C45ABC1A1DE4}"/>
              </a:ext>
            </a:extLst>
          </p:cNvPr>
          <p:cNvSpPr/>
          <p:nvPr/>
        </p:nvSpPr>
        <p:spPr>
          <a:xfrm>
            <a:off x="4755604" y="2048750"/>
            <a:ext cx="1529393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Fairness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9029C7-B2AA-CC94-7479-999B8B7904BE}"/>
              </a:ext>
            </a:extLst>
          </p:cNvPr>
          <p:cNvSpPr txBox="1"/>
          <p:nvPr/>
        </p:nvSpPr>
        <p:spPr>
          <a:xfrm>
            <a:off x="422888" y="6031210"/>
            <a:ext cx="536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Projets : ANR </a:t>
            </a:r>
            <a:r>
              <a:rPr lang="fr-FR" sz="2400" dirty="0" err="1"/>
              <a:t>DIKé</a:t>
            </a:r>
            <a:r>
              <a:rPr lang="fr-FR" sz="2400" dirty="0"/>
              <a:t> (+), thèses CIFRE (*)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EAB168-A659-1C2F-466B-37CEA99F38D0}"/>
              </a:ext>
            </a:extLst>
          </p:cNvPr>
          <p:cNvSpPr txBox="1"/>
          <p:nvPr/>
        </p:nvSpPr>
        <p:spPr>
          <a:xfrm>
            <a:off x="1804490" y="4747628"/>
            <a:ext cx="246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Assistant pour la fouille de données </a:t>
            </a:r>
            <a:r>
              <a:rPr lang="fr-FR" dirty="0"/>
              <a:t>(thèse E. </a:t>
            </a:r>
            <a:r>
              <a:rPr lang="fr-FR" dirty="0" err="1"/>
              <a:t>Versmée</a:t>
            </a:r>
            <a:r>
              <a:rPr lang="fr-FR" dirty="0"/>
              <a:t>*)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AB1C0E9-2A5F-D0A7-68AC-6A775E022349}"/>
              </a:ext>
            </a:extLst>
          </p:cNvPr>
          <p:cNvCxnSpPr>
            <a:cxnSpLocks/>
          </p:cNvCxnSpPr>
          <p:nvPr/>
        </p:nvCxnSpPr>
        <p:spPr>
          <a:xfrm flipH="1" flipV="1">
            <a:off x="5497830" y="2836426"/>
            <a:ext cx="297180" cy="77724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3055E7-F10E-759B-9CB8-70780D7D405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541760" y="3894851"/>
            <a:ext cx="769610" cy="4198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FA937A2-492A-E60C-95B8-D6EBB2BBC6B3}"/>
              </a:ext>
            </a:extLst>
          </p:cNvPr>
          <p:cNvCxnSpPr>
            <a:cxnSpLocks/>
          </p:cNvCxnSpPr>
          <p:nvPr/>
        </p:nvCxnSpPr>
        <p:spPr>
          <a:xfrm flipH="1">
            <a:off x="5200650" y="4259997"/>
            <a:ext cx="594360" cy="654903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CF1EC21-A2B8-0D8A-2399-76FBCA65B473}"/>
              </a:ext>
            </a:extLst>
          </p:cNvPr>
          <p:cNvCxnSpPr>
            <a:cxnSpLocks/>
          </p:cNvCxnSpPr>
          <p:nvPr/>
        </p:nvCxnSpPr>
        <p:spPr>
          <a:xfrm>
            <a:off x="6284997" y="4259997"/>
            <a:ext cx="835893" cy="48763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BB72074-674F-FECE-2A4B-F0954D5C180C}"/>
              </a:ext>
            </a:extLst>
          </p:cNvPr>
          <p:cNvCxnSpPr>
            <a:cxnSpLocks/>
          </p:cNvCxnSpPr>
          <p:nvPr/>
        </p:nvCxnSpPr>
        <p:spPr>
          <a:xfrm flipV="1">
            <a:off x="6536834" y="3429000"/>
            <a:ext cx="584056" cy="50783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D9EB421E-FB36-BFD8-FFA0-316656E9AADD}"/>
              </a:ext>
            </a:extLst>
          </p:cNvPr>
          <p:cNvSpPr txBox="1"/>
          <p:nvPr/>
        </p:nvSpPr>
        <p:spPr>
          <a:xfrm>
            <a:off x="8881715" y="2836426"/>
            <a:ext cx="246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QA dans les réseaux d’information</a:t>
            </a:r>
            <a:br>
              <a:rPr lang="fr-FR" b="1" dirty="0"/>
            </a:br>
            <a:r>
              <a:rPr lang="fr-FR" dirty="0"/>
              <a:t>(thèse H. Huang*)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A151B4A-DDE9-3007-A7BE-1AA63D920D1F}"/>
              </a:ext>
            </a:extLst>
          </p:cNvPr>
          <p:cNvSpPr txBox="1"/>
          <p:nvPr/>
        </p:nvSpPr>
        <p:spPr>
          <a:xfrm>
            <a:off x="8287180" y="4147463"/>
            <a:ext cx="289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Génération d’explication pour les modèles ML multimodaux</a:t>
            </a:r>
            <a:br>
              <a:rPr lang="fr-FR" b="1" dirty="0"/>
            </a:br>
            <a:r>
              <a:rPr lang="fr-FR" dirty="0"/>
              <a:t>(thèse A. </a:t>
            </a:r>
            <a:r>
              <a:rPr lang="fr-FR" dirty="0" err="1"/>
              <a:t>Legrosse</a:t>
            </a:r>
            <a:r>
              <a:rPr lang="fr-FR" dirty="0"/>
              <a:t>*)</a:t>
            </a:r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87C3E64A-21EE-6391-AE63-622D5632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41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40852-E663-3644-9A6A-04AA7760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Exemple </a:t>
            </a:r>
            <a:r>
              <a:rPr lang="fr-FR" sz="4000" dirty="0">
                <a:solidFill>
                  <a:schemeClr val="bg1">
                    <a:lumMod val="50000"/>
                  </a:schemeClr>
                </a:solidFill>
              </a:rPr>
              <a:t>(1)</a:t>
            </a:r>
            <a:r>
              <a:rPr lang="fr-FR" sz="4000" dirty="0"/>
              <a:t> : représentation d’auteurs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060EF-19F5-276D-5390-EB3A675E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Problématique : construire des espaces de représentations latentes pour représenter les auteurs de textes</a:t>
            </a:r>
          </a:p>
          <a:p>
            <a:r>
              <a:rPr lang="fr-FR" dirty="0"/>
              <a:t>Plusieurs thèses : R. </a:t>
            </a:r>
            <a:r>
              <a:rPr lang="fr-FR" dirty="0" err="1"/>
              <a:t>brochier</a:t>
            </a:r>
            <a:r>
              <a:rPr lang="fr-FR" dirty="0"/>
              <a:t> (CIFRE),</a:t>
            </a:r>
            <a:br>
              <a:rPr lang="fr-FR" dirty="0"/>
            </a:br>
            <a:r>
              <a:rPr lang="fr-FR" dirty="0"/>
              <a:t>A. </a:t>
            </a:r>
            <a:r>
              <a:rPr lang="fr-FR" dirty="0" err="1"/>
              <a:t>Gourru</a:t>
            </a:r>
            <a:r>
              <a:rPr lang="fr-FR" dirty="0"/>
              <a:t> (bourse ministérielle),</a:t>
            </a:r>
            <a:br>
              <a:rPr lang="fr-FR" dirty="0"/>
            </a:br>
            <a:r>
              <a:rPr lang="fr-FR" dirty="0"/>
              <a:t>E. Terreau (ANR LIFRANUM) </a:t>
            </a:r>
          </a:p>
          <a:p>
            <a:r>
              <a:rPr lang="fr-FR" dirty="0"/>
              <a:t>Quelques contributions :</a:t>
            </a:r>
          </a:p>
          <a:p>
            <a:pPr lvl="1"/>
            <a:r>
              <a:rPr lang="fr-FR" dirty="0"/>
              <a:t>représentations de nœuds dans des corpus</a:t>
            </a:r>
            <a:br>
              <a:rPr lang="fr-FR" dirty="0"/>
            </a:br>
            <a:r>
              <a:rPr lang="fr-FR" dirty="0"/>
              <a:t>structurés (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WWW 2019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modèles temporels de trajectoire d’auteurs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IJCAI 2022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IDA 2024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61BEFF-CDAE-ED41-E68B-B9CBB870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946DDDD-E890-339A-2034-DF6BBECF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617" y="2854935"/>
            <a:ext cx="3386172" cy="32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9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6BC29-C2EC-4339-DC11-1098F3F2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Exemple </a:t>
            </a:r>
            <a:r>
              <a:rPr lang="fr-FR" sz="4000" dirty="0">
                <a:solidFill>
                  <a:schemeClr val="bg1">
                    <a:lumMod val="50000"/>
                  </a:schemeClr>
                </a:solidFill>
              </a:rPr>
              <a:t>(2)</a:t>
            </a:r>
            <a:r>
              <a:rPr lang="fr-FR" sz="4000" dirty="0"/>
              <a:t> : biais dans les </a:t>
            </a:r>
            <a:r>
              <a:rPr lang="fr-FR" sz="4000" dirty="0" err="1"/>
              <a:t>LLMs</a:t>
            </a:r>
            <a:r>
              <a:rPr lang="fr-FR" sz="4000" dirty="0"/>
              <a:t> </a:t>
            </a:r>
            <a:r>
              <a:rPr lang="fr-FR" sz="4000" dirty="0">
                <a:solidFill>
                  <a:schemeClr val="bg1">
                    <a:lumMod val="50000"/>
                  </a:schemeClr>
                </a:solidFill>
              </a:rPr>
              <a:t>1/2</a:t>
            </a:r>
            <a:r>
              <a:rPr lang="fr-FR" sz="4000" dirty="0"/>
              <a:t> </a:t>
            </a:r>
            <a:endParaRPr lang="fr-F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E5E97-D91D-8EDC-BE66-5A6B92FD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Cadre du projet ANR </a:t>
            </a:r>
            <a:r>
              <a:rPr lang="fr-FR" dirty="0" err="1"/>
              <a:t>DIKé</a:t>
            </a:r>
            <a:r>
              <a:rPr lang="fr-FR" dirty="0"/>
              <a:t> et thèse d’I. </a:t>
            </a:r>
            <a:r>
              <a:rPr lang="fr-FR" dirty="0" err="1"/>
              <a:t>Proskurina</a:t>
            </a:r>
            <a:endParaRPr lang="fr-FR" dirty="0"/>
          </a:p>
          <a:p>
            <a:r>
              <a:rPr lang="fr-FR" dirty="0"/>
              <a:t>Compression des modèles de langue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Techniques de compression : </a:t>
            </a:r>
            <a:r>
              <a:rPr lang="fr-FR" dirty="0" err="1"/>
              <a:t>pruning</a:t>
            </a:r>
            <a:r>
              <a:rPr lang="fr-FR" dirty="0"/>
              <a:t>, distillation, </a:t>
            </a:r>
            <a:r>
              <a:rPr lang="fr-FR" dirty="0" err="1"/>
              <a:t>quantization</a:t>
            </a:r>
            <a:r>
              <a:rPr lang="fr-FR" dirty="0"/>
              <a:t> (arrondi sur l’encodage des paramètres)</a:t>
            </a:r>
          </a:p>
          <a:p>
            <a:r>
              <a:rPr lang="fr-FR" dirty="0"/>
              <a:t>Les modèles compressés sont susceptibles d’</a:t>
            </a:r>
            <a:r>
              <a:rPr lang="fr-FR" u="sng" dirty="0"/>
              <a:t>exacerber les biais</a:t>
            </a:r>
            <a:r>
              <a:rPr lang="fr-FR" dirty="0"/>
              <a:t> déjà présents dans les données et les modèles initiaux</a:t>
            </a:r>
          </a:p>
        </p:txBody>
      </p:sp>
      <p:pic>
        <p:nvPicPr>
          <p:cNvPr id="4" name="Picture 2" descr="Ai Brain Vectors &amp; Illustrations for ...">
            <a:extLst>
              <a:ext uri="{FF2B5EF4-FFF2-40B4-BE49-F238E27FC236}">
                <a16:creationId xmlns:a16="http://schemas.microsoft.com/office/drawing/2014/main" id="{E79519CC-9850-B2D3-F0EE-D399CA0F6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8" t="12935" r="13514" b="12299"/>
          <a:stretch/>
        </p:blipFill>
        <p:spPr bwMode="auto">
          <a:xfrm>
            <a:off x="4159901" y="2909258"/>
            <a:ext cx="1195932" cy="125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3F2D3746-C080-3C6A-4DC5-B9EDA7DEEA82}"/>
              </a:ext>
            </a:extLst>
          </p:cNvPr>
          <p:cNvSpPr/>
          <p:nvPr/>
        </p:nvSpPr>
        <p:spPr>
          <a:xfrm>
            <a:off x="5655719" y="3298091"/>
            <a:ext cx="512748" cy="4785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4" descr="Free AI Brain Illustrated SVG Icon ...">
            <a:extLst>
              <a:ext uri="{FF2B5EF4-FFF2-40B4-BE49-F238E27FC236}">
                <a16:creationId xmlns:a16="http://schemas.microsoft.com/office/drawing/2014/main" id="{6BBCFAF5-2DED-8F75-D91E-89E9C2127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6" t="21607" r="16359" b="20972"/>
          <a:stretch/>
        </p:blipFill>
        <p:spPr bwMode="auto">
          <a:xfrm>
            <a:off x="6468353" y="3180474"/>
            <a:ext cx="801127" cy="71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1945E8-429D-76DB-3F3C-55A3B27E3FA4}"/>
              </a:ext>
            </a:extLst>
          </p:cNvPr>
          <p:cNvSpPr txBox="1"/>
          <p:nvPr/>
        </p:nvSpPr>
        <p:spPr>
          <a:xfrm>
            <a:off x="1468529" y="318047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LLM comme BERT, GPT, Mistral, Claude…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773C59-7FB6-806B-B1D3-19032F0A6479}"/>
              </a:ext>
            </a:extLst>
          </p:cNvPr>
          <p:cNvSpPr txBox="1"/>
          <p:nvPr/>
        </p:nvSpPr>
        <p:spPr>
          <a:xfrm>
            <a:off x="7569366" y="335270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compressé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C7D1AF-31F1-5040-6C5B-21AC4B2F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8935-FEFF-284C-81F7-6313FBD5EDC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091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3667</Words>
  <Application>Microsoft Macintosh PowerPoint</Application>
  <PresentationFormat>Grand écran</PresentationFormat>
  <Paragraphs>510</Paragraphs>
  <Slides>48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8" baseType="lpstr">
      <vt:lpstr>Aptos</vt:lpstr>
      <vt:lpstr>Aptos Display</vt:lpstr>
      <vt:lpstr>Archivo Variable</vt:lpstr>
      <vt:lpstr>Arial</vt:lpstr>
      <vt:lpstr>Calibri</vt:lpstr>
      <vt:lpstr>Courier New</vt:lpstr>
      <vt:lpstr>Helvetica</vt:lpstr>
      <vt:lpstr>Helvetica Neue</vt:lpstr>
      <vt:lpstr>Roboto</vt:lpstr>
      <vt:lpstr>Thème Office</vt:lpstr>
      <vt:lpstr>Présentation pour l’audition au poste PR 251555 Sciences des Données et Intelligence Artificielle</vt:lpstr>
      <vt:lpstr>Plan de la présentation</vt:lpstr>
      <vt:lpstr>Parcours antérieur</vt:lpstr>
      <vt:lpstr>Présentation PowerPoint</vt:lpstr>
      <vt:lpstr>Activité d’enseignement</vt:lpstr>
      <vt:lpstr>Activité recherche : problématiques 1/2</vt:lpstr>
      <vt:lpstr>Activité recherche : problématiques 2/2</vt:lpstr>
      <vt:lpstr>Exemple (1) : représentation d’auteurs</vt:lpstr>
      <vt:lpstr>Exemple (2) : biais dans les LLMs 1/2 </vt:lpstr>
      <vt:lpstr>Exemple (2) : biais dans les LLMs 2/2 </vt:lpstr>
      <vt:lpstr>Présentation PowerPoint</vt:lpstr>
      <vt:lpstr>Publications (résumé)</vt:lpstr>
      <vt:lpstr>Responsabilités collectives</vt:lpstr>
      <vt:lpstr>Projet d’intégration</vt:lpstr>
      <vt:lpstr>Mon positionnement général</vt:lpstr>
      <vt:lpstr>Projet d’enseignement (ECL)</vt:lpstr>
      <vt:lpstr>Projet recherche (LIRIS / Imagine)</vt:lpstr>
      <vt:lpstr>Intégration ECL / LIRIS</vt:lpstr>
      <vt:lpstr>Présentation PowerPoint</vt:lpstr>
      <vt:lpstr>MATERIEL ADDITIONNEL</vt:lpstr>
      <vt:lpstr>Exemple de cours</vt:lpstr>
      <vt:lpstr>Découverte de l’IA (cursus ingénieur, S8)</vt:lpstr>
      <vt:lpstr>Représenter les proximités entre auteurs</vt:lpstr>
      <vt:lpstr>Représenter les proximités entre auteurs</vt:lpstr>
      <vt:lpstr>Mesurer le style littéraire (Terreau et al., 2021)</vt:lpstr>
      <vt:lpstr>Comparaison des modèles</vt:lpstr>
      <vt:lpstr>VADES : modèle de représentation des auteurs (Terreau et al., arXiv 2024)</vt:lpstr>
      <vt:lpstr>Application à l’analyse du style littéraire</vt:lpstr>
      <vt:lpstr>BARL : modèle pour apprendre des représentations temporelles (Terreau &amp; Velcin, 2024)</vt:lpstr>
      <vt:lpstr>Visualiser les trajectoires dans l’espace latent</vt:lpstr>
      <vt:lpstr>Compression impacts hate speech detection models</vt:lpstr>
      <vt:lpstr>The other side of compression: Measuring and combating bias in pruned transformers</vt:lpstr>
      <vt:lpstr>Methodology</vt:lpstr>
      <vt:lpstr>Results: Compressed LMs are prone to bias</vt:lpstr>
      <vt:lpstr>Results: Compressed LMs rely on unimportant tokens</vt:lpstr>
      <vt:lpstr>Solution: Supervised Attention learning </vt:lpstr>
      <vt:lpstr>Results: Fine-tuning with attention loss compensates for fairness loss</vt:lpstr>
      <vt:lpstr>Conclusion on this work</vt:lpstr>
      <vt:lpstr>Compression impacts model calibration</vt:lpstr>
      <vt:lpstr>Our contribution (Proskurina et al., 2024)</vt:lpstr>
      <vt:lpstr>Calibration and (post-training) quantization </vt:lpstr>
      <vt:lpstr>Zero-shot Question Answering: pipeline</vt:lpstr>
      <vt:lpstr>Data and baselines</vt:lpstr>
      <vt:lpstr>Results: Quantization amplifies CE</vt:lpstr>
      <vt:lpstr>Results: Quantization affects low-confidence samples</vt:lpstr>
      <vt:lpstr>Results at scale: Differences decrease with model size</vt:lpstr>
      <vt:lpstr>Conclusion on this work</vt:lpstr>
      <vt:lpstr>Taking the bias term into account in quantization (ongoing work)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Velcin</dc:creator>
  <cp:lastModifiedBy>Julien Velcin</cp:lastModifiedBy>
  <cp:revision>98</cp:revision>
  <cp:lastPrinted>2025-05-21T19:21:09Z</cp:lastPrinted>
  <dcterms:created xsi:type="dcterms:W3CDTF">2025-04-21T08:16:44Z</dcterms:created>
  <dcterms:modified xsi:type="dcterms:W3CDTF">2025-05-21T19:22:23Z</dcterms:modified>
</cp:coreProperties>
</file>