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B6A8B0-6C9A-47EC-999C-6AE6CA8CCCAF}">
  <a:tblStyle styleId="{B2B6A8B0-6C9A-47EC-999C-6AE6CA8CCC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e7311947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e7311947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7dfb2a5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7dfb2a5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e7311947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e7311947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e731194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e731194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7dfb2a5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7dfb2a5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7dfb2a5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7dfb2a5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7dfb2a5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7dfb2a5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47dfb2a5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47dfb2a5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7dfb2a5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7dfb2a5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7dfb2a5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7dfb2a5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47dfb2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47dfb2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c9e5d5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c9e5d5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c9e5d52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c9e5d52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c9e5d52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c9e5d52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c9e5d52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c9e5d52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7dfb2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7dfb2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7dfb2a5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7dfb2a5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7dfb2a5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7dfb2a5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7dfb2a5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7dfb2a5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22"/>
          <p:cNvGraphicFramePr/>
          <p:nvPr/>
        </p:nvGraphicFramePr>
        <p:xfrm>
          <a:off x="2955000" y="-284462"/>
          <a:ext cx="3000000" cy="3000000"/>
        </p:xfrm>
        <a:graphic>
          <a:graphicData uri="http://schemas.openxmlformats.org/drawingml/2006/table">
            <a:tbl>
              <a:tblPr>
                <a:noFill/>
                <a:tableStyleId>{B2B6A8B0-6C9A-47EC-999C-6AE6CA8CCCAF}</a:tableStyleId>
              </a:tblPr>
              <a:tblGrid>
                <a:gridCol w="1959100"/>
                <a:gridCol w="1959100"/>
                <a:gridCol w="1959100"/>
              </a:tblGrid>
              <a:tr h="15651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t>D</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t>d</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D</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6000">
                        <a:solidFill>
                          <a:srgbClr val="E06666"/>
                        </a:solidFill>
                      </a:endParaRPr>
                    </a:p>
                    <a:p>
                      <a:pPr indent="0" lvl="0" marL="0" rtl="0" algn="ctr">
                        <a:spcBef>
                          <a:spcPts val="0"/>
                        </a:spcBef>
                        <a:spcAft>
                          <a:spcPts val="0"/>
                        </a:spcAft>
                        <a:buNone/>
                      </a:pPr>
                      <a:r>
                        <a:t/>
                      </a:r>
                      <a:endParaRPr sz="2400"/>
                    </a:p>
                  </a:txBody>
                  <a:tcPr marT="91425" marB="91425" marR="91425" marL="91425" anchor="ctr">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d</a:t>
                      </a:r>
                      <a:r>
                        <a:rPr lang="en" sz="4800"/>
                        <a:t>  </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58" name="Google Shape;158;p22"/>
          <p:cNvSpPr txBox="1"/>
          <p:nvPr/>
        </p:nvSpPr>
        <p:spPr>
          <a:xfrm>
            <a:off x="6871788" y="1467563"/>
            <a:ext cx="1960500" cy="146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solidFill>
                <a:srgbClr val="1155CC"/>
              </a:solidFill>
            </a:endParaRPr>
          </a:p>
        </p:txBody>
      </p:sp>
      <p:sp>
        <p:nvSpPr>
          <p:cNvPr id="159" name="Google Shape;159;p22"/>
          <p:cNvSpPr txBox="1"/>
          <p:nvPr/>
        </p:nvSpPr>
        <p:spPr>
          <a:xfrm>
            <a:off x="5069188" y="3001988"/>
            <a:ext cx="1960500" cy="146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solidFill>
                <a:srgbClr val="1155CC"/>
              </a:solidFill>
            </a:endParaRPr>
          </a:p>
        </p:txBody>
      </p:sp>
      <p:sp>
        <p:nvSpPr>
          <p:cNvPr id="160" name="Google Shape;160;p22"/>
          <p:cNvSpPr txBox="1"/>
          <p:nvPr/>
        </p:nvSpPr>
        <p:spPr>
          <a:xfrm>
            <a:off x="6871788" y="3108338"/>
            <a:ext cx="1960500" cy="146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solidFill>
                <a:srgbClr val="1155CC"/>
              </a:solidFill>
            </a:endParaRPr>
          </a:p>
        </p:txBody>
      </p:sp>
      <p:pic>
        <p:nvPicPr>
          <p:cNvPr descr="blue_dragon_icon_by_slamiticon-d6141qw.png" id="161" name="Google Shape;161;p22"/>
          <p:cNvPicPr preferRelativeResize="0"/>
          <p:nvPr/>
        </p:nvPicPr>
        <p:blipFill>
          <a:blip r:embed="rId3">
            <a:alphaModFix/>
          </a:blip>
          <a:stretch>
            <a:fillRect/>
          </a:stretch>
        </p:blipFill>
        <p:spPr>
          <a:xfrm>
            <a:off x="2077924" y="1541602"/>
            <a:ext cx="1825504" cy="1460401"/>
          </a:xfrm>
          <a:prstGeom prst="rect">
            <a:avLst/>
          </a:prstGeom>
          <a:noFill/>
          <a:ln>
            <a:noFill/>
          </a:ln>
        </p:spPr>
      </p:pic>
      <p:pic>
        <p:nvPicPr>
          <p:cNvPr descr="blue_dragon_icon_by_slamiticon-d6141qw.png" id="162" name="Google Shape;162;p22"/>
          <p:cNvPicPr preferRelativeResize="0"/>
          <p:nvPr/>
        </p:nvPicPr>
        <p:blipFill>
          <a:blip r:embed="rId4">
            <a:alphaModFix/>
          </a:blip>
          <a:stretch>
            <a:fillRect/>
          </a:stretch>
        </p:blipFill>
        <p:spPr>
          <a:xfrm>
            <a:off x="445725" y="3265052"/>
            <a:ext cx="1825504" cy="1460401"/>
          </a:xfrm>
          <a:prstGeom prst="rect">
            <a:avLst/>
          </a:prstGeom>
          <a:noFill/>
          <a:ln>
            <a:noFill/>
          </a:ln>
        </p:spPr>
      </p:pic>
      <p:sp>
        <p:nvSpPr>
          <p:cNvPr id="163" name="Google Shape;163;p22"/>
          <p:cNvSpPr txBox="1"/>
          <p:nvPr/>
        </p:nvSpPr>
        <p:spPr>
          <a:xfrm>
            <a:off x="185425" y="514475"/>
            <a:ext cx="4391700" cy="95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rgbClr val="351C75"/>
                </a:solidFill>
              </a:rPr>
              <a:t>D= Red Dragon</a:t>
            </a:r>
            <a:endParaRPr sz="2400">
              <a:solidFill>
                <a:srgbClr val="351C75"/>
              </a:solidFill>
            </a:endParaRPr>
          </a:p>
          <a:p>
            <a:pPr indent="0" lvl="0" marL="0" rtl="0" algn="l">
              <a:lnSpc>
                <a:spcPct val="100000"/>
              </a:lnSpc>
              <a:spcBef>
                <a:spcPts val="0"/>
              </a:spcBef>
              <a:spcAft>
                <a:spcPts val="0"/>
              </a:spcAft>
              <a:buClr>
                <a:schemeClr val="dk1"/>
              </a:buClr>
              <a:buSzPts val="1100"/>
              <a:buFont typeface="Arial"/>
              <a:buNone/>
            </a:pPr>
            <a:r>
              <a:rPr lang="en" sz="2400">
                <a:solidFill>
                  <a:srgbClr val="351C75"/>
                </a:solidFill>
              </a:rPr>
              <a:t>d= Blue Dragon</a:t>
            </a:r>
            <a:endParaRPr sz="2400">
              <a:solidFill>
                <a:srgbClr val="351C7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23"/>
          <p:cNvGraphicFramePr/>
          <p:nvPr/>
        </p:nvGraphicFramePr>
        <p:xfrm>
          <a:off x="2208975" y="-78242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6B26B"/>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4800">
                          <a:solidFill>
                            <a:srgbClr val="F6B26B"/>
                          </a:solidFill>
                        </a:rPr>
                        <a:t>     </a:t>
                      </a:r>
                      <a:endParaRPr sz="4800">
                        <a:solidFill>
                          <a:srgbClr val="F6B26B"/>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t/>
                      </a:r>
                      <a:endParaRPr sz="4800">
                        <a:solidFill>
                          <a:srgbClr val="CC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t/>
                      </a:r>
                      <a:endParaRPr sz="4800">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69" name="Google Shape;169;p23"/>
          <p:cNvSpPr txBox="1"/>
          <p:nvPr/>
        </p:nvSpPr>
        <p:spPr>
          <a:xfrm>
            <a:off x="120125" y="736800"/>
            <a:ext cx="3592800" cy="40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I’m a pokemon breeder. I want to cross a shellder with a hitmonchan. But it has to be a purple! Purple is the recessive trait (p) and Brown is the dominant trait (P).               X</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 sz="1800">
                <a:solidFill>
                  <a:schemeClr val="dk1"/>
                </a:solidFill>
              </a:rPr>
              <a:t>What are my chances of getting a purple “Shellchan” if one parent is a heterozygote and the other is a homozygous dominant?</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p:txBody>
      </p:sp>
      <p:sp>
        <p:nvSpPr>
          <p:cNvPr id="170" name="Google Shape;170;p23"/>
          <p:cNvSpPr txBox="1"/>
          <p:nvPr/>
        </p:nvSpPr>
        <p:spPr>
          <a:xfrm>
            <a:off x="37200" y="0"/>
            <a:ext cx="85431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FF"/>
                </a:solidFill>
              </a:rPr>
              <a:t> </a:t>
            </a:r>
            <a:endParaRPr sz="3000">
              <a:solidFill>
                <a:srgbClr val="0000FF"/>
              </a:solidFill>
            </a:endParaRPr>
          </a:p>
        </p:txBody>
      </p:sp>
      <p:pic>
        <p:nvPicPr>
          <p:cNvPr id="171" name="Google Shape;171;p23"/>
          <p:cNvPicPr preferRelativeResize="0"/>
          <p:nvPr/>
        </p:nvPicPr>
        <p:blipFill>
          <a:blip r:embed="rId3">
            <a:alphaModFix/>
          </a:blip>
          <a:stretch>
            <a:fillRect/>
          </a:stretch>
        </p:blipFill>
        <p:spPr>
          <a:xfrm>
            <a:off x="2087525" y="2154563"/>
            <a:ext cx="899225" cy="899225"/>
          </a:xfrm>
          <a:prstGeom prst="rect">
            <a:avLst/>
          </a:prstGeom>
          <a:noFill/>
          <a:ln>
            <a:noFill/>
          </a:ln>
        </p:spPr>
      </p:pic>
      <p:pic>
        <p:nvPicPr>
          <p:cNvPr id="172" name="Google Shape;172;p23"/>
          <p:cNvPicPr preferRelativeResize="0"/>
          <p:nvPr/>
        </p:nvPicPr>
        <p:blipFill>
          <a:blip r:embed="rId4">
            <a:alphaModFix/>
          </a:blip>
          <a:stretch>
            <a:fillRect/>
          </a:stretch>
        </p:blipFill>
        <p:spPr>
          <a:xfrm>
            <a:off x="3108200" y="2176928"/>
            <a:ext cx="854500" cy="85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24"/>
          <p:cNvGraphicFramePr/>
          <p:nvPr/>
        </p:nvGraphicFramePr>
        <p:xfrm>
          <a:off x="2208975" y="-78242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6B26B"/>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4800">
                          <a:solidFill>
                            <a:srgbClr val="F6B26B"/>
                          </a:solidFill>
                        </a:rPr>
                        <a:t>     </a:t>
                      </a:r>
                      <a:endParaRPr sz="4800">
                        <a:solidFill>
                          <a:srgbClr val="F6B26B"/>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t/>
                      </a:r>
                      <a:endParaRPr sz="4800">
                        <a:solidFill>
                          <a:srgbClr val="CC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t/>
                      </a:r>
                      <a:endParaRPr sz="4800">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78" name="Google Shape;178;p24"/>
          <p:cNvSpPr txBox="1"/>
          <p:nvPr/>
        </p:nvSpPr>
        <p:spPr>
          <a:xfrm>
            <a:off x="120125" y="736800"/>
            <a:ext cx="3592800" cy="40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I’m a pokemon breeder. I want to cross a shellder with a hitmonchan. But it has to be a purple! Purple is the recessive trait (p) and Brown is the dominant trait (P).               X</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 sz="1800">
                <a:solidFill>
                  <a:schemeClr val="dk1"/>
                </a:solidFill>
              </a:rPr>
              <a:t>What are my chances of getting a purple “Shellchan” if one parent is a heterozygote and the other is a homozygous dominant?</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p:txBody>
      </p:sp>
      <p:sp>
        <p:nvSpPr>
          <p:cNvPr id="179" name="Google Shape;179;p24"/>
          <p:cNvSpPr txBox="1"/>
          <p:nvPr/>
        </p:nvSpPr>
        <p:spPr>
          <a:xfrm>
            <a:off x="37200" y="0"/>
            <a:ext cx="85431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FF"/>
                </a:solidFill>
              </a:rPr>
              <a:t>Bellwork </a:t>
            </a:r>
            <a:endParaRPr sz="3000">
              <a:solidFill>
                <a:srgbClr val="0000FF"/>
              </a:solidFill>
            </a:endParaRPr>
          </a:p>
        </p:txBody>
      </p:sp>
      <p:pic>
        <p:nvPicPr>
          <p:cNvPr id="180" name="Google Shape;180;p24"/>
          <p:cNvPicPr preferRelativeResize="0"/>
          <p:nvPr/>
        </p:nvPicPr>
        <p:blipFill>
          <a:blip r:embed="rId3">
            <a:alphaModFix/>
          </a:blip>
          <a:stretch>
            <a:fillRect/>
          </a:stretch>
        </p:blipFill>
        <p:spPr>
          <a:xfrm>
            <a:off x="2208975" y="2132200"/>
            <a:ext cx="899225" cy="899225"/>
          </a:xfrm>
          <a:prstGeom prst="rect">
            <a:avLst/>
          </a:prstGeom>
          <a:noFill/>
          <a:ln>
            <a:noFill/>
          </a:ln>
        </p:spPr>
      </p:pic>
      <p:pic>
        <p:nvPicPr>
          <p:cNvPr id="181" name="Google Shape;181;p24"/>
          <p:cNvPicPr preferRelativeResize="0"/>
          <p:nvPr/>
        </p:nvPicPr>
        <p:blipFill>
          <a:blip r:embed="rId4">
            <a:alphaModFix/>
          </a:blip>
          <a:stretch>
            <a:fillRect/>
          </a:stretch>
        </p:blipFill>
        <p:spPr>
          <a:xfrm>
            <a:off x="3108200" y="2176928"/>
            <a:ext cx="854500" cy="85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25"/>
          <p:cNvGraphicFramePr/>
          <p:nvPr/>
        </p:nvGraphicFramePr>
        <p:xfrm>
          <a:off x="2208975" y="-78242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6B26B"/>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4800">
                          <a:solidFill>
                            <a:srgbClr val="F6B26B"/>
                          </a:solidFill>
                        </a:rPr>
                        <a:t>     </a:t>
                      </a:r>
                      <a:endParaRPr sz="4800">
                        <a:solidFill>
                          <a:srgbClr val="F6B26B"/>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t/>
                      </a:r>
                      <a:endParaRPr sz="4800">
                        <a:solidFill>
                          <a:srgbClr val="CC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t/>
                      </a:r>
                      <a:endParaRPr sz="4800">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87" name="Google Shape;187;p25"/>
          <p:cNvSpPr txBox="1"/>
          <p:nvPr/>
        </p:nvSpPr>
        <p:spPr>
          <a:xfrm>
            <a:off x="184200" y="802500"/>
            <a:ext cx="4315500" cy="43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2CCC4"/>
                </a:solidFill>
              </a:rPr>
              <a:t>W= Dominant (Widow’s Peak)</a:t>
            </a:r>
            <a:endParaRPr sz="2400">
              <a:solidFill>
                <a:srgbClr val="32CCC4"/>
              </a:solidFill>
            </a:endParaRPr>
          </a:p>
          <a:p>
            <a:pPr indent="0" lvl="0" marL="0" rtl="0" algn="l">
              <a:spcBef>
                <a:spcPts val="0"/>
              </a:spcBef>
              <a:spcAft>
                <a:spcPts val="0"/>
              </a:spcAft>
              <a:buNone/>
            </a:pPr>
            <a:r>
              <a:rPr lang="en" sz="2400">
                <a:solidFill>
                  <a:srgbClr val="CF1ED2"/>
                </a:solidFill>
              </a:rPr>
              <a:t>e= recessive (Even Hairline)</a:t>
            </a:r>
            <a:endParaRPr sz="2400">
              <a:solidFill>
                <a:srgbClr val="CF1ED2"/>
              </a:solidFill>
            </a:endParaRPr>
          </a:p>
          <a:p>
            <a:pPr indent="0" lvl="0" marL="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If a heterozygote crossed with another heterozygote what is the probability of getting an offspring with an even hairline?</a:t>
            </a:r>
            <a:endParaRPr sz="1800">
              <a:solidFill>
                <a:schemeClr val="dk1"/>
              </a:solidFill>
            </a:endParaRPr>
          </a:p>
        </p:txBody>
      </p:sp>
      <p:sp>
        <p:nvSpPr>
          <p:cNvPr id="188" name="Google Shape;188;p25"/>
          <p:cNvSpPr txBox="1"/>
          <p:nvPr/>
        </p:nvSpPr>
        <p:spPr>
          <a:xfrm>
            <a:off x="92100" y="65775"/>
            <a:ext cx="60783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741B47"/>
                </a:solidFill>
              </a:rPr>
              <a:t>Complete Dominance</a:t>
            </a:r>
            <a:endParaRPr sz="3000">
              <a:solidFill>
                <a:srgbClr val="741B4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26"/>
          <p:cNvGraphicFramePr/>
          <p:nvPr/>
        </p:nvGraphicFramePr>
        <p:xfrm>
          <a:off x="1787975" y="-79557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38761D"/>
                          </a:solidFill>
                        </a:rPr>
                        <a:t>e</a:t>
                      </a:r>
                      <a:endParaRPr sz="4800">
                        <a:solidFill>
                          <a:srgbClr val="38761D"/>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38761D"/>
                          </a:solidFill>
                        </a:rPr>
                        <a:t>e</a:t>
                      </a:r>
                      <a:endParaRPr sz="4800">
                        <a:solidFill>
                          <a:srgbClr val="38761D"/>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783F04"/>
                          </a:solidFill>
                        </a:rPr>
                        <a:t>E</a:t>
                      </a:r>
                      <a:endParaRPr sz="4800">
                        <a:solidFill>
                          <a:srgbClr val="783F04"/>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783F04"/>
                          </a:solidFill>
                        </a:rPr>
                        <a:t>E</a:t>
                      </a:r>
                      <a:endParaRPr sz="4800">
                        <a:solidFill>
                          <a:srgbClr val="783F04"/>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94" name="Google Shape;194;p26"/>
          <p:cNvSpPr txBox="1"/>
          <p:nvPr/>
        </p:nvSpPr>
        <p:spPr>
          <a:xfrm>
            <a:off x="4197025" y="1355150"/>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3F04"/>
                </a:solidFill>
              </a:rPr>
              <a:t>E</a:t>
            </a:r>
            <a:r>
              <a:rPr lang="en" sz="6000">
                <a:solidFill>
                  <a:srgbClr val="38761D"/>
                </a:solidFill>
              </a:rPr>
              <a:t>e</a:t>
            </a:r>
            <a:endParaRPr sz="6000">
              <a:solidFill>
                <a:srgbClr val="38761D"/>
              </a:solidFill>
            </a:endParaRPr>
          </a:p>
        </p:txBody>
      </p:sp>
      <p:sp>
        <p:nvSpPr>
          <p:cNvPr id="195" name="Google Shape;195;p26"/>
          <p:cNvSpPr txBox="1"/>
          <p:nvPr/>
        </p:nvSpPr>
        <p:spPr>
          <a:xfrm>
            <a:off x="6462325" y="326507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3F04"/>
                </a:solidFill>
              </a:rPr>
              <a:t>E</a:t>
            </a:r>
            <a:r>
              <a:rPr lang="en" sz="6000">
                <a:solidFill>
                  <a:srgbClr val="38761D"/>
                </a:solidFill>
              </a:rPr>
              <a:t>e</a:t>
            </a:r>
            <a:endParaRPr sz="6000">
              <a:solidFill>
                <a:srgbClr val="38761D"/>
              </a:solidFill>
            </a:endParaRPr>
          </a:p>
        </p:txBody>
      </p:sp>
      <p:sp>
        <p:nvSpPr>
          <p:cNvPr id="196" name="Google Shape;196;p26"/>
          <p:cNvSpPr txBox="1"/>
          <p:nvPr/>
        </p:nvSpPr>
        <p:spPr>
          <a:xfrm>
            <a:off x="4206838" y="326507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3F04"/>
                </a:solidFill>
              </a:rPr>
              <a:t>E</a:t>
            </a:r>
            <a:r>
              <a:rPr lang="en" sz="6000">
                <a:solidFill>
                  <a:srgbClr val="38761D"/>
                </a:solidFill>
              </a:rPr>
              <a:t>e</a:t>
            </a:r>
            <a:endParaRPr sz="6000">
              <a:solidFill>
                <a:srgbClr val="38761D"/>
              </a:solidFill>
            </a:endParaRPr>
          </a:p>
        </p:txBody>
      </p:sp>
      <p:sp>
        <p:nvSpPr>
          <p:cNvPr id="197" name="Google Shape;197;p26"/>
          <p:cNvSpPr txBox="1"/>
          <p:nvPr/>
        </p:nvSpPr>
        <p:spPr>
          <a:xfrm>
            <a:off x="6462325" y="1358013"/>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3F04"/>
                </a:solidFill>
              </a:rPr>
              <a:t>E</a:t>
            </a:r>
            <a:r>
              <a:rPr lang="en" sz="6000">
                <a:solidFill>
                  <a:srgbClr val="38761D"/>
                </a:solidFill>
              </a:rPr>
              <a:t>e</a:t>
            </a:r>
            <a:endParaRPr sz="6000">
              <a:solidFill>
                <a:srgbClr val="38761D"/>
              </a:solidFill>
            </a:endParaRPr>
          </a:p>
        </p:txBody>
      </p:sp>
      <p:sp>
        <p:nvSpPr>
          <p:cNvPr id="198" name="Google Shape;198;p26"/>
          <p:cNvSpPr txBox="1"/>
          <p:nvPr/>
        </p:nvSpPr>
        <p:spPr>
          <a:xfrm>
            <a:off x="144725" y="434175"/>
            <a:ext cx="3000000" cy="17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u="sng">
                <a:solidFill>
                  <a:srgbClr val="660000"/>
                </a:solidFill>
              </a:rPr>
              <a:t>Brown Eyes</a:t>
            </a:r>
            <a:r>
              <a:rPr lang="en" sz="2800">
                <a:solidFill>
                  <a:srgbClr val="660000"/>
                </a:solidFill>
              </a:rPr>
              <a:t> = E</a:t>
            </a:r>
            <a:endParaRPr sz="2800">
              <a:solidFill>
                <a:srgbClr val="660000"/>
              </a:solidFill>
            </a:endParaRPr>
          </a:p>
          <a:p>
            <a:pPr indent="0" lvl="0" marL="0" rtl="0" algn="l">
              <a:spcBef>
                <a:spcPts val="0"/>
              </a:spcBef>
              <a:spcAft>
                <a:spcPts val="0"/>
              </a:spcAft>
              <a:buNone/>
            </a:pPr>
            <a:r>
              <a:rPr b="1" lang="en" sz="2800" u="sng">
                <a:solidFill>
                  <a:srgbClr val="38761D"/>
                </a:solidFill>
              </a:rPr>
              <a:t>Green Eyes</a:t>
            </a:r>
            <a:r>
              <a:rPr lang="en" sz="2800">
                <a:solidFill>
                  <a:srgbClr val="38761D"/>
                </a:solidFill>
              </a:rPr>
              <a:t>  = e</a:t>
            </a:r>
            <a:endParaRPr/>
          </a:p>
        </p:txBody>
      </p:sp>
      <p:sp>
        <p:nvSpPr>
          <p:cNvPr id="199" name="Google Shape;199;p26"/>
          <p:cNvSpPr txBox="1"/>
          <p:nvPr/>
        </p:nvSpPr>
        <p:spPr>
          <a:xfrm rot="-5400000">
            <a:off x="2471750" y="2682250"/>
            <a:ext cx="104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60000"/>
                </a:solidFill>
              </a:rPr>
              <a:t>MOM</a:t>
            </a:r>
            <a:endParaRPr sz="2400">
              <a:solidFill>
                <a:srgbClr val="660000"/>
              </a:solidFill>
            </a:endParaRPr>
          </a:p>
        </p:txBody>
      </p:sp>
      <p:sp>
        <p:nvSpPr>
          <p:cNvPr id="200" name="Google Shape;200;p26"/>
          <p:cNvSpPr txBox="1"/>
          <p:nvPr/>
        </p:nvSpPr>
        <p:spPr>
          <a:xfrm>
            <a:off x="5870150" y="63500"/>
            <a:ext cx="104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rPr>
              <a:t>DAD</a:t>
            </a:r>
            <a:endParaRPr sz="2400">
              <a:solidFill>
                <a:srgbClr val="38761D"/>
              </a:solidFill>
            </a:endParaRPr>
          </a:p>
        </p:txBody>
      </p:sp>
      <p:pic>
        <p:nvPicPr>
          <p:cNvPr descr="Screen Shot 2016-02-21 at 4.42.56 PM.png" id="201" name="Google Shape;201;p26"/>
          <p:cNvPicPr preferRelativeResize="0"/>
          <p:nvPr/>
        </p:nvPicPr>
        <p:blipFill>
          <a:blip r:embed="rId3">
            <a:alphaModFix/>
          </a:blip>
          <a:stretch>
            <a:fillRect/>
          </a:stretch>
        </p:blipFill>
        <p:spPr>
          <a:xfrm>
            <a:off x="3078687" y="1874353"/>
            <a:ext cx="399738" cy="572700"/>
          </a:xfrm>
          <a:prstGeom prst="rect">
            <a:avLst/>
          </a:prstGeom>
          <a:noFill/>
          <a:ln>
            <a:noFill/>
          </a:ln>
        </p:spPr>
      </p:pic>
      <p:pic>
        <p:nvPicPr>
          <p:cNvPr descr="Screen Shot 2016-02-21 at 4.43.03 PM.png" id="202" name="Google Shape;202;p26"/>
          <p:cNvPicPr preferRelativeResize="0"/>
          <p:nvPr/>
        </p:nvPicPr>
        <p:blipFill>
          <a:blip r:embed="rId4">
            <a:alphaModFix/>
          </a:blip>
          <a:stretch>
            <a:fillRect/>
          </a:stretch>
        </p:blipFill>
        <p:spPr>
          <a:xfrm>
            <a:off x="4932463" y="-8"/>
            <a:ext cx="489625" cy="514450"/>
          </a:xfrm>
          <a:prstGeom prst="rect">
            <a:avLst/>
          </a:prstGeom>
          <a:noFill/>
          <a:ln>
            <a:noFill/>
          </a:ln>
        </p:spPr>
      </p:pic>
      <p:pic>
        <p:nvPicPr>
          <p:cNvPr descr="Screen Shot 2016-02-21 at 4.43.03 PM.png" id="203" name="Google Shape;203;p26"/>
          <p:cNvPicPr preferRelativeResize="0"/>
          <p:nvPr/>
        </p:nvPicPr>
        <p:blipFill>
          <a:blip r:embed="rId4">
            <a:alphaModFix/>
          </a:blip>
          <a:stretch>
            <a:fillRect/>
          </a:stretch>
        </p:blipFill>
        <p:spPr>
          <a:xfrm>
            <a:off x="7209838" y="-8"/>
            <a:ext cx="489625" cy="514450"/>
          </a:xfrm>
          <a:prstGeom prst="rect">
            <a:avLst/>
          </a:prstGeom>
          <a:noFill/>
          <a:ln>
            <a:noFill/>
          </a:ln>
        </p:spPr>
      </p:pic>
      <p:pic>
        <p:nvPicPr>
          <p:cNvPr descr="Screen Shot 2016-02-21 at 4.42.56 PM.png" id="204" name="Google Shape;204;p26"/>
          <p:cNvPicPr preferRelativeResize="0"/>
          <p:nvPr/>
        </p:nvPicPr>
        <p:blipFill>
          <a:blip r:embed="rId3">
            <a:alphaModFix/>
          </a:blip>
          <a:stretch>
            <a:fillRect/>
          </a:stretch>
        </p:blipFill>
        <p:spPr>
          <a:xfrm>
            <a:off x="3144737" y="3708928"/>
            <a:ext cx="399738"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aphicFrame>
        <p:nvGraphicFramePr>
          <p:cNvPr id="209" name="Google Shape;209;p27"/>
          <p:cNvGraphicFramePr/>
          <p:nvPr/>
        </p:nvGraphicFramePr>
        <p:xfrm>
          <a:off x="1787975" y="-79557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38761D"/>
                          </a:solidFill>
                        </a:rPr>
                        <a:t>e</a:t>
                      </a:r>
                      <a:endParaRPr sz="4800">
                        <a:solidFill>
                          <a:srgbClr val="38761D"/>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38761D"/>
                          </a:solidFill>
                        </a:rPr>
                        <a:t>e</a:t>
                      </a:r>
                      <a:endParaRPr sz="4800">
                        <a:solidFill>
                          <a:srgbClr val="38761D"/>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783F04"/>
                          </a:solidFill>
                        </a:rPr>
                        <a:t>E</a:t>
                      </a:r>
                      <a:endParaRPr sz="4800">
                        <a:solidFill>
                          <a:srgbClr val="783F04"/>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38761D"/>
                          </a:solidFill>
                        </a:rPr>
                        <a:t>e</a:t>
                      </a:r>
                      <a:endParaRPr sz="4800">
                        <a:solidFill>
                          <a:srgbClr val="38761D"/>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210" name="Google Shape;210;p27"/>
          <p:cNvSpPr txBox="1"/>
          <p:nvPr/>
        </p:nvSpPr>
        <p:spPr>
          <a:xfrm>
            <a:off x="4197025" y="1355150"/>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3F04"/>
                </a:solidFill>
              </a:rPr>
              <a:t>E</a:t>
            </a:r>
            <a:r>
              <a:rPr lang="en" sz="6000">
                <a:solidFill>
                  <a:srgbClr val="38761D"/>
                </a:solidFill>
              </a:rPr>
              <a:t>e</a:t>
            </a:r>
            <a:endParaRPr sz="6000">
              <a:solidFill>
                <a:srgbClr val="38761D"/>
              </a:solidFill>
            </a:endParaRPr>
          </a:p>
        </p:txBody>
      </p:sp>
      <p:sp>
        <p:nvSpPr>
          <p:cNvPr id="211" name="Google Shape;211;p27"/>
          <p:cNvSpPr txBox="1"/>
          <p:nvPr/>
        </p:nvSpPr>
        <p:spPr>
          <a:xfrm>
            <a:off x="6462325" y="326507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38761D"/>
                </a:solidFill>
              </a:rPr>
              <a:t>ee</a:t>
            </a:r>
            <a:endParaRPr sz="6000">
              <a:solidFill>
                <a:srgbClr val="38761D"/>
              </a:solidFill>
            </a:endParaRPr>
          </a:p>
        </p:txBody>
      </p:sp>
      <p:sp>
        <p:nvSpPr>
          <p:cNvPr id="212" name="Google Shape;212;p27"/>
          <p:cNvSpPr txBox="1"/>
          <p:nvPr/>
        </p:nvSpPr>
        <p:spPr>
          <a:xfrm>
            <a:off x="4206838" y="326507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38761D"/>
                </a:solidFill>
              </a:rPr>
              <a:t>ee</a:t>
            </a:r>
            <a:endParaRPr sz="6000">
              <a:solidFill>
                <a:srgbClr val="38761D"/>
              </a:solidFill>
            </a:endParaRPr>
          </a:p>
        </p:txBody>
      </p:sp>
      <p:sp>
        <p:nvSpPr>
          <p:cNvPr id="213" name="Google Shape;213;p27"/>
          <p:cNvSpPr txBox="1"/>
          <p:nvPr/>
        </p:nvSpPr>
        <p:spPr>
          <a:xfrm>
            <a:off x="6462325" y="1358013"/>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3F04"/>
                </a:solidFill>
              </a:rPr>
              <a:t>E</a:t>
            </a:r>
            <a:r>
              <a:rPr lang="en" sz="6000">
                <a:solidFill>
                  <a:srgbClr val="38761D"/>
                </a:solidFill>
              </a:rPr>
              <a:t>e</a:t>
            </a:r>
            <a:endParaRPr sz="6000">
              <a:solidFill>
                <a:srgbClr val="38761D"/>
              </a:solidFill>
            </a:endParaRPr>
          </a:p>
        </p:txBody>
      </p:sp>
      <p:sp>
        <p:nvSpPr>
          <p:cNvPr id="214" name="Google Shape;214;p27"/>
          <p:cNvSpPr txBox="1"/>
          <p:nvPr/>
        </p:nvSpPr>
        <p:spPr>
          <a:xfrm>
            <a:off x="144725" y="125125"/>
            <a:ext cx="3585000" cy="20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Bellwork 3/7- Solve</a:t>
            </a:r>
            <a:endParaRPr b="1" sz="2800">
              <a:solidFill>
                <a:srgbClr val="0000FF"/>
              </a:solidFill>
            </a:endParaRPr>
          </a:p>
          <a:p>
            <a:pPr indent="0" lvl="0" marL="0" rtl="0" algn="l">
              <a:spcBef>
                <a:spcPts val="0"/>
              </a:spcBef>
              <a:spcAft>
                <a:spcPts val="0"/>
              </a:spcAft>
              <a:buNone/>
            </a:pPr>
            <a:r>
              <a:t/>
            </a:r>
            <a:endParaRPr b="1" sz="2800" u="sng">
              <a:solidFill>
                <a:srgbClr val="660000"/>
              </a:solidFill>
            </a:endParaRPr>
          </a:p>
          <a:p>
            <a:pPr indent="0" lvl="0" marL="0" rtl="0" algn="l">
              <a:spcBef>
                <a:spcPts val="0"/>
              </a:spcBef>
              <a:spcAft>
                <a:spcPts val="0"/>
              </a:spcAft>
              <a:buNone/>
            </a:pPr>
            <a:r>
              <a:rPr b="1" lang="en" sz="2800" u="sng">
                <a:solidFill>
                  <a:srgbClr val="660000"/>
                </a:solidFill>
              </a:rPr>
              <a:t>Brown Eyes</a:t>
            </a:r>
            <a:r>
              <a:rPr lang="en" sz="2800">
                <a:solidFill>
                  <a:srgbClr val="660000"/>
                </a:solidFill>
              </a:rPr>
              <a:t> = E</a:t>
            </a:r>
            <a:endParaRPr sz="2800">
              <a:solidFill>
                <a:srgbClr val="660000"/>
              </a:solidFill>
            </a:endParaRPr>
          </a:p>
          <a:p>
            <a:pPr indent="0" lvl="0" marL="0" rtl="0" algn="l">
              <a:spcBef>
                <a:spcPts val="0"/>
              </a:spcBef>
              <a:spcAft>
                <a:spcPts val="0"/>
              </a:spcAft>
              <a:buNone/>
            </a:pPr>
            <a:r>
              <a:rPr b="1" lang="en" sz="2800" u="sng">
                <a:solidFill>
                  <a:srgbClr val="38761D"/>
                </a:solidFill>
              </a:rPr>
              <a:t>Green Eyes</a:t>
            </a:r>
            <a:r>
              <a:rPr lang="en" sz="2800">
                <a:solidFill>
                  <a:srgbClr val="38761D"/>
                </a:solidFill>
              </a:rPr>
              <a:t>  = e</a:t>
            </a:r>
            <a:endParaRPr/>
          </a:p>
        </p:txBody>
      </p:sp>
      <p:sp>
        <p:nvSpPr>
          <p:cNvPr id="215" name="Google Shape;215;p27"/>
          <p:cNvSpPr txBox="1"/>
          <p:nvPr/>
        </p:nvSpPr>
        <p:spPr>
          <a:xfrm rot="-5400000">
            <a:off x="2471750" y="2682250"/>
            <a:ext cx="104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60000"/>
                </a:solidFill>
              </a:rPr>
              <a:t>MOM</a:t>
            </a:r>
            <a:endParaRPr sz="2400">
              <a:solidFill>
                <a:srgbClr val="660000"/>
              </a:solidFill>
            </a:endParaRPr>
          </a:p>
        </p:txBody>
      </p:sp>
      <p:sp>
        <p:nvSpPr>
          <p:cNvPr id="216" name="Google Shape;216;p27"/>
          <p:cNvSpPr txBox="1"/>
          <p:nvPr/>
        </p:nvSpPr>
        <p:spPr>
          <a:xfrm>
            <a:off x="5870150" y="63500"/>
            <a:ext cx="104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rPr>
              <a:t>DAD</a:t>
            </a:r>
            <a:endParaRPr sz="2400">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66950" y="2681700"/>
            <a:ext cx="3201300" cy="1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9900"/>
                </a:solidFill>
              </a:rPr>
              <a:t>Freckles </a:t>
            </a:r>
            <a:r>
              <a:rPr lang="en">
                <a:solidFill>
                  <a:srgbClr val="FF9900"/>
                </a:solidFill>
              </a:rPr>
              <a:t>      = F</a:t>
            </a:r>
            <a:endParaRPr>
              <a:solidFill>
                <a:srgbClr val="FF9900"/>
              </a:solidFill>
            </a:endParaRPr>
          </a:p>
          <a:p>
            <a:pPr indent="0" lvl="0" marL="0" rtl="0" algn="l">
              <a:spcBef>
                <a:spcPts val="0"/>
              </a:spcBef>
              <a:spcAft>
                <a:spcPts val="0"/>
              </a:spcAft>
              <a:buNone/>
            </a:pPr>
            <a:r>
              <a:rPr b="1" lang="en" u="sng">
                <a:solidFill>
                  <a:srgbClr val="00D2D2"/>
                </a:solidFill>
              </a:rPr>
              <a:t>non-freckles</a:t>
            </a:r>
            <a:r>
              <a:rPr lang="en">
                <a:solidFill>
                  <a:srgbClr val="00D2D2"/>
                </a:solidFill>
              </a:rPr>
              <a:t> = f</a:t>
            </a:r>
            <a:endParaRPr>
              <a:solidFill>
                <a:srgbClr val="00D2D2"/>
              </a:solidFill>
            </a:endParaRPr>
          </a:p>
        </p:txBody>
      </p:sp>
      <p:graphicFrame>
        <p:nvGraphicFramePr>
          <p:cNvPr id="222" name="Google Shape;222;p28"/>
          <p:cNvGraphicFramePr/>
          <p:nvPr/>
        </p:nvGraphicFramePr>
        <p:xfrm>
          <a:off x="1787975" y="-79557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9900"/>
                          </a:solidFill>
                        </a:rPr>
                        <a:t>F</a:t>
                      </a:r>
                      <a:endParaRPr sz="4800">
                        <a:solidFill>
                          <a:srgbClr val="FF9900"/>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9900"/>
                          </a:solidFill>
                        </a:rPr>
                        <a:t>F</a:t>
                      </a:r>
                      <a:endParaRPr sz="4800">
                        <a:solidFill>
                          <a:srgbClr val="FF9900"/>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00D2D2"/>
                          </a:solidFill>
                        </a:rPr>
                        <a:t>f</a:t>
                      </a:r>
                      <a:endParaRPr sz="4800">
                        <a:solidFill>
                          <a:srgbClr val="00D2D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00D2D2"/>
                          </a:solidFill>
                        </a:rPr>
                        <a:t>f</a:t>
                      </a:r>
                      <a:endParaRPr sz="4800">
                        <a:solidFill>
                          <a:srgbClr val="00D2D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223" name="Google Shape;223;p28"/>
          <p:cNvSpPr txBox="1"/>
          <p:nvPr/>
        </p:nvSpPr>
        <p:spPr>
          <a:xfrm>
            <a:off x="4197025" y="1355150"/>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900"/>
                </a:solidFill>
              </a:rPr>
              <a:t>F</a:t>
            </a:r>
            <a:r>
              <a:rPr lang="en" sz="6000">
                <a:solidFill>
                  <a:srgbClr val="00D2D2"/>
                </a:solidFill>
              </a:rPr>
              <a:t>f</a:t>
            </a:r>
            <a:endParaRPr sz="6000">
              <a:solidFill>
                <a:srgbClr val="00D2D2"/>
              </a:solidFill>
            </a:endParaRPr>
          </a:p>
        </p:txBody>
      </p:sp>
      <p:sp>
        <p:nvSpPr>
          <p:cNvPr id="224" name="Google Shape;224;p28"/>
          <p:cNvSpPr txBox="1"/>
          <p:nvPr/>
        </p:nvSpPr>
        <p:spPr>
          <a:xfrm>
            <a:off x="6493975" y="1358013"/>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900"/>
                </a:solidFill>
              </a:rPr>
              <a:t>F</a:t>
            </a:r>
            <a:r>
              <a:rPr lang="en" sz="6000">
                <a:solidFill>
                  <a:srgbClr val="00D2D2"/>
                </a:solidFill>
              </a:rPr>
              <a:t>f</a:t>
            </a:r>
            <a:endParaRPr sz="6000">
              <a:solidFill>
                <a:srgbClr val="00D2D2"/>
              </a:solidFill>
            </a:endParaRPr>
          </a:p>
        </p:txBody>
      </p:sp>
      <p:sp>
        <p:nvSpPr>
          <p:cNvPr id="225" name="Google Shape;225;p28"/>
          <p:cNvSpPr txBox="1"/>
          <p:nvPr/>
        </p:nvSpPr>
        <p:spPr>
          <a:xfrm>
            <a:off x="4206838" y="325192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900"/>
                </a:solidFill>
              </a:rPr>
              <a:t>F</a:t>
            </a:r>
            <a:r>
              <a:rPr lang="en" sz="6000">
                <a:solidFill>
                  <a:srgbClr val="00D2D2"/>
                </a:solidFill>
              </a:rPr>
              <a:t>f</a:t>
            </a:r>
            <a:endParaRPr sz="6000">
              <a:solidFill>
                <a:srgbClr val="00D2D2"/>
              </a:solidFill>
            </a:endParaRPr>
          </a:p>
        </p:txBody>
      </p:sp>
      <p:sp>
        <p:nvSpPr>
          <p:cNvPr id="226" name="Google Shape;226;p28"/>
          <p:cNvSpPr txBox="1"/>
          <p:nvPr/>
        </p:nvSpPr>
        <p:spPr>
          <a:xfrm>
            <a:off x="6493975" y="325192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900"/>
                </a:solidFill>
              </a:rPr>
              <a:t>F</a:t>
            </a:r>
            <a:r>
              <a:rPr lang="en" sz="6000">
                <a:solidFill>
                  <a:srgbClr val="00D2D2"/>
                </a:solidFill>
              </a:rPr>
              <a:t>f</a:t>
            </a:r>
            <a:endParaRPr sz="6000">
              <a:solidFill>
                <a:srgbClr val="00D2D2"/>
              </a:solidFill>
            </a:endParaRPr>
          </a:p>
        </p:txBody>
      </p:sp>
      <p:sp>
        <p:nvSpPr>
          <p:cNvPr id="227" name="Google Shape;227;p28"/>
          <p:cNvSpPr txBox="1"/>
          <p:nvPr/>
        </p:nvSpPr>
        <p:spPr>
          <a:xfrm>
            <a:off x="131575" y="131575"/>
            <a:ext cx="32013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Practice: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66950" y="2681700"/>
            <a:ext cx="3201300" cy="1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9900"/>
                </a:solidFill>
              </a:rPr>
              <a:t>Freckles</a:t>
            </a:r>
            <a:r>
              <a:rPr lang="en">
                <a:solidFill>
                  <a:srgbClr val="FF9900"/>
                </a:solidFill>
              </a:rPr>
              <a:t>       = F</a:t>
            </a:r>
            <a:endParaRPr>
              <a:solidFill>
                <a:srgbClr val="FF9900"/>
              </a:solidFill>
            </a:endParaRPr>
          </a:p>
          <a:p>
            <a:pPr indent="0" lvl="0" marL="0" rtl="0" algn="l">
              <a:spcBef>
                <a:spcPts val="0"/>
              </a:spcBef>
              <a:spcAft>
                <a:spcPts val="0"/>
              </a:spcAft>
              <a:buNone/>
            </a:pPr>
            <a:r>
              <a:rPr b="1" lang="en" u="sng">
                <a:solidFill>
                  <a:srgbClr val="00D2D2"/>
                </a:solidFill>
              </a:rPr>
              <a:t>non-freckles</a:t>
            </a:r>
            <a:r>
              <a:rPr lang="en">
                <a:solidFill>
                  <a:srgbClr val="00D2D2"/>
                </a:solidFill>
              </a:rPr>
              <a:t> = f</a:t>
            </a:r>
            <a:endParaRPr>
              <a:solidFill>
                <a:srgbClr val="00D2D2"/>
              </a:solidFill>
            </a:endParaRPr>
          </a:p>
        </p:txBody>
      </p:sp>
      <p:graphicFrame>
        <p:nvGraphicFramePr>
          <p:cNvPr id="233" name="Google Shape;233;p29"/>
          <p:cNvGraphicFramePr/>
          <p:nvPr/>
        </p:nvGraphicFramePr>
        <p:xfrm>
          <a:off x="1787975" y="-79557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9900"/>
                          </a:solidFill>
                        </a:rPr>
                        <a:t>F</a:t>
                      </a:r>
                      <a:endParaRPr sz="4800">
                        <a:solidFill>
                          <a:srgbClr val="FF9900"/>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00D2D2"/>
                          </a:solidFill>
                        </a:rPr>
                        <a:t>f</a:t>
                      </a:r>
                      <a:endParaRPr sz="4800">
                        <a:solidFill>
                          <a:srgbClr val="00D2D2"/>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FF9900"/>
                          </a:solidFill>
                        </a:rPr>
                        <a:t>F</a:t>
                      </a:r>
                      <a:endParaRPr sz="4800">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00D2D2"/>
                          </a:solidFill>
                        </a:rPr>
                        <a:t>f  </a:t>
                      </a:r>
                      <a:endParaRPr sz="4800">
                        <a:solidFill>
                          <a:srgbClr val="00D2D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234" name="Google Shape;234;p29"/>
          <p:cNvSpPr txBox="1"/>
          <p:nvPr/>
        </p:nvSpPr>
        <p:spPr>
          <a:xfrm>
            <a:off x="4197025" y="1355150"/>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900"/>
                </a:solidFill>
              </a:rPr>
              <a:t>FF</a:t>
            </a:r>
            <a:endParaRPr sz="6000">
              <a:solidFill>
                <a:srgbClr val="FF9900"/>
              </a:solidFill>
            </a:endParaRPr>
          </a:p>
        </p:txBody>
      </p:sp>
      <p:sp>
        <p:nvSpPr>
          <p:cNvPr id="235" name="Google Shape;235;p29"/>
          <p:cNvSpPr txBox="1"/>
          <p:nvPr/>
        </p:nvSpPr>
        <p:spPr>
          <a:xfrm>
            <a:off x="6493975" y="1358013"/>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900"/>
                </a:solidFill>
              </a:rPr>
              <a:t>F</a:t>
            </a:r>
            <a:r>
              <a:rPr lang="en" sz="6000">
                <a:solidFill>
                  <a:srgbClr val="00D2D2"/>
                </a:solidFill>
              </a:rPr>
              <a:t>f</a:t>
            </a:r>
            <a:endParaRPr sz="6000">
              <a:solidFill>
                <a:srgbClr val="00D2D2"/>
              </a:solidFill>
            </a:endParaRPr>
          </a:p>
        </p:txBody>
      </p:sp>
      <p:sp>
        <p:nvSpPr>
          <p:cNvPr id="236" name="Google Shape;236;p29"/>
          <p:cNvSpPr txBox="1"/>
          <p:nvPr/>
        </p:nvSpPr>
        <p:spPr>
          <a:xfrm>
            <a:off x="4206838" y="325192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900"/>
                </a:solidFill>
              </a:rPr>
              <a:t>F</a:t>
            </a:r>
            <a:r>
              <a:rPr lang="en" sz="6000">
                <a:solidFill>
                  <a:srgbClr val="00D2D2"/>
                </a:solidFill>
              </a:rPr>
              <a:t>f</a:t>
            </a:r>
            <a:endParaRPr sz="6000">
              <a:solidFill>
                <a:srgbClr val="00D2D2"/>
              </a:solidFill>
            </a:endParaRPr>
          </a:p>
        </p:txBody>
      </p:sp>
      <p:sp>
        <p:nvSpPr>
          <p:cNvPr id="237" name="Google Shape;237;p29"/>
          <p:cNvSpPr txBox="1"/>
          <p:nvPr/>
        </p:nvSpPr>
        <p:spPr>
          <a:xfrm>
            <a:off x="6493975" y="325192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00D2D2"/>
                </a:solidFill>
              </a:rPr>
              <a:t>ff</a:t>
            </a:r>
            <a:endParaRPr sz="6000">
              <a:solidFill>
                <a:srgbClr val="00D2D2"/>
              </a:solidFill>
            </a:endParaRPr>
          </a:p>
        </p:txBody>
      </p:sp>
      <p:sp>
        <p:nvSpPr>
          <p:cNvPr id="238" name="Google Shape;238;p29"/>
          <p:cNvSpPr txBox="1"/>
          <p:nvPr/>
        </p:nvSpPr>
        <p:spPr>
          <a:xfrm>
            <a:off x="131575" y="131575"/>
            <a:ext cx="32013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Practice: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0" y="2681700"/>
            <a:ext cx="3578400" cy="1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AAF374"/>
                </a:solidFill>
              </a:rPr>
              <a:t>Tongue Roller</a:t>
            </a:r>
            <a:r>
              <a:rPr lang="en">
                <a:solidFill>
                  <a:srgbClr val="AAF374"/>
                </a:solidFill>
              </a:rPr>
              <a:t> = R</a:t>
            </a:r>
            <a:endParaRPr>
              <a:solidFill>
                <a:srgbClr val="AAF374"/>
              </a:solidFill>
            </a:endParaRPr>
          </a:p>
          <a:p>
            <a:pPr indent="0" lvl="0" marL="0" rtl="0" algn="l">
              <a:spcBef>
                <a:spcPts val="0"/>
              </a:spcBef>
              <a:spcAft>
                <a:spcPts val="0"/>
              </a:spcAft>
              <a:buNone/>
            </a:pPr>
            <a:r>
              <a:rPr b="1" lang="en" u="sng">
                <a:solidFill>
                  <a:srgbClr val="A64D79"/>
                </a:solidFill>
              </a:rPr>
              <a:t>non-roller</a:t>
            </a:r>
            <a:r>
              <a:rPr lang="en">
                <a:solidFill>
                  <a:srgbClr val="A64D79"/>
                </a:solidFill>
              </a:rPr>
              <a:t> = r</a:t>
            </a:r>
            <a:endParaRPr>
              <a:solidFill>
                <a:srgbClr val="A64D79"/>
              </a:solidFill>
            </a:endParaRPr>
          </a:p>
        </p:txBody>
      </p:sp>
      <p:graphicFrame>
        <p:nvGraphicFramePr>
          <p:cNvPr id="244" name="Google Shape;244;p30"/>
          <p:cNvGraphicFramePr/>
          <p:nvPr/>
        </p:nvGraphicFramePr>
        <p:xfrm>
          <a:off x="1787975" y="-79557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AAF374"/>
                          </a:solidFill>
                        </a:rPr>
                        <a:t>R</a:t>
                      </a:r>
                      <a:endParaRPr sz="4800">
                        <a:solidFill>
                          <a:srgbClr val="AAF374"/>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A64D79"/>
                          </a:solidFill>
                        </a:rPr>
                        <a:t>r</a:t>
                      </a:r>
                      <a:endParaRPr sz="4800">
                        <a:solidFill>
                          <a:srgbClr val="A64D79"/>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A64D79"/>
                          </a:solidFill>
                        </a:rPr>
                        <a:t>r</a:t>
                      </a:r>
                      <a:endParaRPr sz="4800">
                        <a:solidFill>
                          <a:srgbClr val="A64D79"/>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A64D79"/>
                          </a:solidFill>
                        </a:rPr>
                        <a:t>r</a:t>
                      </a:r>
                      <a:r>
                        <a:rPr lang="en" sz="4800">
                          <a:solidFill>
                            <a:srgbClr val="00D2D2"/>
                          </a:solidFill>
                        </a:rPr>
                        <a:t>  </a:t>
                      </a:r>
                      <a:endParaRPr sz="4800">
                        <a:solidFill>
                          <a:srgbClr val="00D2D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245" name="Google Shape;245;p30"/>
          <p:cNvSpPr txBox="1"/>
          <p:nvPr/>
        </p:nvSpPr>
        <p:spPr>
          <a:xfrm>
            <a:off x="4197025" y="1355150"/>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AAF374"/>
                </a:solidFill>
              </a:rPr>
              <a:t>R</a:t>
            </a:r>
            <a:r>
              <a:rPr lang="en" sz="6000">
                <a:solidFill>
                  <a:srgbClr val="A64D79"/>
                </a:solidFill>
              </a:rPr>
              <a:t>r</a:t>
            </a:r>
            <a:endParaRPr sz="6000">
              <a:solidFill>
                <a:srgbClr val="A64D79"/>
              </a:solidFill>
            </a:endParaRPr>
          </a:p>
        </p:txBody>
      </p:sp>
      <p:sp>
        <p:nvSpPr>
          <p:cNvPr id="246" name="Google Shape;246;p30"/>
          <p:cNvSpPr txBox="1"/>
          <p:nvPr/>
        </p:nvSpPr>
        <p:spPr>
          <a:xfrm>
            <a:off x="6493975" y="1358013"/>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A64D79"/>
                </a:solidFill>
              </a:rPr>
              <a:t>rr</a:t>
            </a:r>
            <a:endParaRPr sz="6000">
              <a:solidFill>
                <a:srgbClr val="A64D79"/>
              </a:solidFill>
            </a:endParaRPr>
          </a:p>
        </p:txBody>
      </p:sp>
      <p:sp>
        <p:nvSpPr>
          <p:cNvPr id="247" name="Google Shape;247;p30"/>
          <p:cNvSpPr txBox="1"/>
          <p:nvPr/>
        </p:nvSpPr>
        <p:spPr>
          <a:xfrm>
            <a:off x="4206838" y="325192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AAF374"/>
                </a:solidFill>
              </a:rPr>
              <a:t>R</a:t>
            </a:r>
            <a:r>
              <a:rPr lang="en" sz="6000">
                <a:solidFill>
                  <a:srgbClr val="A64D79"/>
                </a:solidFill>
              </a:rPr>
              <a:t>r</a:t>
            </a:r>
            <a:endParaRPr sz="6000">
              <a:solidFill>
                <a:srgbClr val="A64D79"/>
              </a:solidFill>
            </a:endParaRPr>
          </a:p>
        </p:txBody>
      </p:sp>
      <p:sp>
        <p:nvSpPr>
          <p:cNvPr id="248" name="Google Shape;248;p30"/>
          <p:cNvSpPr txBox="1"/>
          <p:nvPr/>
        </p:nvSpPr>
        <p:spPr>
          <a:xfrm>
            <a:off x="6493975" y="3251925"/>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A64D79"/>
                </a:solidFill>
              </a:rPr>
              <a:t>rr</a:t>
            </a:r>
            <a:endParaRPr sz="6000">
              <a:solidFill>
                <a:srgbClr val="A64D79"/>
              </a:solidFill>
            </a:endParaRPr>
          </a:p>
        </p:txBody>
      </p:sp>
      <p:sp>
        <p:nvSpPr>
          <p:cNvPr id="249" name="Google Shape;249;p30"/>
          <p:cNvSpPr txBox="1"/>
          <p:nvPr/>
        </p:nvSpPr>
        <p:spPr>
          <a:xfrm>
            <a:off x="131575" y="131575"/>
            <a:ext cx="32013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Practice: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854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rPr>
              <a:t>Punnett 4 Square!</a:t>
            </a:r>
            <a:endParaRPr b="1" sz="3000">
              <a:solidFill>
                <a:srgbClr val="0000FF"/>
              </a:solidFill>
            </a:endParaRPr>
          </a:p>
        </p:txBody>
      </p:sp>
      <p:sp>
        <p:nvSpPr>
          <p:cNvPr id="255" name="Google Shape;255;p31"/>
          <p:cNvSpPr txBox="1"/>
          <p:nvPr>
            <p:ph idx="1" type="body"/>
          </p:nvPr>
        </p:nvSpPr>
        <p:spPr>
          <a:xfrm>
            <a:off x="311700" y="477050"/>
            <a:ext cx="8520600" cy="451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Start out playing with our table groups </a:t>
            </a:r>
            <a:endParaRPr sz="2400"/>
          </a:p>
          <a:p>
            <a:pPr indent="-381000" lvl="0" marL="457200" rtl="0" algn="l">
              <a:spcBef>
                <a:spcPts val="0"/>
              </a:spcBef>
              <a:spcAft>
                <a:spcPts val="0"/>
              </a:spcAft>
              <a:buSzPts val="2400"/>
              <a:buChar char="●"/>
            </a:pPr>
            <a:r>
              <a:rPr b="1" lang="en" sz="2400" u="sng"/>
              <a:t>IF</a:t>
            </a:r>
            <a:r>
              <a:rPr lang="en" sz="2400"/>
              <a:t> I think you are doing well then I may allow you to play with your friends</a:t>
            </a:r>
            <a:endParaRPr sz="2400"/>
          </a:p>
          <a:p>
            <a:pPr indent="0" lvl="0" marL="0" rtl="0" algn="l">
              <a:spcBef>
                <a:spcPts val="1600"/>
              </a:spcBef>
              <a:spcAft>
                <a:spcPts val="0"/>
              </a:spcAft>
              <a:buNone/>
            </a:pPr>
            <a:r>
              <a:rPr lang="en" sz="2400"/>
              <a:t>Step 1: Solve the Punnett Square with your group.</a:t>
            </a:r>
            <a:endParaRPr sz="2400"/>
          </a:p>
          <a:p>
            <a:pPr indent="0" lvl="0" marL="0" rtl="0" algn="l">
              <a:spcBef>
                <a:spcPts val="1600"/>
              </a:spcBef>
              <a:spcAft>
                <a:spcPts val="0"/>
              </a:spcAft>
              <a:buNone/>
            </a:pPr>
            <a:r>
              <a:rPr lang="en" sz="2400"/>
              <a:t>Step 2: Play 4 Square. But, in order to throw it/pass it to another square you must either call out homozygous/ heterozygous of the square you are going to throw to. </a:t>
            </a:r>
            <a:endParaRPr sz="2400"/>
          </a:p>
          <a:p>
            <a:pPr indent="0" lvl="0" marL="0" rtl="0" algn="l">
              <a:spcBef>
                <a:spcPts val="1600"/>
              </a:spcBef>
              <a:spcAft>
                <a:spcPts val="1600"/>
              </a:spcAft>
              <a:buNone/>
            </a:pPr>
            <a:r>
              <a:rPr lang="en" sz="2400"/>
              <a:t>Step 3: At the end of each round write down the winner’s square: Genotype/ Phenotype     ex. LL long ears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Incomplete Dominance</a:t>
            </a:r>
            <a:endParaRPr/>
          </a:p>
        </p:txBody>
      </p:sp>
      <p:sp>
        <p:nvSpPr>
          <p:cNvPr id="61" name="Google Shape;61;p14"/>
          <p:cNvSpPr txBox="1"/>
          <p:nvPr>
            <p:ph idx="1" type="body"/>
          </p:nvPr>
        </p:nvSpPr>
        <p:spPr>
          <a:xfrm>
            <a:off x="133100" y="525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rPr>
              <a:t>Is when a dominant trait does not completely mask a recessive trait. The result is a trait that is a mix of the two.</a:t>
            </a:r>
            <a:endParaRPr sz="2400">
              <a:solidFill>
                <a:srgbClr val="351C75"/>
              </a:solidFill>
            </a:endParaRPr>
          </a:p>
          <a:p>
            <a:pPr indent="0" lvl="0" marL="0" rtl="0" algn="l">
              <a:spcBef>
                <a:spcPts val="1600"/>
              </a:spcBef>
              <a:spcAft>
                <a:spcPts val="1600"/>
              </a:spcAft>
              <a:buNone/>
            </a:pPr>
            <a:r>
              <a:rPr lang="en" sz="2400">
                <a:solidFill>
                  <a:srgbClr val="351C75"/>
                </a:solidFill>
              </a:rPr>
              <a:t>ex. </a:t>
            </a:r>
            <a:endParaRPr sz="2400">
              <a:solidFill>
                <a:srgbClr val="351C75"/>
              </a:solidFill>
            </a:endParaRPr>
          </a:p>
        </p:txBody>
      </p:sp>
      <p:pic>
        <p:nvPicPr>
          <p:cNvPr descr="1.JPG" id="62" name="Google Shape;62;p14"/>
          <p:cNvPicPr preferRelativeResize="0"/>
          <p:nvPr/>
        </p:nvPicPr>
        <p:blipFill>
          <a:blip r:embed="rId3">
            <a:alphaModFix/>
          </a:blip>
          <a:stretch>
            <a:fillRect/>
          </a:stretch>
        </p:blipFill>
        <p:spPr>
          <a:xfrm>
            <a:off x="266322" y="2264976"/>
            <a:ext cx="3130800" cy="2355925"/>
          </a:xfrm>
          <a:prstGeom prst="rect">
            <a:avLst/>
          </a:prstGeom>
          <a:noFill/>
          <a:ln>
            <a:noFill/>
          </a:ln>
        </p:spPr>
      </p:pic>
      <p:graphicFrame>
        <p:nvGraphicFramePr>
          <p:cNvPr id="63" name="Google Shape;63;p14"/>
          <p:cNvGraphicFramePr/>
          <p:nvPr/>
        </p:nvGraphicFramePr>
        <p:xfrm>
          <a:off x="3289650" y="636175"/>
          <a:ext cx="3000000" cy="3000000"/>
        </p:xfrm>
        <a:graphic>
          <a:graphicData uri="http://schemas.openxmlformats.org/drawingml/2006/table">
            <a:tbl>
              <a:tblPr>
                <a:noFill/>
                <a:tableStyleId>{B2B6A8B0-6C9A-47EC-999C-6AE6CA8CCCAF}</a:tableStyleId>
              </a:tblPr>
              <a:tblGrid>
                <a:gridCol w="1808075"/>
                <a:gridCol w="1808075"/>
                <a:gridCol w="1808075"/>
              </a:tblGrid>
              <a:tr h="147377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t>R</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t>r</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473775">
                <a:tc>
                  <a:txBody>
                    <a:bodyPr/>
                    <a:lstStyle/>
                    <a:p>
                      <a:pPr indent="0" lvl="0" marL="0" rtl="0" algn="r">
                        <a:spcBef>
                          <a:spcPts val="0"/>
                        </a:spcBef>
                        <a:spcAft>
                          <a:spcPts val="0"/>
                        </a:spcAft>
                        <a:buNone/>
                      </a:pPr>
                      <a:r>
                        <a:rPr lang="en" sz="4800"/>
                        <a:t>R</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473775">
                <a:tc>
                  <a:txBody>
                    <a:bodyPr/>
                    <a:lstStyle/>
                    <a:p>
                      <a:pPr indent="0" lvl="0" marL="0" rtl="0" algn="r">
                        <a:spcBef>
                          <a:spcPts val="0"/>
                        </a:spcBef>
                        <a:spcAft>
                          <a:spcPts val="0"/>
                        </a:spcAft>
                        <a:buNone/>
                      </a:pPr>
                      <a:r>
                        <a:rPr lang="en" sz="4800"/>
                        <a:t>R  </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Example Problem 2</a:t>
            </a:r>
            <a:endParaRPr>
              <a:solidFill>
                <a:srgbClr val="3D85C6"/>
              </a:solidFill>
            </a:endParaRPr>
          </a:p>
        </p:txBody>
      </p:sp>
      <p:sp>
        <p:nvSpPr>
          <p:cNvPr id="69" name="Google Shape;69;p15"/>
          <p:cNvSpPr txBox="1"/>
          <p:nvPr>
            <p:ph idx="1" type="body"/>
          </p:nvPr>
        </p:nvSpPr>
        <p:spPr>
          <a:xfrm>
            <a:off x="311700" y="675650"/>
            <a:ext cx="4253700" cy="389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51C75"/>
                </a:solidFill>
              </a:rPr>
              <a:t>In the pokemon Pikachu the trait for long ears (LL) is incompletely dominant  with the recessive short ear trait (ll). What will the resulting offspring be when crossing two Heterozygous (Ll) pikachu?</a:t>
            </a:r>
            <a:endParaRPr sz="2400">
              <a:solidFill>
                <a:srgbClr val="351C75"/>
              </a:solidFill>
            </a:endParaRPr>
          </a:p>
        </p:txBody>
      </p:sp>
      <p:grpSp>
        <p:nvGrpSpPr>
          <p:cNvPr id="70" name="Google Shape;70;p15"/>
          <p:cNvGrpSpPr/>
          <p:nvPr/>
        </p:nvGrpSpPr>
        <p:grpSpPr>
          <a:xfrm>
            <a:off x="4565402" y="-122774"/>
            <a:ext cx="2591925" cy="3034751"/>
            <a:chOff x="4565402" y="-122774"/>
            <a:chExt cx="2591925" cy="3034751"/>
          </a:xfrm>
        </p:grpSpPr>
        <p:pic>
          <p:nvPicPr>
            <p:cNvPr descr="250px-025Pikachu.png" id="71" name="Google Shape;71;p15"/>
            <p:cNvPicPr preferRelativeResize="0"/>
            <p:nvPr/>
          </p:nvPicPr>
          <p:blipFill>
            <a:blip r:embed="rId3">
              <a:alphaModFix/>
            </a:blip>
            <a:stretch>
              <a:fillRect/>
            </a:stretch>
          </p:blipFill>
          <p:spPr>
            <a:xfrm>
              <a:off x="4565402" y="320052"/>
              <a:ext cx="2591925" cy="2591925"/>
            </a:xfrm>
            <a:prstGeom prst="rect">
              <a:avLst/>
            </a:prstGeom>
            <a:noFill/>
            <a:ln>
              <a:noFill/>
            </a:ln>
          </p:spPr>
        </p:pic>
        <p:pic>
          <p:nvPicPr>
            <p:cNvPr descr="250px-025Pikachu.png" id="72" name="Google Shape;72;p15"/>
            <p:cNvPicPr preferRelativeResize="0"/>
            <p:nvPr/>
          </p:nvPicPr>
          <p:blipFill rotWithShape="1">
            <a:blip r:embed="rId3">
              <a:alphaModFix/>
            </a:blip>
            <a:srcRect b="64606" l="48825" r="15641" t="19150"/>
            <a:stretch/>
          </p:blipFill>
          <p:spPr>
            <a:xfrm rot="-4642459">
              <a:off x="4582031" y="223492"/>
              <a:ext cx="1046813" cy="420993"/>
            </a:xfrm>
            <a:prstGeom prst="rect">
              <a:avLst/>
            </a:prstGeom>
            <a:noFill/>
            <a:ln>
              <a:noFill/>
            </a:ln>
          </p:spPr>
        </p:pic>
        <p:pic>
          <p:nvPicPr>
            <p:cNvPr descr="250px-025Pikachu.png" id="73" name="Google Shape;73;p15"/>
            <p:cNvPicPr preferRelativeResize="0"/>
            <p:nvPr/>
          </p:nvPicPr>
          <p:blipFill rotWithShape="1">
            <a:blip r:embed="rId3">
              <a:alphaModFix/>
            </a:blip>
            <a:srcRect b="64606" l="48825" r="15641" t="19150"/>
            <a:stretch/>
          </p:blipFill>
          <p:spPr>
            <a:xfrm rot="-1098598">
              <a:off x="5650285" y="651944"/>
              <a:ext cx="1333139" cy="421404"/>
            </a:xfrm>
            <a:prstGeom prst="rect">
              <a:avLst/>
            </a:prstGeom>
            <a:noFill/>
            <a:ln>
              <a:noFill/>
            </a:ln>
          </p:spPr>
        </p:pic>
      </p:grpSp>
      <p:sp>
        <p:nvSpPr>
          <p:cNvPr id="74" name="Google Shape;74;p15"/>
          <p:cNvSpPr txBox="1"/>
          <p:nvPr/>
        </p:nvSpPr>
        <p:spPr>
          <a:xfrm>
            <a:off x="5170625" y="1907750"/>
            <a:ext cx="103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LL</a:t>
            </a:r>
            <a:endParaRPr sz="3000"/>
          </a:p>
        </p:txBody>
      </p:sp>
      <p:sp>
        <p:nvSpPr>
          <p:cNvPr id="75" name="Google Shape;75;p15"/>
          <p:cNvSpPr txBox="1"/>
          <p:nvPr/>
        </p:nvSpPr>
        <p:spPr>
          <a:xfrm>
            <a:off x="7157325" y="4099475"/>
            <a:ext cx="103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ll</a:t>
            </a:r>
            <a:endParaRPr sz="3000"/>
          </a:p>
        </p:txBody>
      </p:sp>
      <p:grpSp>
        <p:nvGrpSpPr>
          <p:cNvPr id="76" name="Google Shape;76;p15"/>
          <p:cNvGrpSpPr/>
          <p:nvPr/>
        </p:nvGrpSpPr>
        <p:grpSpPr>
          <a:xfrm>
            <a:off x="6552077" y="2551577"/>
            <a:ext cx="2591925" cy="2591925"/>
            <a:chOff x="6552077" y="2551577"/>
            <a:chExt cx="2591925" cy="2591925"/>
          </a:xfrm>
        </p:grpSpPr>
        <p:pic>
          <p:nvPicPr>
            <p:cNvPr descr="250px-025Pikachu.png" id="77" name="Google Shape;77;p15"/>
            <p:cNvPicPr preferRelativeResize="0"/>
            <p:nvPr/>
          </p:nvPicPr>
          <p:blipFill>
            <a:blip r:embed="rId3">
              <a:alphaModFix/>
            </a:blip>
            <a:stretch>
              <a:fillRect/>
            </a:stretch>
          </p:blipFill>
          <p:spPr>
            <a:xfrm>
              <a:off x="6552077" y="2551577"/>
              <a:ext cx="2591925" cy="2591925"/>
            </a:xfrm>
            <a:prstGeom prst="rect">
              <a:avLst/>
            </a:prstGeom>
            <a:noFill/>
            <a:ln>
              <a:noFill/>
            </a:ln>
          </p:spPr>
        </p:pic>
        <p:sp>
          <p:nvSpPr>
            <p:cNvPr id="78" name="Google Shape;78;p15"/>
            <p:cNvSpPr/>
            <p:nvPr/>
          </p:nvSpPr>
          <p:spPr>
            <a:xfrm rot="-1019932">
              <a:off x="6711437" y="2665509"/>
              <a:ext cx="511026" cy="56493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1687116">
              <a:off x="7725001" y="2884616"/>
              <a:ext cx="1118400" cy="346271"/>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250px-025Pikachu.png" id="80" name="Google Shape;80;p15"/>
            <p:cNvPicPr preferRelativeResize="0"/>
            <p:nvPr/>
          </p:nvPicPr>
          <p:blipFill rotWithShape="1">
            <a:blip r:embed="rId3">
              <a:alphaModFix/>
            </a:blip>
            <a:srcRect b="83540" l="12688" r="73098" t="0"/>
            <a:stretch/>
          </p:blipFill>
          <p:spPr>
            <a:xfrm rot="3605152">
              <a:off x="7766006" y="2961033"/>
              <a:ext cx="381538" cy="463908"/>
            </a:xfrm>
            <a:prstGeom prst="rect">
              <a:avLst/>
            </a:prstGeom>
            <a:noFill/>
            <a:ln>
              <a:noFill/>
            </a:ln>
          </p:spPr>
        </p:pic>
        <p:sp>
          <p:nvSpPr>
            <p:cNvPr id="81" name="Google Shape;81;p15"/>
            <p:cNvSpPr/>
            <p:nvPr/>
          </p:nvSpPr>
          <p:spPr>
            <a:xfrm rot="-760234">
              <a:off x="7762510" y="3394446"/>
              <a:ext cx="170963" cy="7962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250px-025Pikachu.png" id="82" name="Google Shape;82;p15"/>
            <p:cNvPicPr preferRelativeResize="0"/>
            <p:nvPr/>
          </p:nvPicPr>
          <p:blipFill rotWithShape="1">
            <a:blip r:embed="rId3">
              <a:alphaModFix/>
            </a:blip>
            <a:srcRect b="83540" l="12688" r="73098" t="0"/>
            <a:stretch/>
          </p:blipFill>
          <p:spPr>
            <a:xfrm rot="-1090930">
              <a:off x="6782763" y="2819375"/>
              <a:ext cx="368375" cy="426625"/>
            </a:xfrm>
            <a:prstGeom prst="rect">
              <a:avLst/>
            </a:prstGeom>
            <a:noFill/>
            <a:ln>
              <a:noFill/>
            </a:ln>
          </p:spPr>
        </p:pic>
      </p:grpSp>
      <p:graphicFrame>
        <p:nvGraphicFramePr>
          <p:cNvPr id="83" name="Google Shape;83;p15"/>
          <p:cNvGraphicFramePr/>
          <p:nvPr/>
        </p:nvGraphicFramePr>
        <p:xfrm>
          <a:off x="-1284400" y="-12"/>
          <a:ext cx="3000000" cy="3000000"/>
        </p:xfrm>
        <a:graphic>
          <a:graphicData uri="http://schemas.openxmlformats.org/drawingml/2006/table">
            <a:tbl>
              <a:tblPr>
                <a:noFill/>
                <a:tableStyleId>{B2B6A8B0-6C9A-47EC-999C-6AE6CA8CCCAF}</a:tableStyleId>
              </a:tblPr>
              <a:tblGrid>
                <a:gridCol w="1959100"/>
                <a:gridCol w="1959100"/>
                <a:gridCol w="1959100"/>
              </a:tblGrid>
              <a:tr h="164405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t>L</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t>l</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L</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6000">
                        <a:solidFill>
                          <a:srgbClr val="E06666"/>
                        </a:solidFill>
                      </a:endParaRPr>
                    </a:p>
                    <a:p>
                      <a:pPr indent="0" lvl="0" marL="0" rtl="0" algn="ctr">
                        <a:spcBef>
                          <a:spcPts val="0"/>
                        </a:spcBef>
                        <a:spcAft>
                          <a:spcPts val="0"/>
                        </a:spcAft>
                        <a:buNone/>
                      </a:pPr>
                      <a:r>
                        <a:t/>
                      </a:r>
                      <a:endParaRPr sz="2400"/>
                    </a:p>
                  </a:txBody>
                  <a:tcPr marT="91425" marB="91425" marR="91425" marL="91425" anchor="ctr">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l  </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84" name="Google Shape;84;p15"/>
          <p:cNvSpPr txBox="1"/>
          <p:nvPr/>
        </p:nvSpPr>
        <p:spPr>
          <a:xfrm>
            <a:off x="673988" y="1735863"/>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BF9000"/>
                </a:solidFill>
              </a:rPr>
              <a:t>LL</a:t>
            </a:r>
            <a:endParaRPr sz="6000">
              <a:solidFill>
                <a:srgbClr val="BF9000"/>
              </a:solidFill>
            </a:endParaRPr>
          </a:p>
        </p:txBody>
      </p:sp>
      <p:sp>
        <p:nvSpPr>
          <p:cNvPr id="85" name="Google Shape;85;p15"/>
          <p:cNvSpPr txBox="1"/>
          <p:nvPr/>
        </p:nvSpPr>
        <p:spPr>
          <a:xfrm>
            <a:off x="2634488" y="1735863"/>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BF9000"/>
                </a:solidFill>
              </a:rPr>
              <a:t>Ll</a:t>
            </a:r>
            <a:endParaRPr sz="6000">
              <a:solidFill>
                <a:srgbClr val="BF9000"/>
              </a:solidFill>
            </a:endParaRPr>
          </a:p>
        </p:txBody>
      </p:sp>
      <p:sp>
        <p:nvSpPr>
          <p:cNvPr id="86" name="Google Shape;86;p15"/>
          <p:cNvSpPr txBox="1"/>
          <p:nvPr/>
        </p:nvSpPr>
        <p:spPr>
          <a:xfrm>
            <a:off x="747563" y="3376638"/>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BF9000"/>
                </a:solidFill>
              </a:rPr>
              <a:t>Ll</a:t>
            </a:r>
            <a:endParaRPr sz="6000">
              <a:solidFill>
                <a:srgbClr val="BF9000"/>
              </a:solidFill>
            </a:endParaRPr>
          </a:p>
        </p:txBody>
      </p:sp>
      <p:sp>
        <p:nvSpPr>
          <p:cNvPr id="87" name="Google Shape;87;p15"/>
          <p:cNvSpPr txBox="1"/>
          <p:nvPr/>
        </p:nvSpPr>
        <p:spPr>
          <a:xfrm>
            <a:off x="2634488" y="3376638"/>
            <a:ext cx="1960500" cy="14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BF9000"/>
                </a:solidFill>
              </a:rPr>
              <a:t>ll</a:t>
            </a:r>
            <a:endParaRPr sz="6000">
              <a:solidFill>
                <a:srgbClr val="BF9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9"/>
                                        </p:tgtEl>
                                      </p:cBhvr>
                                    </p:animEffect>
                                    <p:set>
                                      <p:cBhvr>
                                        <p:cTn dur="1" fill="hold">
                                          <p:stCondLst>
                                            <p:cond delay="1000"/>
                                          </p:stCondLst>
                                        </p:cTn>
                                        <p:tgtEl>
                                          <p:spTgt spid="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92100" y="715500"/>
            <a:ext cx="4509000" cy="43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34B0D"/>
                </a:solidFill>
              </a:rPr>
              <a:t>C = Dominant (Chesnut)</a:t>
            </a:r>
            <a:endParaRPr sz="2400">
              <a:solidFill>
                <a:srgbClr val="934B0D"/>
              </a:solidFill>
            </a:endParaRPr>
          </a:p>
          <a:p>
            <a:pPr indent="0" lvl="0" marL="0" rtl="0" algn="l">
              <a:spcBef>
                <a:spcPts val="0"/>
              </a:spcBef>
              <a:spcAft>
                <a:spcPts val="0"/>
              </a:spcAft>
              <a:buNone/>
            </a:pPr>
            <a:r>
              <a:rPr lang="en" sz="2400">
                <a:solidFill>
                  <a:srgbClr val="B4864E"/>
                </a:solidFill>
              </a:rPr>
              <a:t>Cc = Heterozygous (Palomino)</a:t>
            </a:r>
            <a:endParaRPr sz="2400">
              <a:solidFill>
                <a:srgbClr val="B4864E"/>
              </a:solidFill>
            </a:endParaRPr>
          </a:p>
          <a:p>
            <a:pPr indent="0" lvl="0" marL="0" rtl="0" algn="l">
              <a:spcBef>
                <a:spcPts val="0"/>
              </a:spcBef>
              <a:spcAft>
                <a:spcPts val="0"/>
              </a:spcAft>
              <a:buNone/>
            </a:pPr>
            <a:r>
              <a:rPr lang="en" sz="2400">
                <a:solidFill>
                  <a:srgbClr val="E4D8A4"/>
                </a:solidFill>
              </a:rPr>
              <a:t>c = recessive (Cremello)</a:t>
            </a:r>
            <a:endParaRPr sz="2400">
              <a:solidFill>
                <a:srgbClr val="E4D8A4"/>
              </a:solidFill>
            </a:endParaRPr>
          </a:p>
          <a:p>
            <a:pPr indent="0" lvl="0" marL="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If a Chestnut colored horse crossed with an with a Palomino colored horse what is the probability of getting an offspring with a Chestnut coat? </a:t>
            </a:r>
            <a:endParaRPr sz="1800">
              <a:solidFill>
                <a:schemeClr val="dk1"/>
              </a:solidFill>
            </a:endParaRPr>
          </a:p>
        </p:txBody>
      </p:sp>
      <p:sp>
        <p:nvSpPr>
          <p:cNvPr id="93" name="Google Shape;93;p16"/>
          <p:cNvSpPr txBox="1"/>
          <p:nvPr/>
        </p:nvSpPr>
        <p:spPr>
          <a:xfrm>
            <a:off x="92100" y="65700"/>
            <a:ext cx="60783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741B47"/>
                </a:solidFill>
              </a:rPr>
              <a:t>Incomplete Dominance</a:t>
            </a:r>
            <a:endParaRPr sz="3000">
              <a:solidFill>
                <a:srgbClr val="741B47"/>
              </a:solidFill>
            </a:endParaRPr>
          </a:p>
        </p:txBody>
      </p:sp>
      <p:pic>
        <p:nvPicPr>
          <p:cNvPr descr="study-guide-genetics-6-728.jpg" id="94" name="Google Shape;94;p16"/>
          <p:cNvPicPr preferRelativeResize="0"/>
          <p:nvPr/>
        </p:nvPicPr>
        <p:blipFill rotWithShape="1">
          <a:blip r:embed="rId3">
            <a:alphaModFix/>
          </a:blip>
          <a:srcRect b="0" l="67336" r="0" t="0"/>
          <a:stretch/>
        </p:blipFill>
        <p:spPr>
          <a:xfrm>
            <a:off x="5876900" y="-10425"/>
            <a:ext cx="2155524" cy="494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1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Example Problem 4</a:t>
            </a:r>
            <a:endParaRPr>
              <a:solidFill>
                <a:srgbClr val="3D85C6"/>
              </a:solidFill>
            </a:endParaRPr>
          </a:p>
        </p:txBody>
      </p:sp>
      <p:sp>
        <p:nvSpPr>
          <p:cNvPr id="100" name="Google Shape;100;p17"/>
          <p:cNvSpPr txBox="1"/>
          <p:nvPr>
            <p:ph idx="1" type="body"/>
          </p:nvPr>
        </p:nvSpPr>
        <p:spPr>
          <a:xfrm>
            <a:off x="311700" y="675650"/>
            <a:ext cx="4069500" cy="38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rPr>
              <a:t>In Dragons, Red skin color (BB) is dominant and yellow skin is recessive (bb). However this trait exhibits </a:t>
            </a:r>
            <a:r>
              <a:rPr lang="en" sz="2400" u="sng">
                <a:solidFill>
                  <a:srgbClr val="351C75"/>
                </a:solidFill>
              </a:rPr>
              <a:t>incomplete dominance</a:t>
            </a:r>
            <a:r>
              <a:rPr lang="en" sz="2400">
                <a:solidFill>
                  <a:srgbClr val="351C75"/>
                </a:solidFill>
              </a:rPr>
              <a:t>. What offspring will I get if I cross a </a:t>
            </a:r>
            <a:r>
              <a:rPr b="1" lang="en" sz="2400" u="sng">
                <a:solidFill>
                  <a:srgbClr val="351C75"/>
                </a:solidFill>
              </a:rPr>
              <a:t>Homozygous recessive</a:t>
            </a:r>
            <a:r>
              <a:rPr lang="en" sz="2400">
                <a:solidFill>
                  <a:srgbClr val="351C75"/>
                </a:solidFill>
              </a:rPr>
              <a:t>, with a </a:t>
            </a:r>
            <a:r>
              <a:rPr b="1" lang="en" sz="2400" u="sng">
                <a:solidFill>
                  <a:srgbClr val="351C75"/>
                </a:solidFill>
              </a:rPr>
              <a:t>Heterozygote</a:t>
            </a:r>
            <a:r>
              <a:rPr lang="en" sz="2400">
                <a:solidFill>
                  <a:srgbClr val="351C75"/>
                </a:solidFill>
              </a:rPr>
              <a:t>?</a:t>
            </a:r>
            <a:endParaRPr sz="2400">
              <a:solidFill>
                <a:srgbClr val="351C75"/>
              </a:solidFill>
            </a:endParaRPr>
          </a:p>
          <a:p>
            <a:pPr indent="0" lvl="0" marL="0" rtl="0" algn="l">
              <a:spcBef>
                <a:spcPts val="1600"/>
              </a:spcBef>
              <a:spcAft>
                <a:spcPts val="1600"/>
              </a:spcAft>
              <a:buNone/>
            </a:pPr>
            <a:r>
              <a:t/>
            </a:r>
            <a:endParaRPr sz="2400">
              <a:solidFill>
                <a:srgbClr val="351C75"/>
              </a:solidFill>
            </a:endParaRPr>
          </a:p>
        </p:txBody>
      </p:sp>
      <p:graphicFrame>
        <p:nvGraphicFramePr>
          <p:cNvPr id="101" name="Google Shape;101;p17"/>
          <p:cNvGraphicFramePr/>
          <p:nvPr/>
        </p:nvGraphicFramePr>
        <p:xfrm>
          <a:off x="2955000" y="-284462"/>
          <a:ext cx="3000000" cy="3000000"/>
        </p:xfrm>
        <a:graphic>
          <a:graphicData uri="http://schemas.openxmlformats.org/drawingml/2006/table">
            <a:tbl>
              <a:tblPr>
                <a:noFill/>
                <a:tableStyleId>{B2B6A8B0-6C9A-47EC-999C-6AE6CA8CCCAF}</a:tableStyleId>
              </a:tblPr>
              <a:tblGrid>
                <a:gridCol w="1959100"/>
                <a:gridCol w="1959100"/>
                <a:gridCol w="1959100"/>
              </a:tblGrid>
              <a:tr h="15651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6000">
                        <a:solidFill>
                          <a:srgbClr val="E06666"/>
                        </a:solidFill>
                      </a:endParaRPr>
                    </a:p>
                    <a:p>
                      <a:pPr indent="0" lvl="0" marL="0" rtl="0" algn="ctr">
                        <a:spcBef>
                          <a:spcPts val="0"/>
                        </a:spcBef>
                        <a:spcAft>
                          <a:spcPts val="0"/>
                        </a:spcAft>
                        <a:buNone/>
                      </a:pPr>
                      <a:r>
                        <a:t/>
                      </a:r>
                      <a:endParaRPr sz="2400"/>
                    </a:p>
                  </a:txBody>
                  <a:tcPr marT="91425" marB="91425" marR="91425" marL="91425" anchor="ctr">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  </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02" name="Google Shape;102;p17"/>
          <p:cNvSpPr txBox="1"/>
          <p:nvPr/>
        </p:nvSpPr>
        <p:spPr>
          <a:xfrm>
            <a:off x="6871788" y="1467563"/>
            <a:ext cx="1960500" cy="146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solidFill>
                <a:srgbClr val="1155CC"/>
              </a:solidFill>
            </a:endParaRPr>
          </a:p>
        </p:txBody>
      </p:sp>
      <p:sp>
        <p:nvSpPr>
          <p:cNvPr id="103" name="Google Shape;103;p17"/>
          <p:cNvSpPr txBox="1"/>
          <p:nvPr/>
        </p:nvSpPr>
        <p:spPr>
          <a:xfrm>
            <a:off x="5069188" y="3001988"/>
            <a:ext cx="1960500" cy="146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solidFill>
                <a:srgbClr val="1155CC"/>
              </a:solidFill>
            </a:endParaRPr>
          </a:p>
        </p:txBody>
      </p:sp>
      <p:sp>
        <p:nvSpPr>
          <p:cNvPr id="104" name="Google Shape;104;p17"/>
          <p:cNvSpPr txBox="1"/>
          <p:nvPr/>
        </p:nvSpPr>
        <p:spPr>
          <a:xfrm>
            <a:off x="6871788" y="3108338"/>
            <a:ext cx="1960500" cy="146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solidFill>
                <a:srgbClr val="1155CC"/>
              </a:solidFill>
            </a:endParaRPr>
          </a:p>
        </p:txBody>
      </p:sp>
      <p:pic>
        <p:nvPicPr>
          <p:cNvPr descr="blue_dragon_icon_by_slamiticon-d6141qw.png" id="105" name="Google Shape;105;p17"/>
          <p:cNvPicPr preferRelativeResize="0"/>
          <p:nvPr/>
        </p:nvPicPr>
        <p:blipFill>
          <a:blip r:embed="rId3">
            <a:alphaModFix/>
          </a:blip>
          <a:stretch>
            <a:fillRect/>
          </a:stretch>
        </p:blipFill>
        <p:spPr>
          <a:xfrm>
            <a:off x="6939299" y="3002002"/>
            <a:ext cx="1825504" cy="1460401"/>
          </a:xfrm>
          <a:prstGeom prst="rect">
            <a:avLst/>
          </a:prstGeom>
          <a:noFill/>
          <a:ln>
            <a:noFill/>
          </a:ln>
        </p:spPr>
      </p:pic>
      <p:pic>
        <p:nvPicPr>
          <p:cNvPr descr="blue_dragon_icon_by_slamiticon-d6141qw.png" id="106" name="Google Shape;106;p17"/>
          <p:cNvPicPr preferRelativeResize="0"/>
          <p:nvPr/>
        </p:nvPicPr>
        <p:blipFill>
          <a:blip r:embed="rId4">
            <a:alphaModFix/>
          </a:blip>
          <a:stretch>
            <a:fillRect/>
          </a:stretch>
        </p:blipFill>
        <p:spPr>
          <a:xfrm>
            <a:off x="6939299" y="1353827"/>
            <a:ext cx="1825504" cy="1460401"/>
          </a:xfrm>
          <a:prstGeom prst="rect">
            <a:avLst/>
          </a:prstGeom>
          <a:noFill/>
          <a:ln>
            <a:noFill/>
          </a:ln>
        </p:spPr>
      </p:pic>
      <p:pic>
        <p:nvPicPr>
          <p:cNvPr descr="blue_dragon_icon_by_slamiticon-d6141qw.png" id="107" name="Google Shape;107;p17"/>
          <p:cNvPicPr preferRelativeResize="0"/>
          <p:nvPr/>
        </p:nvPicPr>
        <p:blipFill>
          <a:blip r:embed="rId3">
            <a:alphaModFix/>
          </a:blip>
          <a:stretch>
            <a:fillRect/>
          </a:stretch>
        </p:blipFill>
        <p:spPr>
          <a:xfrm>
            <a:off x="4980900" y="3002002"/>
            <a:ext cx="1825504" cy="1460401"/>
          </a:xfrm>
          <a:prstGeom prst="rect">
            <a:avLst/>
          </a:prstGeom>
          <a:noFill/>
          <a:ln>
            <a:noFill/>
          </a:ln>
        </p:spPr>
      </p:pic>
      <p:pic>
        <p:nvPicPr>
          <p:cNvPr descr="blue_dragon_icon_by_slamiticon-d6141qw.png" id="108" name="Google Shape;108;p17"/>
          <p:cNvPicPr preferRelativeResize="0"/>
          <p:nvPr/>
        </p:nvPicPr>
        <p:blipFill>
          <a:blip r:embed="rId4">
            <a:alphaModFix/>
          </a:blip>
          <a:stretch>
            <a:fillRect/>
          </a:stretch>
        </p:blipFill>
        <p:spPr>
          <a:xfrm>
            <a:off x="4980900" y="1353827"/>
            <a:ext cx="1825504" cy="1460401"/>
          </a:xfrm>
          <a:prstGeom prst="rect">
            <a:avLst/>
          </a:prstGeom>
          <a:noFill/>
          <a:ln>
            <a:noFill/>
          </a:ln>
        </p:spPr>
      </p:pic>
      <p:sp>
        <p:nvSpPr>
          <p:cNvPr id="109" name="Google Shape;109;p17"/>
          <p:cNvSpPr txBox="1"/>
          <p:nvPr/>
        </p:nvSpPr>
        <p:spPr>
          <a:xfrm>
            <a:off x="311700" y="4536425"/>
            <a:ext cx="7302000" cy="4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400">
                <a:solidFill>
                  <a:srgbClr val="351C75"/>
                </a:solidFill>
              </a:rPr>
              <a:t>Hint: what do you know about mixing colors?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nvSpPr>
        <p:spPr>
          <a:xfrm>
            <a:off x="92100" y="78925"/>
            <a:ext cx="66312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741B47"/>
              </a:solidFill>
            </a:endParaRPr>
          </a:p>
        </p:txBody>
      </p:sp>
      <p:graphicFrame>
        <p:nvGraphicFramePr>
          <p:cNvPr id="115" name="Google Shape;115;p18"/>
          <p:cNvGraphicFramePr/>
          <p:nvPr/>
        </p:nvGraphicFramePr>
        <p:xfrm>
          <a:off x="2208975" y="-78242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434343"/>
                          </a:solidFill>
                        </a:rPr>
                        <a:t>B</a:t>
                      </a:r>
                      <a:endParaRPr sz="4800">
                        <a:solidFill>
                          <a:srgbClr val="434343"/>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4800">
                          <a:solidFill>
                            <a:srgbClr val="F6B26B"/>
                          </a:solidFill>
                        </a:rPr>
                        <a:t>     </a:t>
                      </a:r>
                      <a:r>
                        <a:rPr lang="en" sz="4800">
                          <a:solidFill>
                            <a:srgbClr val="434343"/>
                          </a:solidFill>
                        </a:rPr>
                        <a:t>b</a:t>
                      </a:r>
                      <a:endParaRPr sz="4800">
                        <a:solidFill>
                          <a:srgbClr val="434343"/>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434343"/>
                          </a:solidFill>
                        </a:rPr>
                        <a:t>b</a:t>
                      </a:r>
                      <a:endParaRPr sz="4800">
                        <a:solidFill>
                          <a:srgbClr val="43434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434343"/>
                          </a:solidFill>
                        </a:rPr>
                        <a:t>b</a:t>
                      </a:r>
                      <a:endParaRPr sz="4800">
                        <a:solidFill>
                          <a:srgbClr val="43434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16" name="Google Shape;116;p18"/>
          <p:cNvSpPr txBox="1"/>
          <p:nvPr/>
        </p:nvSpPr>
        <p:spPr>
          <a:xfrm>
            <a:off x="92100" y="571025"/>
            <a:ext cx="37629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rPr>
              <a:t>B= Dominate (Black Fur)</a:t>
            </a:r>
            <a:endParaRPr sz="2400">
              <a:solidFill>
                <a:srgbClr val="434343"/>
              </a:solidFill>
            </a:endParaRPr>
          </a:p>
          <a:p>
            <a:pPr indent="0" lvl="0" marL="0" rtl="0" algn="l">
              <a:spcBef>
                <a:spcPts val="0"/>
              </a:spcBef>
              <a:spcAft>
                <a:spcPts val="0"/>
              </a:spcAft>
              <a:buNone/>
            </a:pPr>
            <a:r>
              <a:rPr lang="en" sz="2400">
                <a:solidFill>
                  <a:srgbClr val="7F6000"/>
                </a:solidFill>
              </a:rPr>
              <a:t>b= recessive (Brown Fur)</a:t>
            </a:r>
            <a:endParaRPr sz="2400">
              <a:solidFill>
                <a:srgbClr val="7F6000"/>
              </a:solidFill>
            </a:endParaRPr>
          </a:p>
          <a:p>
            <a:pPr indent="0" lvl="0" marL="0" rtl="0" algn="l">
              <a:lnSpc>
                <a:spcPct val="115000"/>
              </a:lnSpc>
              <a:spcBef>
                <a:spcPts val="0"/>
              </a:spcBef>
              <a:spcAft>
                <a:spcPts val="0"/>
              </a:spcAft>
              <a:buNone/>
            </a:pPr>
            <a:r>
              <a:t/>
            </a:r>
            <a:endParaRPr sz="1800">
              <a:solidFill>
                <a:schemeClr val="dk1"/>
              </a:solidFill>
            </a:endParaRPr>
          </a:p>
        </p:txBody>
      </p:sp>
      <p:pic>
        <p:nvPicPr>
          <p:cNvPr id="117" name="Google Shape;117;p18"/>
          <p:cNvPicPr preferRelativeResize="0"/>
          <p:nvPr/>
        </p:nvPicPr>
        <p:blipFill>
          <a:blip r:embed="rId3">
            <a:alphaModFix/>
          </a:blip>
          <a:stretch>
            <a:fillRect/>
          </a:stretch>
        </p:blipFill>
        <p:spPr>
          <a:xfrm>
            <a:off x="740050" y="2331775"/>
            <a:ext cx="2466975"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92100" y="78925"/>
            <a:ext cx="66312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741B47"/>
              </a:solidFill>
            </a:endParaRPr>
          </a:p>
        </p:txBody>
      </p:sp>
      <p:graphicFrame>
        <p:nvGraphicFramePr>
          <p:cNvPr id="123" name="Google Shape;123;p19"/>
          <p:cNvGraphicFramePr/>
          <p:nvPr/>
        </p:nvGraphicFramePr>
        <p:xfrm>
          <a:off x="2208975" y="-782425"/>
          <a:ext cx="3000000" cy="3000000"/>
        </p:xfrm>
        <a:graphic>
          <a:graphicData uri="http://schemas.openxmlformats.org/drawingml/2006/table">
            <a:tbl>
              <a:tblPr>
                <a:noFill/>
                <a:tableStyleId>{B2B6A8B0-6C9A-47EC-999C-6AE6CA8CCCAF}</a:tableStyleId>
              </a:tblPr>
              <a:tblGrid>
                <a:gridCol w="2266075"/>
                <a:gridCol w="2266075"/>
                <a:gridCol w="2266075"/>
              </a:tblGrid>
              <a:tr h="19225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434343"/>
                          </a:solidFill>
                        </a:rPr>
                        <a:t>Q</a:t>
                      </a:r>
                      <a:endParaRPr sz="4800">
                        <a:solidFill>
                          <a:srgbClr val="434343"/>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4800">
                          <a:solidFill>
                            <a:srgbClr val="F6B26B"/>
                          </a:solidFill>
                        </a:rPr>
                        <a:t>     </a:t>
                      </a:r>
                      <a:r>
                        <a:rPr lang="en" sz="4800">
                          <a:solidFill>
                            <a:srgbClr val="434343"/>
                          </a:solidFill>
                        </a:rPr>
                        <a:t>q</a:t>
                      </a:r>
                      <a:endParaRPr sz="4800">
                        <a:solidFill>
                          <a:srgbClr val="434343"/>
                        </a:solidFill>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434343"/>
                          </a:solidFill>
                        </a:rPr>
                        <a:t>Q</a:t>
                      </a:r>
                      <a:endParaRPr sz="4800">
                        <a:solidFill>
                          <a:srgbClr val="43434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922525">
                <a:tc>
                  <a:txBody>
                    <a:bodyPr/>
                    <a:lstStyle/>
                    <a:p>
                      <a:pPr indent="0" lvl="0" marL="0" rtl="0" algn="r">
                        <a:spcBef>
                          <a:spcPts val="0"/>
                        </a:spcBef>
                        <a:spcAft>
                          <a:spcPts val="0"/>
                        </a:spcAft>
                        <a:buNone/>
                      </a:pPr>
                      <a:r>
                        <a:rPr lang="en" sz="4800">
                          <a:solidFill>
                            <a:srgbClr val="434343"/>
                          </a:solidFill>
                        </a:rPr>
                        <a:t>q</a:t>
                      </a:r>
                      <a:endParaRPr sz="4800">
                        <a:solidFill>
                          <a:srgbClr val="43434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
        <p:nvSpPr>
          <p:cNvPr id="124" name="Google Shape;124;p19"/>
          <p:cNvSpPr txBox="1"/>
          <p:nvPr/>
        </p:nvSpPr>
        <p:spPr>
          <a:xfrm>
            <a:off x="92100" y="571025"/>
            <a:ext cx="37629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0B5394"/>
                </a:solidFill>
              </a:rPr>
              <a:t>Q= Dominant (Long Quills)</a:t>
            </a:r>
            <a:endParaRPr sz="2400">
              <a:solidFill>
                <a:srgbClr val="0B5394"/>
              </a:solidFill>
            </a:endParaRPr>
          </a:p>
          <a:p>
            <a:pPr indent="0" lvl="0" marL="0" rtl="0" algn="l">
              <a:spcBef>
                <a:spcPts val="0"/>
              </a:spcBef>
              <a:spcAft>
                <a:spcPts val="0"/>
              </a:spcAft>
              <a:buClr>
                <a:schemeClr val="dk1"/>
              </a:buClr>
              <a:buSzPts val="1100"/>
              <a:buFont typeface="Arial"/>
              <a:buNone/>
            </a:pPr>
            <a:r>
              <a:rPr lang="en" sz="2400">
                <a:solidFill>
                  <a:srgbClr val="E06666"/>
                </a:solidFill>
              </a:rPr>
              <a:t>q= recessive (Short Quills)</a:t>
            </a:r>
            <a:endParaRPr sz="2400">
              <a:solidFill>
                <a:srgbClr val="434343"/>
              </a:solidFill>
            </a:endParaRPr>
          </a:p>
          <a:p>
            <a:pPr indent="0" lvl="0" marL="0" rtl="0" algn="l">
              <a:lnSpc>
                <a:spcPct val="115000"/>
              </a:lnSpc>
              <a:spcBef>
                <a:spcPts val="0"/>
              </a:spcBef>
              <a:spcAft>
                <a:spcPts val="0"/>
              </a:spcAft>
              <a:buNone/>
            </a:pPr>
            <a:r>
              <a:t/>
            </a:r>
            <a:endParaRPr sz="1800">
              <a:solidFill>
                <a:schemeClr val="dk1"/>
              </a:solidFill>
            </a:endParaRPr>
          </a:p>
        </p:txBody>
      </p:sp>
      <p:pic>
        <p:nvPicPr>
          <p:cNvPr descr="Ogw2g2q.jpg" id="125" name="Google Shape;125;p19"/>
          <p:cNvPicPr preferRelativeResize="0"/>
          <p:nvPr/>
        </p:nvPicPr>
        <p:blipFill>
          <a:blip r:embed="rId3">
            <a:alphaModFix/>
          </a:blip>
          <a:stretch>
            <a:fillRect/>
          </a:stretch>
        </p:blipFill>
        <p:spPr>
          <a:xfrm>
            <a:off x="387225" y="2877193"/>
            <a:ext cx="2650200" cy="177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301175" y="275775"/>
            <a:ext cx="4253700" cy="89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351C75"/>
                </a:solidFill>
              </a:rPr>
              <a:t>L= Long Ears </a:t>
            </a:r>
            <a:endParaRPr sz="2400">
              <a:solidFill>
                <a:srgbClr val="351C75"/>
              </a:solidFill>
            </a:endParaRPr>
          </a:p>
          <a:p>
            <a:pPr indent="0" lvl="0" marL="0" rtl="0" algn="l">
              <a:lnSpc>
                <a:spcPct val="100000"/>
              </a:lnSpc>
              <a:spcBef>
                <a:spcPts val="0"/>
              </a:spcBef>
              <a:spcAft>
                <a:spcPts val="0"/>
              </a:spcAft>
              <a:buNone/>
            </a:pPr>
            <a:r>
              <a:rPr lang="en" sz="2400">
                <a:solidFill>
                  <a:srgbClr val="351C75"/>
                </a:solidFill>
              </a:rPr>
              <a:t>l= short ears</a:t>
            </a:r>
            <a:endParaRPr sz="2400">
              <a:solidFill>
                <a:srgbClr val="351C75"/>
              </a:solidFill>
            </a:endParaRPr>
          </a:p>
        </p:txBody>
      </p:sp>
      <p:grpSp>
        <p:nvGrpSpPr>
          <p:cNvPr id="131" name="Google Shape;131;p20"/>
          <p:cNvGrpSpPr/>
          <p:nvPr/>
        </p:nvGrpSpPr>
        <p:grpSpPr>
          <a:xfrm>
            <a:off x="5417727" y="-133299"/>
            <a:ext cx="2591925" cy="3034751"/>
            <a:chOff x="4565402" y="-122774"/>
            <a:chExt cx="2591925" cy="3034751"/>
          </a:xfrm>
        </p:grpSpPr>
        <p:pic>
          <p:nvPicPr>
            <p:cNvPr descr="250px-025Pikachu.png" id="132" name="Google Shape;132;p20"/>
            <p:cNvPicPr preferRelativeResize="0"/>
            <p:nvPr/>
          </p:nvPicPr>
          <p:blipFill>
            <a:blip r:embed="rId3">
              <a:alphaModFix/>
            </a:blip>
            <a:stretch>
              <a:fillRect/>
            </a:stretch>
          </p:blipFill>
          <p:spPr>
            <a:xfrm>
              <a:off x="4565402" y="320052"/>
              <a:ext cx="2591925" cy="2591925"/>
            </a:xfrm>
            <a:prstGeom prst="rect">
              <a:avLst/>
            </a:prstGeom>
            <a:noFill/>
            <a:ln>
              <a:noFill/>
            </a:ln>
          </p:spPr>
        </p:pic>
        <p:pic>
          <p:nvPicPr>
            <p:cNvPr descr="250px-025Pikachu.png" id="133" name="Google Shape;133;p20"/>
            <p:cNvPicPr preferRelativeResize="0"/>
            <p:nvPr/>
          </p:nvPicPr>
          <p:blipFill rotWithShape="1">
            <a:blip r:embed="rId3">
              <a:alphaModFix/>
            </a:blip>
            <a:srcRect b="64606" l="48825" r="15641" t="19150"/>
            <a:stretch/>
          </p:blipFill>
          <p:spPr>
            <a:xfrm rot="-4642459">
              <a:off x="4582031" y="223492"/>
              <a:ext cx="1046813" cy="420993"/>
            </a:xfrm>
            <a:prstGeom prst="rect">
              <a:avLst/>
            </a:prstGeom>
            <a:noFill/>
            <a:ln>
              <a:noFill/>
            </a:ln>
          </p:spPr>
        </p:pic>
        <p:pic>
          <p:nvPicPr>
            <p:cNvPr descr="250px-025Pikachu.png" id="134" name="Google Shape;134;p20"/>
            <p:cNvPicPr preferRelativeResize="0"/>
            <p:nvPr/>
          </p:nvPicPr>
          <p:blipFill rotWithShape="1">
            <a:blip r:embed="rId3">
              <a:alphaModFix/>
            </a:blip>
            <a:srcRect b="64606" l="48825" r="15641" t="19150"/>
            <a:stretch/>
          </p:blipFill>
          <p:spPr>
            <a:xfrm rot="-1098598">
              <a:off x="5650285" y="651944"/>
              <a:ext cx="1333139" cy="421404"/>
            </a:xfrm>
            <a:prstGeom prst="rect">
              <a:avLst/>
            </a:prstGeom>
            <a:noFill/>
            <a:ln>
              <a:noFill/>
            </a:ln>
          </p:spPr>
        </p:pic>
      </p:grpSp>
      <p:sp>
        <p:nvSpPr>
          <p:cNvPr id="135" name="Google Shape;135;p20"/>
          <p:cNvSpPr txBox="1"/>
          <p:nvPr/>
        </p:nvSpPr>
        <p:spPr>
          <a:xfrm>
            <a:off x="5170625" y="1907750"/>
            <a:ext cx="103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LL</a:t>
            </a:r>
            <a:endParaRPr sz="3000"/>
          </a:p>
        </p:txBody>
      </p:sp>
      <p:sp>
        <p:nvSpPr>
          <p:cNvPr id="136" name="Google Shape;136;p20"/>
          <p:cNvSpPr txBox="1"/>
          <p:nvPr/>
        </p:nvSpPr>
        <p:spPr>
          <a:xfrm>
            <a:off x="7157325" y="4099475"/>
            <a:ext cx="103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ll</a:t>
            </a:r>
            <a:endParaRPr sz="3000"/>
          </a:p>
        </p:txBody>
      </p:sp>
      <p:grpSp>
        <p:nvGrpSpPr>
          <p:cNvPr id="137" name="Google Shape;137;p20"/>
          <p:cNvGrpSpPr/>
          <p:nvPr/>
        </p:nvGrpSpPr>
        <p:grpSpPr>
          <a:xfrm>
            <a:off x="6552077" y="2551577"/>
            <a:ext cx="2591925" cy="2591925"/>
            <a:chOff x="6552077" y="2551577"/>
            <a:chExt cx="2591925" cy="2591925"/>
          </a:xfrm>
        </p:grpSpPr>
        <p:pic>
          <p:nvPicPr>
            <p:cNvPr descr="250px-025Pikachu.png" id="138" name="Google Shape;138;p20"/>
            <p:cNvPicPr preferRelativeResize="0"/>
            <p:nvPr/>
          </p:nvPicPr>
          <p:blipFill>
            <a:blip r:embed="rId3">
              <a:alphaModFix/>
            </a:blip>
            <a:stretch>
              <a:fillRect/>
            </a:stretch>
          </p:blipFill>
          <p:spPr>
            <a:xfrm>
              <a:off x="6552077" y="2551577"/>
              <a:ext cx="2591925" cy="2591925"/>
            </a:xfrm>
            <a:prstGeom prst="rect">
              <a:avLst/>
            </a:prstGeom>
            <a:noFill/>
            <a:ln>
              <a:noFill/>
            </a:ln>
          </p:spPr>
        </p:pic>
        <p:sp>
          <p:nvSpPr>
            <p:cNvPr id="139" name="Google Shape;139;p20"/>
            <p:cNvSpPr/>
            <p:nvPr/>
          </p:nvSpPr>
          <p:spPr>
            <a:xfrm rot="-1019932">
              <a:off x="6711437" y="2665509"/>
              <a:ext cx="511026" cy="56493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rot="-1687116">
              <a:off x="7725001" y="2884616"/>
              <a:ext cx="1118400" cy="346271"/>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250px-025Pikachu.png" id="141" name="Google Shape;141;p20"/>
            <p:cNvPicPr preferRelativeResize="0"/>
            <p:nvPr/>
          </p:nvPicPr>
          <p:blipFill rotWithShape="1">
            <a:blip r:embed="rId3">
              <a:alphaModFix/>
            </a:blip>
            <a:srcRect b="83540" l="12688" r="73098" t="0"/>
            <a:stretch/>
          </p:blipFill>
          <p:spPr>
            <a:xfrm rot="3605152">
              <a:off x="7766006" y="2961033"/>
              <a:ext cx="381538" cy="463908"/>
            </a:xfrm>
            <a:prstGeom prst="rect">
              <a:avLst/>
            </a:prstGeom>
            <a:noFill/>
            <a:ln>
              <a:noFill/>
            </a:ln>
          </p:spPr>
        </p:pic>
        <p:sp>
          <p:nvSpPr>
            <p:cNvPr id="142" name="Google Shape;142;p20"/>
            <p:cNvSpPr/>
            <p:nvPr/>
          </p:nvSpPr>
          <p:spPr>
            <a:xfrm rot="-760234">
              <a:off x="7762510" y="3394446"/>
              <a:ext cx="170963" cy="7962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250px-025Pikachu.png" id="143" name="Google Shape;143;p20"/>
            <p:cNvPicPr preferRelativeResize="0"/>
            <p:nvPr/>
          </p:nvPicPr>
          <p:blipFill rotWithShape="1">
            <a:blip r:embed="rId3">
              <a:alphaModFix/>
            </a:blip>
            <a:srcRect b="83540" l="12688" r="73098" t="0"/>
            <a:stretch/>
          </p:blipFill>
          <p:spPr>
            <a:xfrm rot="-1090930">
              <a:off x="6782763" y="2819375"/>
              <a:ext cx="368375" cy="426625"/>
            </a:xfrm>
            <a:prstGeom prst="rect">
              <a:avLst/>
            </a:prstGeom>
            <a:noFill/>
            <a:ln>
              <a:noFill/>
            </a:ln>
          </p:spPr>
        </p:pic>
      </p:grpSp>
      <p:graphicFrame>
        <p:nvGraphicFramePr>
          <p:cNvPr id="144" name="Google Shape;144;p20"/>
          <p:cNvGraphicFramePr/>
          <p:nvPr/>
        </p:nvGraphicFramePr>
        <p:xfrm>
          <a:off x="-709575" y="10888"/>
          <a:ext cx="3000000" cy="3000000"/>
        </p:xfrm>
        <a:graphic>
          <a:graphicData uri="http://schemas.openxmlformats.org/drawingml/2006/table">
            <a:tbl>
              <a:tblPr>
                <a:noFill/>
                <a:tableStyleId>{B2B6A8B0-6C9A-47EC-999C-6AE6CA8CCCAF}</a:tableStyleId>
              </a:tblPr>
              <a:tblGrid>
                <a:gridCol w="1959100"/>
                <a:gridCol w="1959100"/>
                <a:gridCol w="1959100"/>
              </a:tblGrid>
              <a:tr h="164405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t>L</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t>l</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L</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6000">
                        <a:solidFill>
                          <a:srgbClr val="E06666"/>
                        </a:solidFill>
                      </a:endParaRPr>
                    </a:p>
                    <a:p>
                      <a:pPr indent="0" lvl="0" marL="0" rtl="0" algn="ctr">
                        <a:spcBef>
                          <a:spcPts val="0"/>
                        </a:spcBef>
                        <a:spcAft>
                          <a:spcPts val="0"/>
                        </a:spcAft>
                        <a:buNone/>
                      </a:pPr>
                      <a:r>
                        <a:t/>
                      </a:r>
                      <a:endParaRPr sz="2400"/>
                    </a:p>
                  </a:txBody>
                  <a:tcPr marT="91425" marB="91425" marR="91425" marL="91425" anchor="ctr">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l  </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311700" y="675650"/>
            <a:ext cx="4253700" cy="85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351C75"/>
                </a:solidFill>
              </a:rPr>
              <a:t>M= Wizard</a:t>
            </a:r>
            <a:endParaRPr sz="2400">
              <a:solidFill>
                <a:srgbClr val="351C75"/>
              </a:solidFill>
            </a:endParaRPr>
          </a:p>
          <a:p>
            <a:pPr indent="0" lvl="0" marL="0" rtl="0" algn="l">
              <a:lnSpc>
                <a:spcPct val="100000"/>
              </a:lnSpc>
              <a:spcBef>
                <a:spcPts val="0"/>
              </a:spcBef>
              <a:spcAft>
                <a:spcPts val="0"/>
              </a:spcAft>
              <a:buNone/>
            </a:pPr>
            <a:r>
              <a:rPr lang="en" sz="2400">
                <a:solidFill>
                  <a:srgbClr val="351C75"/>
                </a:solidFill>
              </a:rPr>
              <a:t>m= muggle</a:t>
            </a:r>
            <a:endParaRPr sz="2400">
              <a:solidFill>
                <a:srgbClr val="351C75"/>
              </a:solidFill>
            </a:endParaRPr>
          </a:p>
        </p:txBody>
      </p:sp>
      <p:graphicFrame>
        <p:nvGraphicFramePr>
          <p:cNvPr id="150" name="Google Shape;150;p21"/>
          <p:cNvGraphicFramePr/>
          <p:nvPr/>
        </p:nvGraphicFramePr>
        <p:xfrm>
          <a:off x="34100" y="-76212"/>
          <a:ext cx="3000000" cy="3000000"/>
        </p:xfrm>
        <a:graphic>
          <a:graphicData uri="http://schemas.openxmlformats.org/drawingml/2006/table">
            <a:tbl>
              <a:tblPr>
                <a:noFill/>
                <a:tableStyleId>{B2B6A8B0-6C9A-47EC-999C-6AE6CA8CCCAF}</a:tableStyleId>
              </a:tblPr>
              <a:tblGrid>
                <a:gridCol w="1959100"/>
                <a:gridCol w="1959100"/>
                <a:gridCol w="1959100"/>
              </a:tblGrid>
              <a:tr h="164405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4800"/>
                        <a:t>M</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4800"/>
                        <a:t>M</a:t>
                      </a:r>
                      <a:endParaRPr sz="4800"/>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M</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6000">
                        <a:solidFill>
                          <a:srgbClr val="E06666"/>
                        </a:solidFill>
                      </a:endParaRPr>
                    </a:p>
                    <a:p>
                      <a:pPr indent="0" lvl="0" marL="0" rtl="0" algn="ctr">
                        <a:spcBef>
                          <a:spcPts val="0"/>
                        </a:spcBef>
                        <a:spcAft>
                          <a:spcPts val="0"/>
                        </a:spcAft>
                        <a:buNone/>
                      </a:pPr>
                      <a:r>
                        <a:t/>
                      </a:r>
                      <a:endParaRPr sz="2400"/>
                    </a:p>
                  </a:txBody>
                  <a:tcPr marT="91425" marB="91425" marR="91425" marL="91425" anchor="ctr">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r h="1644050">
                <a:tc>
                  <a:txBody>
                    <a:bodyPr/>
                    <a:lstStyle/>
                    <a:p>
                      <a:pPr indent="0" lvl="0" marL="0" rtl="0" algn="r">
                        <a:spcBef>
                          <a:spcPts val="0"/>
                        </a:spcBef>
                        <a:spcAft>
                          <a:spcPts val="0"/>
                        </a:spcAft>
                        <a:buNone/>
                      </a:pPr>
                      <a:r>
                        <a:rPr lang="en" sz="4800"/>
                        <a:t>m  </a:t>
                      </a:r>
                      <a:endParaRPr sz="4800"/>
                    </a:p>
                  </a:txBody>
                  <a:tcPr marT="91425" marB="91425" marR="91425" marL="91425" anchor="ctr">
                    <a:lnL cap="flat" cmpd="sng" w="9525">
                      <a:solidFill>
                        <a:srgbClr val="9E9E9E">
                          <a:alpha val="0"/>
                        </a:srgbClr>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rgbClr val="000000"/>
                      </a:solidFill>
                      <a:prstDash val="solid"/>
                      <a:round/>
                      <a:headEnd len="sm" w="sm" type="none"/>
                      <a:tailEnd len="sm" w="sm" type="none"/>
                    </a:lnL>
                    <a:lnR cap="flat" cmpd="sng" w="762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tcPr>
                </a:tc>
              </a:tr>
            </a:tbl>
          </a:graphicData>
        </a:graphic>
      </p:graphicFrame>
      <p:pic>
        <p:nvPicPr>
          <p:cNvPr descr="264" id="151" name="Google Shape;151;p21"/>
          <p:cNvPicPr preferRelativeResize="0"/>
          <p:nvPr/>
        </p:nvPicPr>
        <p:blipFill>
          <a:blip r:embed="rId3">
            <a:alphaModFix/>
          </a:blip>
          <a:stretch>
            <a:fillRect/>
          </a:stretch>
        </p:blipFill>
        <p:spPr>
          <a:xfrm>
            <a:off x="6972388" y="-503775"/>
            <a:ext cx="1498800" cy="2719400"/>
          </a:xfrm>
          <a:prstGeom prst="rect">
            <a:avLst/>
          </a:prstGeom>
          <a:noFill/>
          <a:ln>
            <a:noFill/>
          </a:ln>
        </p:spPr>
      </p:pic>
      <p:pic>
        <p:nvPicPr>
          <p:cNvPr descr="images" id="152" name="Google Shape;152;p21"/>
          <p:cNvPicPr preferRelativeResize="0"/>
          <p:nvPr/>
        </p:nvPicPr>
        <p:blipFill>
          <a:blip r:embed="rId4">
            <a:alphaModFix/>
          </a:blip>
          <a:stretch>
            <a:fillRect/>
          </a:stretch>
        </p:blipFill>
        <p:spPr>
          <a:xfrm>
            <a:off x="6197675" y="2857500"/>
            <a:ext cx="1524000"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9"/>
                                        </p:tgtEl>
                                      </p:cBhvr>
                                    </p:animEffect>
                                    <p:set>
                                      <p:cBhvr>
                                        <p:cTn dur="1" fill="hold">
                                          <p:stCondLst>
                                            <p:cond delay="1000"/>
                                          </p:stCondLst>
                                        </p:cTn>
                                        <p:tgtEl>
                                          <p:spTgt spid="1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