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235200" cy="1257300"/>
  <p:notesSz cx="2235200" cy="1257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3" d="100"/>
          <a:sy n="383" d="100"/>
        </p:scale>
        <p:origin x="1416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1" i="0">
                <a:solidFill>
                  <a:srgbClr val="424242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" b="1" i="0">
                <a:solidFill>
                  <a:srgbClr val="424242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" b="1" i="0">
                <a:solidFill>
                  <a:srgbClr val="424242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" b="1" i="0">
                <a:solidFill>
                  <a:srgbClr val="424242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-917"/>
            <a:ext cx="43180" cy="316865"/>
          </a:xfrm>
          <a:custGeom>
            <a:avLst/>
            <a:gdLst/>
            <a:ahLst/>
            <a:cxnLst/>
            <a:rect l="l" t="t" r="r" b="b"/>
            <a:pathLst>
              <a:path w="43180" h="316865">
                <a:moveTo>
                  <a:pt x="42838" y="0"/>
                </a:moveTo>
                <a:lnTo>
                  <a:pt x="0" y="0"/>
                </a:lnTo>
                <a:lnTo>
                  <a:pt x="0" y="316671"/>
                </a:lnTo>
                <a:lnTo>
                  <a:pt x="42838" y="316671"/>
                </a:lnTo>
                <a:lnTo>
                  <a:pt x="4283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31669" y="1207829"/>
            <a:ext cx="494665" cy="43180"/>
          </a:xfrm>
          <a:custGeom>
            <a:avLst/>
            <a:gdLst/>
            <a:ahLst/>
            <a:cxnLst/>
            <a:rect l="l" t="t" r="r" b="b"/>
            <a:pathLst>
              <a:path w="494664" h="43180">
                <a:moveTo>
                  <a:pt x="494477" y="0"/>
                </a:moveTo>
                <a:lnTo>
                  <a:pt x="0" y="0"/>
                </a:lnTo>
                <a:lnTo>
                  <a:pt x="0" y="42838"/>
                </a:lnTo>
                <a:lnTo>
                  <a:pt x="494477" y="42838"/>
                </a:lnTo>
                <a:lnTo>
                  <a:pt x="49447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783" y="247635"/>
            <a:ext cx="817244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1" i="0">
                <a:solidFill>
                  <a:srgbClr val="424242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" y="289179"/>
            <a:ext cx="2011680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3321" y="842808"/>
            <a:ext cx="43180" cy="407034"/>
          </a:xfrm>
          <a:custGeom>
            <a:avLst/>
            <a:gdLst/>
            <a:ahLst/>
            <a:cxnLst/>
            <a:rect l="l" t="t" r="r" b="b"/>
            <a:pathLst>
              <a:path w="43180" h="407034">
                <a:moveTo>
                  <a:pt x="42838" y="0"/>
                </a:moveTo>
                <a:lnTo>
                  <a:pt x="0" y="0"/>
                </a:lnTo>
                <a:lnTo>
                  <a:pt x="0" y="406621"/>
                </a:lnTo>
                <a:lnTo>
                  <a:pt x="42838" y="406621"/>
                </a:lnTo>
                <a:lnTo>
                  <a:pt x="4283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1" y="0"/>
            <a:ext cx="1611630" cy="43180"/>
          </a:xfrm>
          <a:custGeom>
            <a:avLst/>
            <a:gdLst/>
            <a:ahLst/>
            <a:cxnLst/>
            <a:rect l="l" t="t" r="r" b="b"/>
            <a:pathLst>
              <a:path w="1611630" h="43180">
                <a:moveTo>
                  <a:pt x="1611130" y="0"/>
                </a:moveTo>
                <a:lnTo>
                  <a:pt x="0" y="0"/>
                </a:lnTo>
                <a:lnTo>
                  <a:pt x="0" y="42838"/>
                </a:lnTo>
                <a:lnTo>
                  <a:pt x="1611130" y="42838"/>
                </a:lnTo>
                <a:lnTo>
                  <a:pt x="161113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3" y="173443"/>
            <a:ext cx="1051596" cy="8570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2067" y="207746"/>
            <a:ext cx="1075055" cy="17607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 algn="ctr">
              <a:lnSpc>
                <a:spcPts val="620"/>
              </a:lnSpc>
              <a:spcBef>
                <a:spcPts val="225"/>
              </a:spcBef>
            </a:pPr>
            <a:r>
              <a:rPr spc="-10" dirty="0">
                <a:latin typeface="Copperplate Gothic Bold" panose="020E0705020206020404" pitchFamily="34" charset="0"/>
                <a:cs typeface="MathJax_SansSerif"/>
              </a:rPr>
              <a:t>REVOLUTIONIZING</a:t>
            </a:r>
            <a:r>
              <a:rPr lang="en-IN" spc="-10" dirty="0">
                <a:latin typeface="Copperplate Gothic Bold" panose="020E0705020206020404" pitchFamily="34" charset="0"/>
                <a:cs typeface="MathJax_SansSerif"/>
              </a:rPr>
              <a:t> </a:t>
            </a:r>
            <a:r>
              <a:rPr lang="en-IN" sz="500" spc="-10" dirty="0">
                <a:latin typeface="Copperplate Gothic Bold" panose="020E0705020206020404" pitchFamily="34" charset="0"/>
                <a:cs typeface="MathJax_SansSerif"/>
              </a:rPr>
              <a:t>student</a:t>
            </a:r>
            <a:r>
              <a:rPr lang="en-IN" spc="500" dirty="0">
                <a:latin typeface="Copperplate Gothic Bold" panose="020E0705020206020404" pitchFamily="34" charset="0"/>
                <a:cs typeface="MathJax_SansSerif"/>
              </a:rPr>
              <a:t> </a:t>
            </a:r>
            <a:r>
              <a:rPr dirty="0">
                <a:latin typeface="Copperplate Gothic Bold" panose="020E0705020206020404" pitchFamily="34" charset="0"/>
                <a:cs typeface="MathJax_SansSerif"/>
              </a:rPr>
              <a:t>ACCOMMODATIONS</a:t>
            </a:r>
            <a:r>
              <a:rPr spc="35" dirty="0">
                <a:latin typeface="Copperplate Gothic Bold" panose="020E0705020206020404" pitchFamily="34" charset="0"/>
                <a:cs typeface="MathJax_SansSerif"/>
              </a:rPr>
              <a:t> </a:t>
            </a:r>
            <a:r>
              <a:rPr spc="-20" dirty="0">
                <a:latin typeface="Copperplate Gothic Bold" panose="020E0705020206020404" pitchFamily="34" charset="0"/>
                <a:cs typeface="MathJax_SansSerif"/>
              </a:rPr>
              <a:t>WITH</a:t>
            </a:r>
            <a:endParaRPr dirty="0">
              <a:latin typeface="Copperplate Gothic Bold" panose="020E0705020206020404" pitchFamily="34" charset="0"/>
              <a:cs typeface="MathJax_Sans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489" y="476250"/>
            <a:ext cx="1112376" cy="240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4031" y="400050"/>
            <a:ext cx="798195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35"/>
              </a:spcBef>
            </a:pP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Welcome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the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culmination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</a:t>
            </a:r>
            <a:r>
              <a:rPr lang="en-IN"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f </a:t>
            </a:r>
            <a:r>
              <a:rPr lang="en-US" sz="300" b="1" dirty="0" err="1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StudentSmart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sz="300" b="1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Rentals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sz="300" spc="-4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.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What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began</a:t>
            </a:r>
            <a:r>
              <a:rPr lang="en-US"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as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spc="-5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lang="en-US" sz="300" spc="5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concept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streamline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student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life</a:t>
            </a:r>
            <a:r>
              <a:rPr lang="en-US"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has now</a:t>
            </a:r>
            <a:r>
              <a:rPr lang="en-US" sz="30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become</a:t>
            </a:r>
            <a:r>
              <a:rPr lang="en-US"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lang="en-US"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Verdana"/>
              </a:rPr>
              <a:t>reality</a:t>
            </a:r>
            <a:r>
              <a:rPr lang="en-US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,</a:t>
            </a:r>
            <a:r>
              <a:rPr lang="en-US" sz="30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lang="en-US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revolutionizing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how</a:t>
            </a:r>
            <a:r>
              <a:rPr sz="30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students</a:t>
            </a:r>
            <a:r>
              <a:rPr sz="30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at</a:t>
            </a:r>
            <a:r>
              <a:rPr sz="30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Indiana</a:t>
            </a:r>
            <a:r>
              <a:rPr sz="30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University</a:t>
            </a:r>
            <a:r>
              <a:rPr lang="en-IN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Bloomington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access</a:t>
            </a:r>
            <a:r>
              <a:rPr sz="300" spc="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rental</a:t>
            </a:r>
            <a:r>
              <a:rPr sz="300" spc="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services.</a:t>
            </a:r>
            <a:endParaRPr sz="300" dirty="0">
              <a:latin typeface="Maiandra GD" panose="020E0502030308020204" pitchFamily="34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7358" y="247650"/>
            <a:ext cx="917042" cy="10451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2885" marR="5080" indent="-210820">
              <a:lnSpc>
                <a:spcPts val="600"/>
              </a:lnSpc>
              <a:spcBef>
                <a:spcPts val="215"/>
              </a:spcBef>
            </a:pPr>
            <a:r>
              <a:rPr lang="en-IN" sz="500" dirty="0">
                <a:latin typeface="Copperplate Gothic Bold" panose="020E0705020206020404" pitchFamily="34" charset="0"/>
                <a:cs typeface="MathJax_SansSerif"/>
              </a:rPr>
              <a:t>Welcome to</a:t>
            </a:r>
            <a:r>
              <a:rPr sz="500" spc="10" dirty="0">
                <a:latin typeface="Copperplate Gothic Bold" panose="020E0705020206020404" pitchFamily="34" charset="0"/>
                <a:cs typeface="MathJax_SansSerif"/>
              </a:rPr>
              <a:t> </a:t>
            </a:r>
            <a:r>
              <a:rPr sz="500" spc="-25" dirty="0">
                <a:latin typeface="Copperplate Gothic Bold" panose="020E0705020206020404" pitchFamily="34" charset="0"/>
                <a:cs typeface="MathJax_SansSerif"/>
              </a:rPr>
              <a:t>T</a:t>
            </a:r>
            <a:r>
              <a:rPr lang="en-IN" sz="500" spc="-25" dirty="0">
                <a:latin typeface="Copperplate Gothic Bold" panose="020E0705020206020404" pitchFamily="34" charset="0"/>
                <a:cs typeface="MathJax_SansSerif"/>
              </a:rPr>
              <a:t>he  future</a:t>
            </a:r>
            <a:endParaRPr sz="500" dirty="0">
              <a:latin typeface="Copperplate Gothic Bold" panose="020E0705020206020404" pitchFamily="34" charset="0"/>
              <a:cs typeface="MathJax_Sans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14" y="-36"/>
            <a:ext cx="252095" cy="463550"/>
            <a:chOff x="2214" y="-36"/>
            <a:chExt cx="252095" cy="463550"/>
          </a:xfrm>
        </p:grpSpPr>
        <p:sp>
          <p:nvSpPr>
            <p:cNvPr id="6" name="object 6"/>
            <p:cNvSpPr/>
            <p:nvPr/>
          </p:nvSpPr>
          <p:spPr>
            <a:xfrm>
              <a:off x="2214" y="-36"/>
              <a:ext cx="43180" cy="463550"/>
            </a:xfrm>
            <a:custGeom>
              <a:avLst/>
              <a:gdLst/>
              <a:ahLst/>
              <a:cxnLst/>
              <a:rect l="l" t="t" r="r" b="b"/>
              <a:pathLst>
                <a:path w="43180" h="463550">
                  <a:moveTo>
                    <a:pt x="42826" y="0"/>
                  </a:moveTo>
                  <a:lnTo>
                    <a:pt x="0" y="0"/>
                  </a:lnTo>
                  <a:lnTo>
                    <a:pt x="0" y="463463"/>
                  </a:lnTo>
                  <a:lnTo>
                    <a:pt x="42826" y="463463"/>
                  </a:lnTo>
                  <a:lnTo>
                    <a:pt x="42826" y="0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10" y="9658"/>
              <a:ext cx="209669" cy="23403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74" y="314062"/>
            <a:ext cx="1075190" cy="676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4" y="1207793"/>
            <a:ext cx="1113155" cy="43180"/>
          </a:xfrm>
          <a:custGeom>
            <a:avLst/>
            <a:gdLst/>
            <a:ahLst/>
            <a:cxnLst/>
            <a:rect l="l" t="t" r="r" b="b"/>
            <a:pathLst>
              <a:path w="1113155" h="43180">
                <a:moveTo>
                  <a:pt x="1112663" y="0"/>
                </a:moveTo>
                <a:lnTo>
                  <a:pt x="0" y="0"/>
                </a:lnTo>
                <a:lnTo>
                  <a:pt x="0" y="42838"/>
                </a:lnTo>
                <a:lnTo>
                  <a:pt x="1112663" y="42838"/>
                </a:lnTo>
                <a:lnTo>
                  <a:pt x="111266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056" y="323766"/>
            <a:ext cx="803275" cy="4728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1700"/>
              </a:lnSpc>
              <a:spcBef>
                <a:spcPts val="90"/>
              </a:spcBef>
            </a:pP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Our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platform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now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boasts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wide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arra</a:t>
            </a:r>
            <a:r>
              <a:rPr lang="en-IN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y of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features,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meticulously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designed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</a:t>
            </a:r>
            <a:r>
              <a:rPr lang="en-IN"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 carter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the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diverse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needs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of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students</a:t>
            </a:r>
            <a:r>
              <a:rPr lang="en-IN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. From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detailed</a:t>
            </a:r>
            <a:r>
              <a:rPr sz="300" spc="4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property</a:t>
            </a:r>
            <a:r>
              <a:rPr sz="300" spc="4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listings</a:t>
            </a:r>
            <a:r>
              <a:rPr sz="300" spc="4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wit</a:t>
            </a:r>
            <a:r>
              <a:rPr lang="en-IN" sz="300" spc="-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h </a:t>
            </a:r>
            <a:r>
              <a:rPr lang="en-IN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multimedia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support</a:t>
            </a:r>
            <a:r>
              <a:rPr sz="300" spc="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interactive</a:t>
            </a:r>
            <a:r>
              <a:rPr sz="300" spc="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ma</a:t>
            </a:r>
            <a:r>
              <a:rPr lang="en-IN"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p </a:t>
            </a:r>
            <a:r>
              <a:rPr lang="en-IN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views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and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user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evaluations,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we’v</a:t>
            </a:r>
            <a:r>
              <a:rPr lang="en-IN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e </a:t>
            </a:r>
            <a:r>
              <a:rPr lang="en-IN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created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sz="300" spc="5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user-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friendly</a:t>
            </a:r>
            <a:r>
              <a:rPr sz="300" spc="5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experience.</a:t>
            </a:r>
            <a:r>
              <a:rPr sz="300" spc="5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The</a:t>
            </a:r>
            <a:r>
              <a:rPr sz="300" spc="5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integration</a:t>
            </a:r>
            <a:r>
              <a:rPr sz="300" spc="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of</a:t>
            </a:r>
            <a:r>
              <a:rPr sz="300" spc="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essential</a:t>
            </a:r>
            <a:r>
              <a:rPr sz="300" spc="3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moving-</a:t>
            </a:r>
            <a:r>
              <a:rPr sz="300" spc="-25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</a:t>
            </a:r>
            <a:r>
              <a:rPr lang="en-IN"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n </a:t>
            </a:r>
            <a:r>
              <a:rPr lang="en-IN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services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is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testament</a:t>
            </a:r>
            <a:r>
              <a:rPr sz="30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25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ou</a:t>
            </a:r>
            <a:r>
              <a:rPr lang="en-IN" sz="30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 </a:t>
            </a:r>
            <a:r>
              <a:rPr lang="en-IN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commitment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providing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sz="30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spc="-10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holisti</a:t>
            </a:r>
            <a:r>
              <a:rPr lang="en-IN"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c </a:t>
            </a:r>
            <a:r>
              <a:rPr lang="en-IN" sz="3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rental </a:t>
            </a:r>
            <a:r>
              <a:rPr sz="30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solution</a:t>
            </a:r>
            <a:endParaRPr sz="300" dirty="0">
              <a:latin typeface="Maiandra GD" panose="020E0502030308020204" pitchFamily="34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400" y="242313"/>
            <a:ext cx="914559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500" spc="50" dirty="0">
                <a:latin typeface="Copperplate Gothic Bold" panose="020E0705020206020404" pitchFamily="34" charset="0"/>
              </a:rPr>
              <a:t>service </a:t>
            </a:r>
            <a:r>
              <a:rPr lang="en-IN" sz="500" spc="60" dirty="0">
                <a:latin typeface="Copperplate Gothic Bold" panose="020E0705020206020404" pitchFamily="34" charset="0"/>
              </a:rPr>
              <a:t> </a:t>
            </a:r>
            <a:r>
              <a:rPr lang="en-IN" sz="500" spc="65" dirty="0">
                <a:latin typeface="Copperplate Gothic Bold" panose="020E0705020206020404" pitchFamily="34" charset="0"/>
              </a:rPr>
              <a:t>overview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599" y="173485"/>
            <a:ext cx="803928" cy="904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10" y="9658"/>
            <a:ext cx="209669" cy="234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3011" y="627019"/>
            <a:ext cx="43180" cy="622935"/>
          </a:xfrm>
          <a:custGeom>
            <a:avLst/>
            <a:gdLst/>
            <a:ahLst/>
            <a:cxnLst/>
            <a:rect l="l" t="t" r="r" b="b"/>
            <a:pathLst>
              <a:path w="43180" h="622935">
                <a:moveTo>
                  <a:pt x="42838" y="0"/>
                </a:moveTo>
                <a:lnTo>
                  <a:pt x="0" y="0"/>
                </a:lnTo>
                <a:lnTo>
                  <a:pt x="0" y="622410"/>
                </a:lnTo>
                <a:lnTo>
                  <a:pt x="42838" y="622410"/>
                </a:lnTo>
                <a:lnTo>
                  <a:pt x="4283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838" y="0"/>
                </a:moveTo>
                <a:lnTo>
                  <a:pt x="0" y="0"/>
                </a:lnTo>
                <a:lnTo>
                  <a:pt x="0" y="393560"/>
                </a:lnTo>
                <a:lnTo>
                  <a:pt x="42838" y="393560"/>
                </a:lnTo>
                <a:lnTo>
                  <a:pt x="4283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31" y="362389"/>
            <a:ext cx="938284" cy="7141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342" y="249064"/>
            <a:ext cx="1043457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>
                <a:latin typeface="Copperplate Gothic Bold" panose="020E0705020206020404" pitchFamily="34" charset="0"/>
              </a:rPr>
              <a:t>TECHNICAL</a:t>
            </a:r>
            <a:r>
              <a:rPr lang="en-IN" spc="70" dirty="0">
                <a:latin typeface="Copperplate Gothic Bold" panose="020E0705020206020404" pitchFamily="34" charset="0"/>
              </a:rPr>
              <a:t> </a:t>
            </a:r>
            <a:r>
              <a:rPr spc="60" dirty="0">
                <a:latin typeface="Copperplate Gothic Bold" panose="020E0705020206020404" pitchFamily="34" charset="0"/>
              </a:rPr>
              <a:t>ADVANCEMENTS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10" y="9658"/>
            <a:ext cx="209669" cy="234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B7C114-C2AE-567E-FB72-6A95E92A6FF8}"/>
              </a:ext>
            </a:extLst>
          </p:cNvPr>
          <p:cNvSpPr txBox="1"/>
          <p:nvPr/>
        </p:nvSpPr>
        <p:spPr>
          <a:xfrm>
            <a:off x="203200" y="36238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At the core of </a:t>
            </a:r>
            <a:r>
              <a:rPr lang="en-US" sz="300" b="1" dirty="0" err="1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StudentSmart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sz="300" b="1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Rentals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 is our robust </a:t>
            </a:r>
            <a:r>
              <a:rPr lang="en-US" sz="300" b="1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MERN Stack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, enhanced with </a:t>
            </a:r>
            <a:r>
              <a:rPr lang="en-US" sz="300" b="1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Firebase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 for superior security and data handling.  </a:t>
            </a:r>
          </a:p>
          <a:p>
            <a:endParaRPr lang="en-US" sz="300" dirty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</a:endParaRPr>
          </a:p>
          <a:p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This technical foundation has allowed us to build a </a:t>
            </a:r>
            <a:r>
              <a:rPr lang="en-US" sz="300" b="1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responsive</a:t>
            </a:r>
            <a:r>
              <a:rPr lang="en-US" sz="3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 and scalable platform</a:t>
            </a:r>
            <a:endParaRPr lang="en-IN" sz="300" dirty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165" y="205965"/>
            <a:ext cx="861770" cy="27379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065" marR="5080" algn="ctr">
              <a:lnSpc>
                <a:spcPts val="600"/>
              </a:lnSpc>
              <a:spcBef>
                <a:spcPts val="215"/>
              </a:spcBef>
            </a:pPr>
            <a:r>
              <a:rPr spc="50" dirty="0">
                <a:latin typeface="Copperplate Gothic Bold" panose="020E0705020206020404" pitchFamily="34" charset="0"/>
              </a:rPr>
              <a:t>SERVICE</a:t>
            </a:r>
            <a:r>
              <a:rPr spc="70" dirty="0">
                <a:latin typeface="Copperplate Gothic Bold" panose="020E0705020206020404" pitchFamily="34" charset="0"/>
              </a:rPr>
              <a:t> IMPLEMENTATION</a:t>
            </a:r>
            <a:endParaRPr dirty="0">
              <a:latin typeface="Copperplate Gothic Bold" panose="020E0705020206020404" pitchFamily="34" charset="0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br>
              <a:rPr lang="en-IN" sz="300" b="0" spc="-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</a:br>
            <a:r>
              <a:rPr sz="300" spc="-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DEMO</a:t>
            </a:r>
            <a:endParaRPr sz="300" dirty="0">
              <a:latin typeface="Maiandra GD" panose="020E0502030308020204" pitchFamily="34" charset="0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14" y="-36"/>
            <a:ext cx="252095" cy="463550"/>
            <a:chOff x="2214" y="-36"/>
            <a:chExt cx="252095" cy="463550"/>
          </a:xfrm>
        </p:grpSpPr>
        <p:sp>
          <p:nvSpPr>
            <p:cNvPr id="4" name="object 4"/>
            <p:cNvSpPr/>
            <p:nvPr/>
          </p:nvSpPr>
          <p:spPr>
            <a:xfrm>
              <a:off x="2214" y="-36"/>
              <a:ext cx="43180" cy="463550"/>
            </a:xfrm>
            <a:custGeom>
              <a:avLst/>
              <a:gdLst/>
              <a:ahLst/>
              <a:cxnLst/>
              <a:rect l="l" t="t" r="r" b="b"/>
              <a:pathLst>
                <a:path w="43180" h="463550">
                  <a:moveTo>
                    <a:pt x="42826" y="0"/>
                  </a:moveTo>
                  <a:lnTo>
                    <a:pt x="0" y="0"/>
                  </a:lnTo>
                  <a:lnTo>
                    <a:pt x="0" y="463463"/>
                  </a:lnTo>
                  <a:lnTo>
                    <a:pt x="42826" y="463463"/>
                  </a:lnTo>
                  <a:lnTo>
                    <a:pt x="42826" y="0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10" y="9658"/>
              <a:ext cx="209669" cy="23403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71" y="314062"/>
            <a:ext cx="1075194" cy="676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0886" y="1206615"/>
            <a:ext cx="555625" cy="43180"/>
          </a:xfrm>
          <a:custGeom>
            <a:avLst/>
            <a:gdLst/>
            <a:ahLst/>
            <a:cxnLst/>
            <a:rect l="l" t="t" r="r" b="b"/>
            <a:pathLst>
              <a:path w="555625" h="43180">
                <a:moveTo>
                  <a:pt x="555260" y="0"/>
                </a:moveTo>
                <a:lnTo>
                  <a:pt x="0" y="0"/>
                </a:lnTo>
                <a:lnTo>
                  <a:pt x="0" y="42838"/>
                </a:lnTo>
                <a:lnTo>
                  <a:pt x="555260" y="42838"/>
                </a:lnTo>
                <a:lnTo>
                  <a:pt x="55526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0886" y="0"/>
            <a:ext cx="555625" cy="43180"/>
          </a:xfrm>
          <a:custGeom>
            <a:avLst/>
            <a:gdLst/>
            <a:ahLst/>
            <a:cxnLst/>
            <a:rect l="l" t="t" r="r" b="b"/>
            <a:pathLst>
              <a:path w="555625" h="43180">
                <a:moveTo>
                  <a:pt x="555260" y="0"/>
                </a:moveTo>
                <a:lnTo>
                  <a:pt x="0" y="0"/>
                </a:lnTo>
                <a:lnTo>
                  <a:pt x="0" y="42838"/>
                </a:lnTo>
                <a:lnTo>
                  <a:pt x="555260" y="42838"/>
                </a:lnTo>
                <a:lnTo>
                  <a:pt x="55526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93" y="9658"/>
            <a:ext cx="982980" cy="1138555"/>
            <a:chOff x="2893" y="9658"/>
            <a:chExt cx="982980" cy="1138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248401"/>
              <a:ext cx="982635" cy="8996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10" y="9658"/>
              <a:ext cx="209669" cy="2340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783" y="247635"/>
            <a:ext cx="817244" cy="4322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940" marR="7620" algn="ctr">
              <a:lnSpc>
                <a:spcPts val="430"/>
              </a:lnSpc>
              <a:spcBef>
                <a:spcPts val="185"/>
              </a:spcBef>
            </a:pPr>
            <a:r>
              <a:rPr spc="80" dirty="0">
                <a:latin typeface="Copperplate Gothic Bold" panose="020E0705020206020404" pitchFamily="34" charset="0"/>
              </a:rPr>
              <a:t>CONCLUSION</a:t>
            </a:r>
            <a:r>
              <a:rPr spc="50" dirty="0">
                <a:latin typeface="Copperplate Gothic Bold" panose="020E0705020206020404" pitchFamily="34" charset="0"/>
              </a:rPr>
              <a:t> </a:t>
            </a:r>
            <a:r>
              <a:rPr spc="90" dirty="0">
                <a:latin typeface="Copperplate Gothic Bold" panose="020E0705020206020404" pitchFamily="34" charset="0"/>
              </a:rPr>
              <a:t>AND</a:t>
            </a:r>
            <a:r>
              <a:rPr spc="50" dirty="0">
                <a:latin typeface="Copperplate Gothic Bold" panose="020E0705020206020404" pitchFamily="34" charset="0"/>
              </a:rPr>
              <a:t> FUTUR</a:t>
            </a:r>
            <a:r>
              <a:rPr lang="en-IN" spc="50" dirty="0">
                <a:latin typeface="Copperplate Gothic Bold" panose="020E0705020206020404" pitchFamily="34" charset="0"/>
              </a:rPr>
              <a:t>E OUTLOOK</a:t>
            </a:r>
            <a:br>
              <a:rPr lang="en-IN" spc="50" dirty="0">
                <a:latin typeface="Copperplate Gothic Bold" panose="020E0705020206020404" pitchFamily="34" charset="0"/>
              </a:rPr>
            </a:br>
            <a:endParaRPr spc="75" dirty="0">
              <a:latin typeface="Copperplate Gothic Bold" panose="020E0705020206020404" pitchFamily="34" charset="0"/>
            </a:endParaRPr>
          </a:p>
          <a:p>
            <a:pPr marL="12065" marR="5080" indent="-635" algn="ctr">
              <a:lnSpc>
                <a:spcPct val="111700"/>
              </a:lnSpc>
              <a:spcBef>
                <a:spcPts val="30"/>
              </a:spcBef>
            </a:pP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As we</a:t>
            </a:r>
            <a:r>
              <a:rPr sz="300" b="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look</a:t>
            </a:r>
            <a:r>
              <a:rPr sz="300" b="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forward,</a:t>
            </a:r>
            <a:r>
              <a:rPr sz="300" b="0" spc="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spc="-10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StudentSmar</a:t>
            </a:r>
            <a:r>
              <a:rPr lang="en-IN" sz="300" b="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 </a:t>
            </a:r>
            <a:r>
              <a:rPr lang="en-IN"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Rentals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stands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as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testament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spc="-25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ou</a:t>
            </a:r>
            <a:r>
              <a:rPr lang="en-IN" sz="300" b="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 </a:t>
            </a:r>
            <a:r>
              <a:rPr lang="en-IN"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dedication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to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improving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student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life</a:t>
            </a:r>
            <a:r>
              <a:rPr lang="en-IN" sz="300" b="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. </a:t>
            </a:r>
            <a:r>
              <a:rPr lang="en-IN"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Our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journey</a:t>
            </a:r>
            <a:r>
              <a:rPr sz="300" b="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has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set</a:t>
            </a:r>
            <a:r>
              <a:rPr sz="300" b="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the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stage</a:t>
            </a:r>
            <a:r>
              <a:rPr sz="300" b="0" spc="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for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spc="-10" dirty="0" err="1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futur</a:t>
            </a:r>
            <a:r>
              <a:rPr lang="en-IN" sz="300" b="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e </a:t>
            </a:r>
            <a:r>
              <a:rPr lang="en-IN"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expansion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and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continued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innovation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spc="-2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in</a:t>
            </a:r>
            <a:r>
              <a:rPr sz="300" b="0" spc="50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the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student</a:t>
            </a:r>
            <a:r>
              <a:rPr sz="300" b="0" spc="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rental</a:t>
            </a:r>
            <a:r>
              <a:rPr sz="300" b="0" spc="2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00" b="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market.</a:t>
            </a:r>
            <a:endParaRPr sz="300" dirty="0">
              <a:latin typeface="Maiandra GD" panose="020E0502030308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934" y="465785"/>
            <a:ext cx="471805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55" dirty="0">
                <a:solidFill>
                  <a:srgbClr val="424242"/>
                </a:solidFill>
                <a:latin typeface="Kunstler Script" panose="030304020206070D0D06" pitchFamily="66" charset="0"/>
                <a:cs typeface="Liberation Sans Narrow"/>
              </a:rPr>
              <a:t>Thanks!</a:t>
            </a:r>
            <a:endParaRPr sz="950" dirty="0">
              <a:latin typeface="Kunstler Script" panose="030304020206070D0D06" pitchFamily="66" charset="0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800" y="622901"/>
            <a:ext cx="609600" cy="705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Do</a:t>
            </a:r>
            <a:r>
              <a:rPr sz="350" spc="-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5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you</a:t>
            </a:r>
            <a:r>
              <a:rPr sz="35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5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have</a:t>
            </a:r>
            <a:r>
              <a:rPr sz="350" spc="-15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</a:t>
            </a:r>
            <a:r>
              <a:rPr sz="35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any</a:t>
            </a:r>
            <a:r>
              <a:rPr sz="35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 questions</a:t>
            </a:r>
            <a:r>
              <a:rPr lang="en-IN" sz="350" spc="-10" dirty="0">
                <a:solidFill>
                  <a:srgbClr val="B65341"/>
                </a:solidFill>
                <a:latin typeface="Maiandra GD" panose="020E0502030308020204" pitchFamily="34" charset="0"/>
                <a:cs typeface="Verdana"/>
              </a:rPr>
              <a:t>?</a:t>
            </a:r>
            <a:endParaRPr sz="350" dirty="0">
              <a:latin typeface="Maiandra GD" panose="020E0502030308020204" pitchFamily="34" charset="0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646" y="196206"/>
            <a:ext cx="1112382" cy="240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86CA4A1F9E67498E9C90625C758A3D" ma:contentTypeVersion="9" ma:contentTypeDescription="Create a new document." ma:contentTypeScope="" ma:versionID="c514afcbe41aca673eec7dc5298fe89f">
  <xsd:schema xmlns:xsd="http://www.w3.org/2001/XMLSchema" xmlns:xs="http://www.w3.org/2001/XMLSchema" xmlns:p="http://schemas.microsoft.com/office/2006/metadata/properties" xmlns:ns2="56643e9c-d376-4394-9442-9fa3aebdba06" xmlns:ns3="760a4aa6-ca1d-41a8-b001-b1cc38739a54" targetNamespace="http://schemas.microsoft.com/office/2006/metadata/properties" ma:root="true" ma:fieldsID="695e0758aa3a04c0e3fcdd714654e4de" ns2:_="" ns3:_="">
    <xsd:import namespace="56643e9c-d376-4394-9442-9fa3aebdba06"/>
    <xsd:import namespace="760a4aa6-ca1d-41a8-b001-b1cc38739a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43e9c-d376-4394-9442-9fa3aebdba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a4aa6-ca1d-41a8-b001-b1cc38739a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F826E-CD8C-4D14-BF52-BA908D3CAF0A}"/>
</file>

<file path=customXml/itemProps2.xml><?xml version="1.0" encoding="utf-8"?>
<ds:datastoreItem xmlns:ds="http://schemas.openxmlformats.org/officeDocument/2006/customXml" ds:itemID="{601A39D0-D90F-474F-8CD8-A7D2F91073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209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Copperplate Gothic Bold</vt:lpstr>
      <vt:lpstr>Kunstler Script</vt:lpstr>
      <vt:lpstr>Liberation Sans Narrow</vt:lpstr>
      <vt:lpstr>Maiandra GD</vt:lpstr>
      <vt:lpstr>Office Theme</vt:lpstr>
      <vt:lpstr>REVOLUTIONIZING student ACCOMMODATIONS WITH</vt:lpstr>
      <vt:lpstr>Welcome to The  future</vt:lpstr>
      <vt:lpstr>service  overview</vt:lpstr>
      <vt:lpstr>TECHNICAL ADVANCEMENTS</vt:lpstr>
      <vt:lpstr>SERVICE IMPLEMENTATION  DEMO</vt:lpstr>
      <vt:lpstr>CONCLUSION AND FUTURE OUTLOOK  As we look forward, StudentSmart Rentals stands as a testament to our dedication to improving student life. Our journey has set the stage for future expansion and continued innovation in the student rental market.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Gupta, Ashutosh</cp:lastModifiedBy>
  <cp:revision>4</cp:revision>
  <dcterms:created xsi:type="dcterms:W3CDTF">2023-12-07T07:00:55Z</dcterms:created>
  <dcterms:modified xsi:type="dcterms:W3CDTF">2023-12-07T07:23:20Z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2023-12-07T00:00:00Z</vt:filetime>
  </property>
  <property fmtid="{D5CDD505-2E9C-101B-9397-08002B2CF9AE}" pid="5" name="Producer">
    <vt:lpwstr>3-Heights(TM) PDF Security Shell 4.8.25.2 (http://www.pdf-tools.com)</vt:lpwstr>
  </property>
</Properties>
</file>