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54" d="100"/>
          <a:sy n="54" d="100"/>
        </p:scale>
        <p:origin x="-62" y="-16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3BF88229-2F8A-4AC2-B58F-A56072AFD96F}" type="datetimeFigureOut">
              <a:rPr lang="ru-RU"/>
              <a:pPr>
                <a:defRPr/>
              </a:pPr>
              <a:t>18.10.2021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C5C93E87-2146-484D-A417-CFF14617F85F}"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3D209D30-60F0-45B8-AC71-C27D21D7234B}" type="datetimeFigureOut">
              <a:rPr lang="ru-RU"/>
              <a:pPr>
                <a:defRPr/>
              </a:pPr>
              <a:t>18.10.2021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E21B7E65-DB3C-4F0E-93AD-3D2FD8492C6A}"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521588D5-8D61-4CDD-8519-BE9252DED5DC}" type="datetimeFigureOut">
              <a:rPr lang="ru-RU"/>
              <a:pPr>
                <a:defRPr/>
              </a:pPr>
              <a:t>18.10.2021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8D68FB2-A14F-4689-97C8-131050E3F1F3}"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07E9821F-FFAF-4CA6-AF5B-00516097D2AF}" type="datetimeFigureOut">
              <a:rPr lang="ru-RU"/>
              <a:pPr>
                <a:defRPr/>
              </a:pPr>
              <a:t>18.10.2021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C142BBB6-A217-46C7-96AB-D4A2A220CEF3}"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200951C8-6A69-4D0F-A0D9-D81BA5959CB0}" type="datetimeFigureOut">
              <a:rPr lang="ru-RU"/>
              <a:pPr>
                <a:defRPr/>
              </a:pPr>
              <a:t>18.10.2021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374DBB65-6C8B-4D30-B554-927E6CAB3E7B}"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1AC6B84C-8F73-499F-A197-5FC161D83174}" type="datetimeFigureOut">
              <a:rPr lang="ru-RU"/>
              <a:pPr>
                <a:defRPr/>
              </a:pPr>
              <a:t>18.10.2021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1FFBE61-4A25-452D-8DEC-FB00C08B5865}"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538B7C09-7B6B-4A02-8B7E-153E95C861B9}" type="datetimeFigureOut">
              <a:rPr lang="ru-RU"/>
              <a:pPr>
                <a:defRPr/>
              </a:pPr>
              <a:t>18.10.2021</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C832F6CE-3203-40EF-88B2-FAFDC665E47D}"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541B8B47-31F7-48EC-B1E7-7FB009E41BA4}" type="datetimeFigureOut">
              <a:rPr lang="ru-RU"/>
              <a:pPr>
                <a:defRPr/>
              </a:pPr>
              <a:t>18.10.2021</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FB3033D2-AF49-4085-B61B-9C5E77520A58}"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32C09898-9F1D-413E-9517-5DD6BCB1AAFC}" type="datetimeFigureOut">
              <a:rPr lang="ru-RU"/>
              <a:pPr>
                <a:defRPr/>
              </a:pPr>
              <a:t>18.10.2021</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9DEDEB07-7629-4784-A677-D534A4B10AC7}"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8925EF1A-3074-4418-863C-AE4DE29C5B04}" type="datetimeFigureOut">
              <a:rPr lang="ru-RU"/>
              <a:pPr>
                <a:defRPr/>
              </a:pPr>
              <a:t>18.10.2021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ECEB121D-5063-4E33-AC72-7473CC91C0C3}"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5A164EE2-0DC7-4604-8B7C-48ADEA8DF82A}" type="datetimeFigureOut">
              <a:rPr lang="ru-RU"/>
              <a:pPr>
                <a:defRPr/>
              </a:pPr>
              <a:t>18.10.2021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F512D74A-211A-4C6E-A11F-2903F3E670A2}"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5572495-F984-4B2D-9035-9B9FAA35768F}" type="datetimeFigureOut">
              <a:rPr lang="ru-RU"/>
              <a:pPr>
                <a:defRPr/>
              </a:pPr>
              <a:t>18.10.2021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5F78478-6969-4740-9418-0A678C599835}"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normAutofit fontScale="90000"/>
          </a:bodyPr>
          <a:lstStyle/>
          <a:p>
            <a:pPr fontAlgn="auto">
              <a:spcAft>
                <a:spcPts val="0"/>
              </a:spcAft>
              <a:defRPr/>
            </a:pPr>
            <a:r>
              <a:rPr lang="ru-RU" dirty="0" smtClean="0"/>
              <a:t>История и перспективы развития информатики и вычислительной техники</a:t>
            </a:r>
            <a:endParaRPr lang="ru-RU" dirty="0"/>
          </a:p>
        </p:txBody>
      </p:sp>
      <p:sp>
        <p:nvSpPr>
          <p:cNvPr id="13314" name="Подзаголовок 2"/>
          <p:cNvSpPr>
            <a:spLocks noGrp="1"/>
          </p:cNvSpPr>
          <p:nvPr>
            <p:ph type="subTitle" idx="1"/>
          </p:nvPr>
        </p:nvSpPr>
        <p:spPr/>
        <p:txBody>
          <a:bodyPr/>
          <a:lstStyle/>
          <a:p>
            <a:r>
              <a:rPr lang="ru-RU" sz="3600" smtClean="0"/>
              <a:t>Поколения ЭВМ</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Заголовок 1"/>
          <p:cNvSpPr>
            <a:spLocks noGrp="1"/>
          </p:cNvSpPr>
          <p:nvPr>
            <p:ph type="title"/>
          </p:nvPr>
        </p:nvSpPr>
        <p:spPr/>
        <p:txBody>
          <a:bodyPr/>
          <a:lstStyle/>
          <a:p>
            <a:r>
              <a:rPr lang="ru-RU" sz="3600" smtClean="0"/>
              <a:t>Третье поколение ЭВМ: 1970-1980-е годы</a:t>
            </a:r>
            <a:r>
              <a:rPr lang="ru-RU" sz="3600" smtClean="0">
                <a:latin typeface="Arial" charset="0"/>
              </a:rPr>
              <a:t>.</a:t>
            </a:r>
            <a:r>
              <a:rPr lang="ru-RU" sz="3600" smtClean="0"/>
              <a:t> </a:t>
            </a:r>
          </a:p>
        </p:txBody>
      </p:sp>
      <p:sp>
        <p:nvSpPr>
          <p:cNvPr id="22530" name="Объект 2"/>
          <p:cNvSpPr>
            <a:spLocks noGrp="1"/>
          </p:cNvSpPr>
          <p:nvPr>
            <p:ph idx="1"/>
          </p:nvPr>
        </p:nvSpPr>
        <p:spPr/>
        <p:txBody>
          <a:bodyPr/>
          <a:lstStyle/>
          <a:p>
            <a:r>
              <a:rPr lang="ru-RU" smtClean="0"/>
              <a:t>Наиболее распространенным в те годы было семейство System/360 фирмы IBM (IBM-360), на основе которого в СССР была разработана серия ЕС ЭВМ – ЕС-1010, ЕС-1040, М-6000, М-4030 и др.</a:t>
            </a:r>
          </a:p>
          <a:p>
            <a:r>
              <a:rPr lang="ru-RU" smtClean="0"/>
              <a:t>Еще в начале 60-х появляются первые миникомпьютеры — небольшие маломощные компьютеры, доступные по цене небольшим фирмам или лабораториям. Миникомпьютеры представляли собой первый шаг на пути к персональным компьютерам, пробные образцы которых были выпущены только в середине 70-х годов. Известное семейство миникомпьютеров PDP фирмы Digital Equipment послужило прототипом для советской серии машин СМ (мини-ЭВМ): СМ-1, СМ-2, СМ-3, СМ-4; «Электроника-60» и др.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Заголовок 1"/>
          <p:cNvSpPr>
            <a:spLocks noGrp="1"/>
          </p:cNvSpPr>
          <p:nvPr>
            <p:ph type="title"/>
          </p:nvPr>
        </p:nvSpPr>
        <p:spPr/>
        <p:txBody>
          <a:bodyPr/>
          <a:lstStyle/>
          <a:p>
            <a:r>
              <a:rPr lang="ru-RU" smtClean="0"/>
              <a:t>Четвертое </a:t>
            </a:r>
            <a:r>
              <a:rPr lang="en-US" smtClean="0"/>
              <a:t> </a:t>
            </a:r>
            <a:r>
              <a:rPr lang="ru-RU" smtClean="0"/>
              <a:t>поколение ЭВМ. 1980-1990-е годы</a:t>
            </a:r>
          </a:p>
        </p:txBody>
      </p:sp>
      <p:sp>
        <p:nvSpPr>
          <p:cNvPr id="3" name="Объект 2"/>
          <p:cNvSpPr>
            <a:spLocks noGrp="1"/>
          </p:cNvSpPr>
          <p:nvPr>
            <p:ph idx="1"/>
          </p:nvPr>
        </p:nvSpPr>
        <p:spPr/>
        <p:txBody>
          <a:bodyPr rtlCol="0">
            <a:normAutofit lnSpcReduction="10000"/>
          </a:bodyPr>
          <a:lstStyle/>
          <a:p>
            <a:pPr fontAlgn="auto">
              <a:spcAft>
                <a:spcPts val="0"/>
              </a:spcAft>
              <a:buFont typeface="Arial" panose="020B0604020202020204" pitchFamily="34" charset="0"/>
              <a:buChar char="•"/>
              <a:defRPr/>
            </a:pPr>
            <a:r>
              <a:rPr lang="ru-RU" dirty="0"/>
              <a:t>Переход к машинам четвертого поколения – ЭВМ на больших интегральных схемах (БИС) – происходил во второй половине 70-х годов и завершился приблизительно к 1980 г. Теперь на одном кристалле размером 1 </a:t>
            </a:r>
            <a:r>
              <a:rPr lang="ru-RU" dirty="0" err="1" smtClean="0"/>
              <a:t>кв.см</a:t>
            </a:r>
            <a:r>
              <a:rPr lang="ru-RU" dirty="0" smtClean="0"/>
              <a:t>  </a:t>
            </a:r>
            <a:r>
              <a:rPr lang="ru-RU" dirty="0"/>
              <a:t>стали размещаться сотни тысяч электронных элементов. Скорость и объем памяти возросли в десятки тысяч раз по сравнению с машинами первого поколения и составили </a:t>
            </a:r>
            <a:r>
              <a:rPr lang="ru-RU" dirty="0" smtClean="0"/>
              <a:t>примерно 1 млрд. операций </a:t>
            </a:r>
            <a:r>
              <a:rPr lang="ru-RU" dirty="0"/>
              <a:t>в секунду и </a:t>
            </a:r>
            <a:r>
              <a:rPr lang="ru-RU" dirty="0" smtClean="0"/>
              <a:t>10 млн. </a:t>
            </a:r>
            <a:r>
              <a:rPr lang="ru-RU" dirty="0"/>
              <a:t>слов соответственно</a:t>
            </a:r>
            <a:r>
              <a:rPr lang="ru-RU" dirty="0" smtClean="0"/>
              <a:t>.</a:t>
            </a:r>
          </a:p>
          <a:p>
            <a:pPr fontAlgn="auto">
              <a:spcAft>
                <a:spcPts val="0"/>
              </a:spcAft>
              <a:buFont typeface="Arial" panose="020B0604020202020204" pitchFamily="34" charset="0"/>
              <a:buChar char="•"/>
              <a:defRPr/>
            </a:pPr>
            <a:r>
              <a:rPr lang="ru-RU" dirty="0"/>
              <a:t>Наиболее крупным достижением, связанным с применением БИС, стало создание микропроцессоров, а затем на их основе </a:t>
            </a:r>
            <a:r>
              <a:rPr lang="ru-RU" dirty="0" smtClean="0"/>
              <a:t>микро-ЭВМ.</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Заголовок 1"/>
          <p:cNvSpPr>
            <a:spLocks noGrp="1"/>
          </p:cNvSpPr>
          <p:nvPr>
            <p:ph type="title"/>
          </p:nvPr>
        </p:nvSpPr>
        <p:spPr/>
        <p:txBody>
          <a:bodyPr/>
          <a:lstStyle/>
          <a:p>
            <a:r>
              <a:rPr lang="ru-RU" sz="3200" smtClean="0"/>
              <a:t>Четвертое </a:t>
            </a:r>
            <a:r>
              <a:rPr lang="en-US" sz="3200" smtClean="0"/>
              <a:t> </a:t>
            </a:r>
            <a:r>
              <a:rPr lang="ru-RU" sz="3200" smtClean="0"/>
              <a:t>поколение ЭВМ. 1980-1990-е годы</a:t>
            </a:r>
          </a:p>
        </p:txBody>
      </p:sp>
      <p:sp>
        <p:nvSpPr>
          <p:cNvPr id="24578" name="Объект 2"/>
          <p:cNvSpPr>
            <a:spLocks noGrp="1"/>
          </p:cNvSpPr>
          <p:nvPr>
            <p:ph idx="1"/>
          </p:nvPr>
        </p:nvSpPr>
        <p:spPr/>
        <p:txBody>
          <a:bodyPr/>
          <a:lstStyle/>
          <a:p>
            <a:r>
              <a:rPr lang="ru-RU" smtClean="0"/>
              <a:t>Если прежние поколения ЭВМ требовали для своего расположения специальных помещений, систем  вентиляции, специального оборудования для электропитания, то требования, предъявляемые к эксплуатации микро-ЭВМ, ничем не отличаются от условий эксплуатации бытовых приборов. При этом они имеют достаточно высокую производительность, экономичны в эксплуатации и дешевы.</a:t>
            </a:r>
          </a:p>
          <a:p>
            <a:r>
              <a:rPr lang="ru-RU" smtClean="0"/>
              <a:t>Микро-ЭВМ используются в измерительных комплексах, системах числового программного управления, в управляющих системах различного назначения.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Заголовок 1"/>
          <p:cNvSpPr>
            <a:spLocks noGrp="1"/>
          </p:cNvSpPr>
          <p:nvPr>
            <p:ph type="title"/>
          </p:nvPr>
        </p:nvSpPr>
        <p:spPr/>
        <p:txBody>
          <a:bodyPr/>
          <a:lstStyle/>
          <a:p>
            <a:r>
              <a:rPr lang="ru-RU" sz="3200" smtClean="0"/>
              <a:t>Четвертое </a:t>
            </a:r>
            <a:r>
              <a:rPr lang="en-US" sz="3200" smtClean="0"/>
              <a:t> </a:t>
            </a:r>
            <a:r>
              <a:rPr lang="ru-RU" sz="3200" smtClean="0"/>
              <a:t>поколение ЭВМ. 1980-1990-е годы</a:t>
            </a:r>
          </a:p>
        </p:txBody>
      </p:sp>
      <p:sp>
        <p:nvSpPr>
          <p:cNvPr id="3" name="Объект 2"/>
          <p:cNvSpPr>
            <a:spLocks noGrp="1"/>
          </p:cNvSpPr>
          <p:nvPr>
            <p:ph idx="1"/>
          </p:nvPr>
        </p:nvSpPr>
        <p:spPr/>
        <p:txBody>
          <a:bodyPr rtlCol="0">
            <a:normAutofit lnSpcReduction="10000"/>
          </a:bodyPr>
          <a:lstStyle/>
          <a:p>
            <a:pPr fontAlgn="auto">
              <a:spcAft>
                <a:spcPts val="0"/>
              </a:spcAft>
              <a:buFont typeface="Arial" panose="020B0604020202020204" pitchFamily="34" charset="0"/>
              <a:buChar char="•"/>
              <a:defRPr/>
            </a:pPr>
            <a:r>
              <a:rPr lang="ru-RU" dirty="0"/>
              <a:t>Дальнейшее развитие микро-ЭВМ привело к созданию персональных компьютеров (ПК), широкое распространение которых началось с 1975 г., когда </a:t>
            </a:r>
            <a:r>
              <a:rPr lang="ru-RU" dirty="0" smtClean="0"/>
              <a:t>  </a:t>
            </a:r>
            <a:r>
              <a:rPr lang="ru-RU" dirty="0"/>
              <a:t>фирма IBM выпустила свой первый персональный компьютер IBM PC. В период машин четвертого поколения стали также серийно производиться </a:t>
            </a:r>
            <a:r>
              <a:rPr lang="ru-RU" dirty="0" err="1"/>
              <a:t>супер-ЭВМ</a:t>
            </a:r>
            <a:r>
              <a:rPr lang="ru-RU" dirty="0"/>
              <a:t>. В нескольких серийных моделях была достигнута производительность свыше 1 млрд. операций в секунду. </a:t>
            </a:r>
            <a:endParaRPr lang="ru-RU" dirty="0" smtClean="0"/>
          </a:p>
          <a:p>
            <a:pPr fontAlgn="auto">
              <a:spcAft>
                <a:spcPts val="0"/>
              </a:spcAft>
              <a:buFont typeface="Arial" panose="020B0604020202020204" pitchFamily="34" charset="0"/>
              <a:buChar char="•"/>
              <a:defRPr/>
            </a:pPr>
            <a:r>
              <a:rPr lang="ru-RU" dirty="0"/>
              <a:t>К числу наиболее значительных разработок четвертого поколения относится ЭВМ «Крей-3». Примером отечественной </a:t>
            </a:r>
            <a:r>
              <a:rPr lang="ru-RU" dirty="0" err="1"/>
              <a:t>суперЭВМ</a:t>
            </a:r>
            <a:r>
              <a:rPr lang="ru-RU"/>
              <a:t> является многопроцессорный вычислительный комплекс «Эльбрус».</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Заголовок 1"/>
          <p:cNvSpPr>
            <a:spLocks noGrp="1"/>
          </p:cNvSpPr>
          <p:nvPr>
            <p:ph type="title"/>
          </p:nvPr>
        </p:nvSpPr>
        <p:spPr/>
        <p:txBody>
          <a:bodyPr/>
          <a:lstStyle/>
          <a:p>
            <a:r>
              <a:rPr lang="ru-RU" sz="3600" smtClean="0"/>
              <a:t>Пятое</a:t>
            </a:r>
            <a:r>
              <a:rPr lang="en-US" sz="3600" smtClean="0"/>
              <a:t> </a:t>
            </a:r>
            <a:r>
              <a:rPr lang="ru-RU" sz="3600" smtClean="0"/>
              <a:t>поколение ЭВМ. 1990-настоящее время</a:t>
            </a:r>
            <a:r>
              <a:rPr lang="en-US" sz="3600" smtClean="0"/>
              <a:t> </a:t>
            </a:r>
            <a:r>
              <a:rPr lang="ru-RU" sz="3600" smtClean="0"/>
              <a:t>поколение. </a:t>
            </a:r>
          </a:p>
        </p:txBody>
      </p:sp>
      <p:sp>
        <p:nvSpPr>
          <p:cNvPr id="26626" name="Объект 2"/>
          <p:cNvSpPr>
            <a:spLocks noGrp="1"/>
          </p:cNvSpPr>
          <p:nvPr>
            <p:ph idx="1"/>
          </p:nvPr>
        </p:nvSpPr>
        <p:spPr/>
        <p:txBody>
          <a:bodyPr/>
          <a:lstStyle/>
          <a:p>
            <a:r>
              <a:rPr lang="ru-RU" sz="2400" smtClean="0"/>
              <a:t>С 90-х годов прошлого века в истории развития вычислительной техники наступила пора пятого поколения. Высокая скорость выполнения арифметических вычислений ЭВМ этого поколения дополняется высокими скоростями логического вывода. Элементной базой стали сверхбольшие интегральные схемы (СБИС) повышенной степени интеграции, широчайшее использование получили  элементы, основанные на оптоэлектронных принципах (лазеры, голография).</a:t>
            </a:r>
          </a:p>
          <a:p>
            <a:r>
              <a:rPr lang="ru-RU" sz="2400" smtClean="0"/>
              <a:t>Способны воспринимать информацию с рукописного или печатного текста, с бланков, с человеческого голоса, узнавать пользователя по голосу, осуществлять перевод с одного языка на другой. Используются модели и средства, разработанные в области искусственного интеллекта.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Заголовок 1"/>
          <p:cNvSpPr>
            <a:spLocks noGrp="1"/>
          </p:cNvSpPr>
          <p:nvPr>
            <p:ph type="title"/>
          </p:nvPr>
        </p:nvSpPr>
        <p:spPr/>
        <p:txBody>
          <a:bodyPr/>
          <a:lstStyle/>
          <a:p>
            <a:r>
              <a:rPr lang="ru-RU" sz="2800" smtClean="0"/>
              <a:t>Пятое</a:t>
            </a:r>
            <a:r>
              <a:rPr lang="en-US" sz="2800" smtClean="0"/>
              <a:t> </a:t>
            </a:r>
            <a:r>
              <a:rPr lang="ru-RU" sz="2800" smtClean="0"/>
              <a:t>поколение ЭВМ. 1990-настоящее время</a:t>
            </a:r>
            <a:r>
              <a:rPr lang="en-US" sz="2800" smtClean="0"/>
              <a:t> </a:t>
            </a:r>
            <a:r>
              <a:rPr lang="ru-RU" sz="2800" smtClean="0"/>
              <a:t>поколение. </a:t>
            </a:r>
          </a:p>
        </p:txBody>
      </p:sp>
      <p:sp>
        <p:nvSpPr>
          <p:cNvPr id="27650" name="Объект 2"/>
          <p:cNvSpPr>
            <a:spLocks noGrp="1"/>
          </p:cNvSpPr>
          <p:nvPr>
            <p:ph idx="1"/>
          </p:nvPr>
        </p:nvSpPr>
        <p:spPr/>
        <p:txBody>
          <a:bodyPr/>
          <a:lstStyle/>
          <a:p>
            <a:r>
              <a:rPr lang="ru-RU" sz="2400" smtClean="0"/>
              <a:t>Архитектура содержит несколько блоков: </a:t>
            </a:r>
          </a:p>
          <a:p>
            <a:r>
              <a:rPr lang="ru-RU" sz="2400" smtClean="0"/>
              <a:t>  блок общения – обеспечивает интерфейс между пользователем и ЭВМ на естественном языке;</a:t>
            </a:r>
          </a:p>
          <a:p>
            <a:r>
              <a:rPr lang="ru-RU" sz="2400" smtClean="0"/>
              <a:t>  база знаний – хранятся знания, накопленные человечеством в различных предметных областях;</a:t>
            </a:r>
          </a:p>
          <a:p>
            <a:r>
              <a:rPr lang="ru-RU" sz="2400" smtClean="0"/>
              <a:t>   решатель - организует подготовку программы решения задачи на основании знаний, получаемых из базы знаний и исходных данных, полученных из блока общения. </a:t>
            </a:r>
          </a:p>
          <a:p>
            <a:r>
              <a:rPr lang="ru-RU" sz="2400" smtClean="0"/>
              <a:t>Ядро вычислительной системы составляет ЭВМ высокой производительности.</a:t>
            </a:r>
            <a:endParaRPr lang="en-US" sz="2400" smtClean="0"/>
          </a:p>
          <a:p>
            <a:r>
              <a:rPr lang="ru-RU" sz="2400" smtClean="0"/>
              <a:t>В связи с появлением новой базовой структуры ЭВМ в машинах пятого поколения широко используются модели и средства, разработанные в области искусственного интеллекта.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Заголовок 1"/>
          <p:cNvSpPr>
            <a:spLocks noGrp="1"/>
          </p:cNvSpPr>
          <p:nvPr>
            <p:ph type="title"/>
          </p:nvPr>
        </p:nvSpPr>
        <p:spPr/>
        <p:txBody>
          <a:bodyPr/>
          <a:lstStyle/>
          <a:p>
            <a:r>
              <a:rPr lang="ru-RU" sz="3200" smtClean="0"/>
              <a:t>Поколения ЭВМ</a:t>
            </a:r>
          </a:p>
        </p:txBody>
      </p:sp>
      <p:sp>
        <p:nvSpPr>
          <p:cNvPr id="14338" name="Объект 2"/>
          <p:cNvSpPr>
            <a:spLocks noGrp="1"/>
          </p:cNvSpPr>
          <p:nvPr>
            <p:ph idx="1"/>
          </p:nvPr>
        </p:nvSpPr>
        <p:spPr/>
        <p:txBody>
          <a:bodyPr/>
          <a:lstStyle/>
          <a:p>
            <a:r>
              <a:rPr lang="ru-RU" smtClean="0"/>
              <a:t>ЭВМ принято делить на поколения. Для компьютерной техники характерна прежде всего быстрота смены поколений - за её короткую историю развития уже успели смениться четыре поколения, и сейчас мы работаем на компьютерах пятого поколения. Определяющими признаками при отнесении ЭВМ к тому или иному поколению являются</a:t>
            </a:r>
            <a:r>
              <a:rPr lang="ru-RU" smtClean="0">
                <a:latin typeface="Arial" charset="0"/>
              </a:rPr>
              <a:t>: </a:t>
            </a:r>
          </a:p>
          <a:p>
            <a:r>
              <a:rPr lang="ru-RU" smtClean="0"/>
              <a:t> их элементная база</a:t>
            </a:r>
            <a:r>
              <a:rPr lang="ru-RU" smtClean="0">
                <a:latin typeface="Arial" charset="0"/>
              </a:rPr>
              <a:t> - </a:t>
            </a:r>
            <a:r>
              <a:rPr lang="ru-RU" smtClean="0"/>
              <a:t> </a:t>
            </a:r>
            <a:r>
              <a:rPr lang="ru-RU" smtClean="0">
                <a:latin typeface="Arial" charset="0"/>
              </a:rPr>
              <a:t>  </a:t>
            </a:r>
            <a:r>
              <a:rPr lang="ru-RU" smtClean="0"/>
              <a:t>из каких, в основном, элементов они построены</a:t>
            </a:r>
            <a:r>
              <a:rPr lang="ru-RU" smtClean="0">
                <a:latin typeface="Arial" charset="0"/>
              </a:rPr>
              <a:t>;</a:t>
            </a:r>
          </a:p>
          <a:p>
            <a:r>
              <a:rPr lang="ru-RU" smtClean="0">
                <a:latin typeface="Arial" charset="0"/>
              </a:rPr>
              <a:t>  </a:t>
            </a:r>
            <a:r>
              <a:rPr lang="ru-RU" smtClean="0"/>
              <a:t> быстродействие</a:t>
            </a:r>
            <a:r>
              <a:rPr lang="ru-RU" smtClean="0">
                <a:latin typeface="Arial" charset="0"/>
              </a:rPr>
              <a:t>;</a:t>
            </a:r>
          </a:p>
          <a:p>
            <a:r>
              <a:rPr lang="ru-RU" smtClean="0">
                <a:latin typeface="Arial" charset="0"/>
              </a:rPr>
              <a:t> </a:t>
            </a:r>
            <a:r>
              <a:rPr lang="ru-RU" smtClean="0"/>
              <a:t>емкость памяти</a:t>
            </a:r>
            <a:r>
              <a:rPr lang="ru-RU" smtClean="0">
                <a:latin typeface="Arial" charset="0"/>
              </a:rPr>
              <a:t>;</a:t>
            </a:r>
            <a:r>
              <a:rPr lang="ru-RU" smtClean="0"/>
              <a:t> </a:t>
            </a:r>
            <a:endParaRPr lang="ru-RU" smtClean="0">
              <a:latin typeface="Arial" charset="0"/>
            </a:endParaRPr>
          </a:p>
          <a:p>
            <a:r>
              <a:rPr lang="ru-RU" smtClean="0"/>
              <a:t>способы управления и переработки информации.</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Заголовок 1"/>
          <p:cNvSpPr>
            <a:spLocks noGrp="1"/>
          </p:cNvSpPr>
          <p:nvPr>
            <p:ph type="title"/>
          </p:nvPr>
        </p:nvSpPr>
        <p:spPr/>
        <p:txBody>
          <a:bodyPr/>
          <a:lstStyle/>
          <a:p>
            <a:r>
              <a:rPr lang="ru-RU" smtClean="0"/>
              <a:t>Первое поколение. 1950-1960-е годы</a:t>
            </a:r>
          </a:p>
        </p:txBody>
      </p:sp>
      <p:sp>
        <p:nvSpPr>
          <p:cNvPr id="15362" name="Объект 2"/>
          <p:cNvSpPr>
            <a:spLocks noGrp="1"/>
          </p:cNvSpPr>
          <p:nvPr>
            <p:ph idx="1"/>
          </p:nvPr>
        </p:nvSpPr>
        <p:spPr/>
        <p:txBody>
          <a:bodyPr/>
          <a:lstStyle/>
          <a:p>
            <a:r>
              <a:rPr lang="ru-RU" smtClean="0"/>
              <a:t>Компьютеры создавались  на электронных вакуумных лампах (диодах и триодах), а в качестве оперативных запоминающих устройств использовались электроннолучевые трубки, в качестве внешних запоминающих устройств применялись накопители на магнитных лентах, перфокартах, перфолентах и штекерные коммутаторы. Программирование работы ЭВМ этого поколения выполнялось в двоичной системе счисления на машинном языке, то есть программы были жестко ориентированы на конкретную модель машины.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Заголовок 1"/>
          <p:cNvSpPr>
            <a:spLocks noGrp="1"/>
          </p:cNvSpPr>
          <p:nvPr>
            <p:ph type="title"/>
          </p:nvPr>
        </p:nvSpPr>
        <p:spPr/>
        <p:txBody>
          <a:bodyPr/>
          <a:lstStyle/>
          <a:p>
            <a:r>
              <a:rPr lang="ru-RU" sz="3200" smtClean="0"/>
              <a:t>Первое поколение. 1950-1960-е годы</a:t>
            </a:r>
          </a:p>
        </p:txBody>
      </p:sp>
      <p:sp>
        <p:nvSpPr>
          <p:cNvPr id="16386" name="Объект 2"/>
          <p:cNvSpPr>
            <a:spLocks noGrp="1"/>
          </p:cNvSpPr>
          <p:nvPr>
            <p:ph idx="1"/>
          </p:nvPr>
        </p:nvSpPr>
        <p:spPr/>
        <p:txBody>
          <a:bodyPr/>
          <a:lstStyle/>
          <a:p>
            <a:r>
              <a:rPr lang="ru-RU" smtClean="0"/>
              <a:t>Машины предназначались для решения сравнительно несложных научно-технических задач. Они были значительных размеров, потребляли большую мощность, имели невысокую надежность работы. Быстродействие их не превышало 2-3 тысяч операций в секунду, емкость оперативной памяти - 2048 машинных слов длиной 48 двоичных знаков. Использовались в основном для научных расчетов. В конце этого периода стали выпускаться устройства памяти на магнитных сердечниках. </a:t>
            </a:r>
          </a:p>
          <a:p>
            <a:r>
              <a:rPr lang="ru-RU" smtClean="0"/>
              <a:t>Примеры:   ЭНИАК, МЭСМ, БЭСМ,   первые модели ЭВМ "Минск" и "Урал".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Заголовок 1"/>
          <p:cNvSpPr>
            <a:spLocks noGrp="1"/>
          </p:cNvSpPr>
          <p:nvPr>
            <p:ph type="title"/>
          </p:nvPr>
        </p:nvSpPr>
        <p:spPr/>
        <p:txBody>
          <a:bodyPr/>
          <a:lstStyle/>
          <a:p>
            <a:r>
              <a:rPr lang="ru-RU" smtClean="0"/>
              <a:t>Второе поколение ЭВМ. 1960-1970-е годы </a:t>
            </a:r>
          </a:p>
        </p:txBody>
      </p:sp>
      <p:sp>
        <p:nvSpPr>
          <p:cNvPr id="17410" name="Объект 2"/>
          <p:cNvSpPr>
            <a:spLocks noGrp="1"/>
          </p:cNvSpPr>
          <p:nvPr>
            <p:ph idx="1"/>
          </p:nvPr>
        </p:nvSpPr>
        <p:spPr/>
        <p:txBody>
          <a:bodyPr/>
          <a:lstStyle/>
          <a:p>
            <a:r>
              <a:rPr lang="ru-RU" smtClean="0"/>
              <a:t>Элементной базой машин этого поколения были полупроводниковые элементы (транзисторы). Транзисторы (твердые диоды и триоды) заменили электронные лампы в процессорах, а ферритовые (намагничиваемые) сердечники – электронно-лучевые трубки в оперативных запоминающих устройствах. Машины предназначались для решения различных трудоемких научно-технических задач, а также для управления технологическими процессами в производстве.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Заголовок 1"/>
          <p:cNvSpPr>
            <a:spLocks noGrp="1"/>
          </p:cNvSpPr>
          <p:nvPr>
            <p:ph type="title"/>
          </p:nvPr>
        </p:nvSpPr>
        <p:spPr/>
        <p:txBody>
          <a:bodyPr/>
          <a:lstStyle/>
          <a:p>
            <a:r>
              <a:rPr lang="ru-RU" sz="3600" smtClean="0"/>
              <a:t>Второе поколение ЭВМ. 1960-1970-е годы </a:t>
            </a:r>
          </a:p>
        </p:txBody>
      </p:sp>
      <p:sp>
        <p:nvSpPr>
          <p:cNvPr id="18434" name="Объект 2"/>
          <p:cNvSpPr>
            <a:spLocks noGrp="1"/>
          </p:cNvSpPr>
          <p:nvPr>
            <p:ph idx="1"/>
          </p:nvPr>
        </p:nvSpPr>
        <p:spPr/>
        <p:txBody>
          <a:bodyPr/>
          <a:lstStyle/>
          <a:p>
            <a:r>
              <a:rPr lang="ru-RU" smtClean="0"/>
              <a:t>Появление полупроводниковых элементов в электронных схемах существенно увеличило емкость оперативной памяти, надежность и быстродействие ЭВМ. Уменьшились размеры, масса и потребляемая мощность. Быстродействие ЭВМ возросло до сотен тысяч операций в секунду, а память – до десятков тысяч машинных слов. Создаются долговременные запоминающие устройства на магнитных лентах. Начали применять языки программирования высокого уровня, такие как Алгол, Кобол, Фортран.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Заголовок 1"/>
          <p:cNvSpPr>
            <a:spLocks noGrp="1"/>
          </p:cNvSpPr>
          <p:nvPr>
            <p:ph type="title"/>
          </p:nvPr>
        </p:nvSpPr>
        <p:spPr/>
        <p:txBody>
          <a:bodyPr/>
          <a:lstStyle/>
          <a:p>
            <a:r>
              <a:rPr lang="ru-RU" sz="3600" smtClean="0"/>
              <a:t>Второе поколение ЭВМ. 1960-1970-е годы </a:t>
            </a:r>
          </a:p>
        </p:txBody>
      </p:sp>
      <p:sp>
        <p:nvSpPr>
          <p:cNvPr id="19458" name="Объект 2"/>
          <p:cNvSpPr>
            <a:spLocks noGrp="1"/>
          </p:cNvSpPr>
          <p:nvPr>
            <p:ph idx="1"/>
          </p:nvPr>
        </p:nvSpPr>
        <p:spPr/>
        <p:txBody>
          <a:bodyPr/>
          <a:lstStyle/>
          <a:p>
            <a:r>
              <a:rPr lang="ru-RU" smtClean="0"/>
              <a:t>В 1964 году появился первый монитор для компьютеров - IBM 2250. Это был монохромный дисплей с экраном 12 × 12 дюймов и разрешением 1024 × 1024 пиксел</a:t>
            </a:r>
            <a:r>
              <a:rPr lang="ru-RU" smtClean="0">
                <a:latin typeface="Arial" charset="0"/>
              </a:rPr>
              <a:t>ей</a:t>
            </a:r>
            <a:r>
              <a:rPr lang="ru-RU" smtClean="0"/>
              <a:t>. Он имел частоту кадровой развертки 40 Гц.</a:t>
            </a:r>
          </a:p>
          <a:p>
            <a:r>
              <a:rPr lang="ru-RU" smtClean="0"/>
              <a:t>Примеры:  БЭСМ-6, «Мир -1», «Наири-1».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Заголовок 1"/>
          <p:cNvSpPr>
            <a:spLocks noGrp="1"/>
          </p:cNvSpPr>
          <p:nvPr>
            <p:ph type="title"/>
          </p:nvPr>
        </p:nvSpPr>
        <p:spPr/>
        <p:txBody>
          <a:bodyPr/>
          <a:lstStyle/>
          <a:p>
            <a:r>
              <a:rPr lang="ru-RU" smtClean="0"/>
              <a:t>Третье поколение ЭВМ: 1970-1980-е годы </a:t>
            </a:r>
          </a:p>
        </p:txBody>
      </p:sp>
      <p:sp>
        <p:nvSpPr>
          <p:cNvPr id="20482" name="Объект 2"/>
          <p:cNvSpPr>
            <a:spLocks noGrp="1"/>
          </p:cNvSpPr>
          <p:nvPr>
            <p:ph idx="1"/>
          </p:nvPr>
        </p:nvSpPr>
        <p:spPr/>
        <p:txBody>
          <a:bodyPr/>
          <a:lstStyle/>
          <a:p>
            <a:r>
              <a:rPr lang="ru-RU" smtClean="0"/>
              <a:t>Элементная база ЭВМ - малые интегральные схемы (МИС), что привело к дальнейшему увеличению скорости до миллиона операций в секунду и памяти до сотен тысяч слов. Машины предназначались для широкого использования в различных областях науки и техники. ЭВМ третьего поколения также характеризу</a:t>
            </a:r>
            <a:r>
              <a:rPr lang="ru-RU" smtClean="0">
                <a:latin typeface="Arial" charset="0"/>
              </a:rPr>
              <a:t>ю</a:t>
            </a:r>
            <a:r>
              <a:rPr lang="ru-RU" smtClean="0"/>
              <a:t>тся крупнейшими сдвигами в архитектуре </a:t>
            </a:r>
            <a:r>
              <a:rPr lang="ru-RU" smtClean="0">
                <a:latin typeface="Arial" charset="0"/>
              </a:rPr>
              <a:t> </a:t>
            </a:r>
            <a:r>
              <a:rPr lang="ru-RU" smtClean="0"/>
              <a:t>, их программном обеспечении, организации взаимодействия   человека с машиной. Это, прежде всего</a:t>
            </a:r>
            <a:r>
              <a:rPr lang="ru-RU" smtClean="0">
                <a:latin typeface="Arial" charset="0"/>
              </a:rPr>
              <a:t>,</a:t>
            </a:r>
            <a:r>
              <a:rPr lang="ru-RU" smtClean="0"/>
              <a:t> наличие развитой конфигурации внешних устройств (алфавитно-цифровые терминалы, графопостроители, магнитные диски (30 см в диаметре) и т.п.)</a:t>
            </a:r>
            <a:r>
              <a:rPr lang="ru-RU" smtClean="0">
                <a:latin typeface="Arial" charset="0"/>
              </a:rPr>
              <a:t> и </a:t>
            </a:r>
            <a:r>
              <a:rPr lang="ru-RU" smtClean="0"/>
              <a:t> развит</a:t>
            </a:r>
            <a:r>
              <a:rPr lang="ru-RU" smtClean="0">
                <a:latin typeface="Arial" charset="0"/>
              </a:rPr>
              <a:t>ой</a:t>
            </a:r>
            <a:r>
              <a:rPr lang="ru-RU" smtClean="0"/>
              <a:t> операционная система.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Заголовок 1"/>
          <p:cNvSpPr>
            <a:spLocks noGrp="1"/>
          </p:cNvSpPr>
          <p:nvPr>
            <p:ph type="title"/>
          </p:nvPr>
        </p:nvSpPr>
        <p:spPr/>
        <p:txBody>
          <a:bodyPr/>
          <a:lstStyle/>
          <a:p>
            <a:r>
              <a:rPr lang="ru-RU" sz="3200" smtClean="0"/>
              <a:t>Третье поколение ЭВМ: 1970-1980-е годы </a:t>
            </a:r>
          </a:p>
        </p:txBody>
      </p:sp>
      <p:sp>
        <p:nvSpPr>
          <p:cNvPr id="3" name="Объект 2"/>
          <p:cNvSpPr>
            <a:spLocks noGrp="1"/>
          </p:cNvSpPr>
          <p:nvPr>
            <p:ph idx="1"/>
          </p:nvPr>
        </p:nvSpPr>
        <p:spPr/>
        <p:txBody>
          <a:bodyPr rtlCol="0">
            <a:normAutofit lnSpcReduction="10000"/>
          </a:bodyPr>
          <a:lstStyle/>
          <a:p>
            <a:pPr fontAlgn="auto">
              <a:spcAft>
                <a:spcPts val="0"/>
              </a:spcAft>
              <a:buFont typeface="Arial" panose="020B0604020202020204" pitchFamily="34" charset="0"/>
              <a:buChar char="•"/>
              <a:defRPr/>
            </a:pPr>
            <a:r>
              <a:rPr lang="ru-RU" dirty="0"/>
              <a:t>В период машин третьего поколения произошел крупный сдвиг в области применения ЭВМ. Если раньше ЭВМ использовались в основном для </a:t>
            </a:r>
            <a:r>
              <a:rPr lang="ru-RU" dirty="0" smtClean="0"/>
              <a:t>научно-технических </a:t>
            </a:r>
            <a:r>
              <a:rPr lang="ru-RU" dirty="0"/>
              <a:t>расчетов, то в 60-70-е годы первое место стала занимать обработка символьной информации, в </a:t>
            </a:r>
            <a:r>
              <a:rPr lang="ru-RU" dirty="0" smtClean="0"/>
              <a:t>основном, </a:t>
            </a:r>
            <a:r>
              <a:rPr lang="ru-RU" dirty="0"/>
              <a:t>экономической</a:t>
            </a:r>
            <a:r>
              <a:rPr lang="ru-RU" dirty="0" smtClean="0"/>
              <a:t>.</a:t>
            </a:r>
          </a:p>
          <a:p>
            <a:pPr fontAlgn="auto">
              <a:spcAft>
                <a:spcPts val="0"/>
              </a:spcAft>
              <a:buFont typeface="Arial" panose="020B0604020202020204" pitchFamily="34" charset="0"/>
              <a:buChar char="•"/>
              <a:defRPr/>
            </a:pPr>
            <a:r>
              <a:rPr lang="ru-RU" dirty="0"/>
              <a:t>В эти годы производство компьютеров приобретает промышленный размах. Пробившаяся в лидеры фирма IBM первой реализовала семейство ЭВМ — серию полностью совместимых друг с другом компьютеров от самых маленьких, размером с небольшой шкаф (меньше тогда еще не делали), до самых мощных и дорогих </a:t>
            </a:r>
            <a:r>
              <a:rPr lang="ru-RU" dirty="0" smtClean="0"/>
              <a:t>моделей.</a:t>
            </a:r>
          </a:p>
          <a:p>
            <a:pPr fontAlgn="auto">
              <a:spcAft>
                <a:spcPts val="0"/>
              </a:spcAft>
              <a:buFont typeface="Arial" panose="020B0604020202020204" pitchFamily="34" charset="0"/>
              <a:buChar char="•"/>
              <a:defRPr/>
            </a:pP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990</Words>
  <Application>Microsoft Office PowerPoint</Application>
  <PresentationFormat>Произвольный</PresentationFormat>
  <Paragraphs>47</Paragraphs>
  <Slides>15</Slides>
  <Notes>0</Notes>
  <HiddenSlides>0</HiddenSlides>
  <MMClips>0</MMClips>
  <ScaleCrop>false</ScaleCrop>
  <HeadingPairs>
    <vt:vector size="6" baseType="variant">
      <vt:variant>
        <vt:lpstr>Использованные шрифты</vt:lpstr>
      </vt:variant>
      <vt:variant>
        <vt:i4>3</vt:i4>
      </vt:variant>
      <vt:variant>
        <vt:lpstr>Шаблон оформления</vt:lpstr>
      </vt:variant>
      <vt:variant>
        <vt:i4>1</vt:i4>
      </vt:variant>
      <vt:variant>
        <vt:lpstr>Заголовки слайдов</vt:lpstr>
      </vt:variant>
      <vt:variant>
        <vt:i4>15</vt:i4>
      </vt:variant>
    </vt:vector>
  </HeadingPairs>
  <TitlesOfParts>
    <vt:vector size="19" baseType="lpstr">
      <vt:lpstr>Calibri</vt:lpstr>
      <vt:lpstr>Arial</vt:lpstr>
      <vt:lpstr>Calibri Light</vt:lpstr>
      <vt:lpstr>Тема Office</vt:lpstr>
      <vt:lpstr>История и перспективы развития информатики и вычислительной техники</vt:lpstr>
      <vt:lpstr>Поколения ЭВМ</vt:lpstr>
      <vt:lpstr>Первое поколение. 1950-1960-е годы</vt:lpstr>
      <vt:lpstr>Первое поколение. 1950-1960-е годы</vt:lpstr>
      <vt:lpstr>Второе поколение ЭВМ. 1960-1970-е годы </vt:lpstr>
      <vt:lpstr>Второе поколение ЭВМ. 1960-1970-е годы </vt:lpstr>
      <vt:lpstr>Второе поколение ЭВМ. 1960-1970-е годы </vt:lpstr>
      <vt:lpstr>Третье поколение ЭВМ: 1970-1980-е годы </vt:lpstr>
      <vt:lpstr>Третье поколение ЭВМ: 1970-1980-е годы </vt:lpstr>
      <vt:lpstr>Третье поколение ЭВМ: 1970-1980-е годы. </vt:lpstr>
      <vt:lpstr>Четвертое  поколение ЭВМ. 1980-1990-е годы</vt:lpstr>
      <vt:lpstr>Четвертое  поколение ЭВМ. 1980-1990-е годы</vt:lpstr>
      <vt:lpstr>Четвертое  поколение ЭВМ. 1980-1990-е годы</vt:lpstr>
      <vt:lpstr>Пятое поколение ЭВМ. 1990-настоящее время поколение. </vt:lpstr>
      <vt:lpstr>Пятое поколение ЭВМ. 1990-настоящее время поколение.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История и перспективы развития информатики и вычислительной техники</dc:title>
  <dc:creator>Игорь Александрович Смирнов</dc:creator>
  <cp:lastModifiedBy>Катерина</cp:lastModifiedBy>
  <cp:revision>36</cp:revision>
  <dcterms:created xsi:type="dcterms:W3CDTF">2021-10-12T08:24:56Z</dcterms:created>
  <dcterms:modified xsi:type="dcterms:W3CDTF">2021-10-18T04:53:27Z</dcterms:modified>
</cp:coreProperties>
</file>