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</p:sldIdLst>
  <p:sldSz cy="5143500" cx="9144000"/>
  <p:notesSz cx="6858000" cy="9144000"/>
  <p:embeddedFontLst>
    <p:embeddedFont>
      <p:font typeface="Amatic SC"/>
      <p:regular r:id="rId150"/>
      <p:bold r:id="rId151"/>
    </p:embeddedFont>
    <p:embeddedFont>
      <p:font typeface="Source Code Pro"/>
      <p:regular r:id="rId152"/>
      <p:bold r:id="rId153"/>
      <p:italic r:id="rId154"/>
      <p:boldItalic r:id="rId1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64ACDA-2EA2-47B2-9DEF-899E25630562}">
  <a:tblStyle styleId="{3664ACDA-2EA2-47B2-9DEF-899E25630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AmaticSC-regular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154" Type="http://schemas.openxmlformats.org/officeDocument/2006/relationships/font" Target="fonts/SourceCodePro-italic.fntdata"/><Relationship Id="rId58" Type="http://schemas.openxmlformats.org/officeDocument/2006/relationships/slide" Target="slides/slide52.xml"/><Relationship Id="rId153" Type="http://schemas.openxmlformats.org/officeDocument/2006/relationships/font" Target="fonts/SourceCodePro-bold.fntdata"/><Relationship Id="rId152" Type="http://schemas.openxmlformats.org/officeDocument/2006/relationships/font" Target="fonts/SourceCodePro-regular.fntdata"/><Relationship Id="rId151" Type="http://schemas.openxmlformats.org/officeDocument/2006/relationships/font" Target="fonts/AmaticSC-bold.fntdata"/><Relationship Id="rId155" Type="http://schemas.openxmlformats.org/officeDocument/2006/relationships/font" Target="fonts/SourceCode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10979d0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10979d0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6eec0008e8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6eec0008e8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6eec0008e8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6eec0008e8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6eec0008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6eec0008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6eec0008e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6eec0008e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6eec0008e8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6eec0008e8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6eec0008e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6eec0008e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6eec0008e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6eec0008e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6eec0008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6eec0008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eec0008e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eec0008e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eec0008e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eec0008e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10979d0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10979d0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6eec0008e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6eec0008e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eec0008e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eec0008e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6eec0008e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6eec0008e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6eec0008e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6eec0008e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6eec0008e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6eec0008e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6eec0008e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6eec0008e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6eec0008e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6eec0008e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6eec0008e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6eec0008e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6eec0008e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6eec0008e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6eec0008e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6eec0008e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10979d0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10979d0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6eec0008e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6eec0008e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6eec0008e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6eec0008e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6eec0008e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6eec0008e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6eec0008e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6eec0008e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6eec0008e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6eec0008e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6eec0008e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6eec0008e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6eec0008e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6eec0008e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6eec0008e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6eec0008e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6eec0008e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6eec0008e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6eec0008e8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6eec0008e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10979d0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10979d0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6eec0008e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6eec0008e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6f2dd42a7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6f2dd42a7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6eec0008e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6eec0008e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6f2dd42a71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6f2dd42a7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6eec0008e8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6eec0008e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6eec0008e8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6eec0008e8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6eec0008e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6eec0008e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6eec0008e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6eec0008e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6f2dd42a71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6f2dd42a71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6eec0008e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6eec0008e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10979d0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10979d0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6f2dd42a71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6f2dd42a71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6f2dd42a71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6f2dd42a71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6f2dd42a71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6f2dd42a71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6f2dd42a71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6f2dd42a71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c10979d07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c10979d07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c10979d07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c10979d07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c10979d07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c10979d0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c10979d07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c10979d07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c10979d0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c10979d0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c10979d0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c10979d0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c10979d07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c10979d0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c10979d0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c10979d0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c10979d07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c10979d07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c10979d0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c10979d0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c10979d0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c10979d0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c10979d07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c10979d07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c10979d0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c10979d0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c10979d0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c10979d0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c10979d07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c10979d07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c10979d0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c10979d0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10979d0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10979d0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c10979d07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c10979d07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c10979d0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c10979d0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c10979d07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c10979d07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7c10979d07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7c10979d07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c10979d07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c10979d07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c10979d07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c10979d07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c10979d07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c10979d07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c10979d07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c10979d07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7c10979d07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7c10979d07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c10979d07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c10979d07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10979d0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10979d0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c10979d07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c10979d07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c10979d07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c10979d07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c10979d0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c10979d0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c10979d07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c10979d07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c10979d07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c10979d07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c10979d07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7c10979d07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c10979d07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c10979d07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7c10979d07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7c10979d07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c10979d07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c10979d07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c10979d07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c10979d07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10979d0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10979d0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eec0008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eec0008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c10979d07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c10979d07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d540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6d540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d540dff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d540dff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d540dff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d540dff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6d540dff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6d540dff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6d540dff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6d540dff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eec0008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eec0008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eec0008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eec0008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eec0008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6eec0008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10979d07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10979d07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eec0008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6eec0008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eec0008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eec0008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eec0008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eec0008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6eec0008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6eec0008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eec0008e8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eec0008e8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eec0008e8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eec0008e8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6eec0008e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6eec0008e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eec0008e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eec0008e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eec0008e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eec0008e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eec0008e8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eec0008e8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10979d07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10979d07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eec0008e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6eec0008e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6eec0008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6eec0008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6eec0008e8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6eec0008e8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eec0008e8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6eec0008e8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6eec0008e8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6eec0008e8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6eec0008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6eec0008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6eec0008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6eec0008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eec0008e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eec0008e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6d540dffd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6d540dffd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d540dffd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d540dffd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10979d0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10979d0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d540dffd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d540dffd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d540dffd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d540dff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6d540dffd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6d540dffd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6d540dffd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6d540dffd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6d540dffd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6d540dffd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6d540dffd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6d540dffd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d540dffd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d540dffd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d540dffd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d540dffd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6d540dffd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6d540dffd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d540dffd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d540dffd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10979d0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10979d0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6d540dffd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6d540dffd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6d540dffd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6d540dffd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6d540dffd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6d540dffd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6d540dffd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6d540dffd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6d540dffd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6d540dffd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6eec0008e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6eec0008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6eec0008e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6eec0008e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6eec0008e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6eec0008e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6eec0008e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6eec0008e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6eec0008e8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6eec0008e8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s://pragprog.com/book/egmicro/practical-microservices" TargetMode="External"/><Relationship Id="rId4" Type="http://schemas.openxmlformats.org/officeDocument/2006/relationships/hyperlink" Target="https://tinyurl.com/microservices-mailing-list" TargetMode="External"/><Relationship Id="rId5" Type="http://schemas.openxmlformats.org/officeDocument/2006/relationships/hyperlink" Target="https://twitter.com/EthanGarofolo" TargetMode="External"/><Relationship Id="rId6" Type="http://schemas.openxmlformats.org/officeDocument/2006/relationships/hyperlink" Target="https://eventide-project.org/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microservices-mailing-lis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ocs.eventide-project.org/core-concepts/stream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Relationship Id="rId4" Type="http://schemas.openxmlformats.org/officeDocument/2006/relationships/hyperlink" Target="https://www.reddit.com/r/PetMice/comments/cv1e5i/popsicle_stick_mouse_house_just_finished_building/" TargetMode="External"/><Relationship Id="rId5" Type="http://schemas.openxmlformats.org/officeDocument/2006/relationships/hyperlink" Target="https://en.wikipedia.org/wiki/File:Burj_Khalifa.jpg" TargetMode="External"/><Relationship Id="rId6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pragprog.com/book/egmicro/practical-microservic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martinfowler.com/articles/microservices.html#SmartEndpointsAndDumbPipe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martinfowler.com/articles/microservices.html#SmartEndpointsAndDumbPipe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hyperlink" Target="https://github.com/message-db/message-db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Relationship Id="rId4" Type="http://schemas.openxmlformats.org/officeDocument/2006/relationships/hyperlink" Target="https://eventide-project.org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ventmodeling.org/posts/what-is-event-modeling/" TargetMode="External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eventmodeling.org/posts/what-is-event-modeling/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eventmodeling.org/posts/what-is-event-modeling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lucidchart.com/documents/view/d28db331-8271-4973-94f2-3ae8025ddf23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lucidchart.com/documents/view/d28db331-8271-4973-94f2-3ae8025ddf23/in4w5VgMj8hX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lucidchart.com/documents/view/d28db331-8271-4973-94f2-3ae8025ddf23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lucidchart.com/documents/view/d28db331-8271-4973-94f2-3ae8025ddf23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lucidchart.com/documents/view/d28db331-8271-4973-94f2-3ae8025ddf23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lucidchart.com/documents/view/d28db331-8271-4973-94f2-3ae8025ddf23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nstructure/canvas-lms/blob/master/db/migrate/20101210192618_init_canvas_db.rb" TargetMode="External"/><Relationship Id="rId4" Type="http://schemas.openxmlformats.org/officeDocument/2006/relationships/image" Target="../media/image1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expressjs.com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expressjs.com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expressjs.com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expressj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nstructure/canvas-lms/blob/master/db/migrate/20101210192618_init_canvas_db.rb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nTEB_bIIipU" TargetMode="External"/><Relationship Id="rId4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Microservices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Hands-on with Event Sourcing and CQRS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138500" y="2571750"/>
            <a:ext cx="6867000" cy="12465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 repo at: https://github.com/SuchSoftware/practical-microservices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you haven’t pulled today, please do so to pick up a README change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2969450" y="1324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5401800" y="2908128"/>
            <a:ext cx="8949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2"/>
          <p:cNvCxnSpPr>
            <a:stCxn id="114" idx="2"/>
            <a:endCxn id="116" idx="0"/>
          </p:cNvCxnSpPr>
          <p:nvPr/>
        </p:nvCxnSpPr>
        <p:spPr>
          <a:xfrm flipH="1" rot="-5400000">
            <a:off x="3068900" y="2321550"/>
            <a:ext cx="702600" cy="126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2"/>
          <p:cNvCxnSpPr>
            <a:stCxn id="114" idx="2"/>
            <a:endCxn id="117" idx="0"/>
          </p:cNvCxnSpPr>
          <p:nvPr/>
        </p:nvCxnSpPr>
        <p:spPr>
          <a:xfrm flipH="1" rot="-5400000">
            <a:off x="3486500" y="1903950"/>
            <a:ext cx="1033800" cy="12924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>
            <a:stCxn id="114" idx="3"/>
            <a:endCxn id="115" idx="1"/>
          </p:cNvCxnSpPr>
          <p:nvPr/>
        </p:nvCxnSpPr>
        <p:spPr>
          <a:xfrm flipH="1" rot="10800000">
            <a:off x="3744950" y="1532850"/>
            <a:ext cx="483900" cy="1458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>
            <a:stCxn id="114" idx="3"/>
            <a:endCxn id="119" idx="1"/>
          </p:cNvCxnSpPr>
          <p:nvPr/>
        </p:nvCxnSpPr>
        <p:spPr>
          <a:xfrm>
            <a:off x="3744950" y="1678650"/>
            <a:ext cx="1656900" cy="1584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>
            <a:stCxn id="114" idx="3"/>
            <a:endCxn id="120" idx="2"/>
          </p:cNvCxnSpPr>
          <p:nvPr/>
        </p:nvCxnSpPr>
        <p:spPr>
          <a:xfrm>
            <a:off x="3744950" y="1678650"/>
            <a:ext cx="540000" cy="7422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>
            <a:stCxn id="116" idx="3"/>
            <a:endCxn id="120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>
            <a:stCxn id="116" idx="3"/>
            <a:endCxn id="117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2"/>
          <p:cNvCxnSpPr>
            <a:stCxn id="116" idx="3"/>
            <a:endCxn id="118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2"/>
          <p:cNvCxnSpPr>
            <a:stCxn id="118" idx="2"/>
            <a:endCxn id="119" idx="0"/>
          </p:cNvCxnSpPr>
          <p:nvPr/>
        </p:nvCxnSpPr>
        <p:spPr>
          <a:xfrm flipH="1" rot="-5400000">
            <a:off x="5431650" y="2490400"/>
            <a:ext cx="775500" cy="597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>
            <a:stCxn id="118" idx="0"/>
            <a:endCxn id="115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>
            <a:stCxn id="117" idx="3"/>
            <a:endCxn id="118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stCxn id="117" idx="0"/>
            <a:endCxn id="120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>
            <a:stCxn id="114" idx="0"/>
            <a:endCxn id="118" idx="0"/>
          </p:cNvCxnSpPr>
          <p:nvPr/>
        </p:nvCxnSpPr>
        <p:spPr>
          <a:xfrm flipH="1" rot="-5400000">
            <a:off x="4523750" y="157500"/>
            <a:ext cx="99300" cy="2432400"/>
          </a:xfrm>
          <a:prstGeom prst="curvedConnector3">
            <a:avLst>
              <a:gd fmla="val -2398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>
            <a:stCxn id="119" idx="0"/>
            <a:endCxn id="116" idx="2"/>
          </p:cNvCxnSpPr>
          <p:nvPr/>
        </p:nvCxnSpPr>
        <p:spPr>
          <a:xfrm rot="5400000">
            <a:off x="4397850" y="1993428"/>
            <a:ext cx="536700" cy="2366100"/>
          </a:xfrm>
          <a:prstGeom prst="curvedConnector5">
            <a:avLst>
              <a:gd fmla="val -44368" name="adj1"/>
              <a:gd fmla="val 51264" name="adj2"/>
              <a:gd fmla="val 14439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>
            <a:stCxn id="119" idx="2"/>
            <a:endCxn id="117" idx="2"/>
          </p:cNvCxnSpPr>
          <p:nvPr/>
        </p:nvCxnSpPr>
        <p:spPr>
          <a:xfrm rot="5400000">
            <a:off x="5169900" y="3096978"/>
            <a:ext cx="159000" cy="1199700"/>
          </a:xfrm>
          <a:prstGeom prst="curvedConnector3">
            <a:avLst>
              <a:gd fmla="val 2497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>
            <a:stCxn id="119" idx="3"/>
            <a:endCxn id="115" idx="3"/>
          </p:cNvCxnSpPr>
          <p:nvPr/>
        </p:nvCxnSpPr>
        <p:spPr>
          <a:xfrm rot="10800000">
            <a:off x="5004300" y="1532628"/>
            <a:ext cx="1292400" cy="1730100"/>
          </a:xfrm>
          <a:prstGeom prst="curvedConnector3">
            <a:avLst>
              <a:gd fmla="val -184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/>
          <p:nvPr/>
        </p:nvCxnSpPr>
        <p:spPr>
          <a:xfrm flipH="1">
            <a:off x="6628150" y="1834400"/>
            <a:ext cx="9678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 txBox="1"/>
          <p:nvPr/>
        </p:nvSpPr>
        <p:spPr>
          <a:xfrm>
            <a:off x="7589325" y="1350550"/>
            <a:ext cx="1199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lines are function calls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1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Handling the Transcode Command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13"/>
          <p:cNvSpPr/>
          <p:nvPr/>
        </p:nvSpPr>
        <p:spPr>
          <a:xfrm>
            <a:off x="1491438" y="1394588"/>
            <a:ext cx="1167900" cy="300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home-page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Application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264" name="Google Shape;1264;p113"/>
          <p:cNvSpPr/>
          <p:nvPr/>
        </p:nvSpPr>
        <p:spPr>
          <a:xfrm>
            <a:off x="4255138" y="3414263"/>
            <a:ext cx="786975" cy="11430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13"/>
          <p:cNvSpPr txBox="1"/>
          <p:nvPr/>
        </p:nvSpPr>
        <p:spPr>
          <a:xfrm>
            <a:off x="5492213" y="3008338"/>
            <a:ext cx="2685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CFE2F3"/>
              </a:solidFill>
            </a:endParaRPr>
          </a:p>
        </p:txBody>
      </p:sp>
      <p:sp>
        <p:nvSpPr>
          <p:cNvPr id="1266" name="Google Shape;1266;p113"/>
          <p:cNvSpPr txBox="1"/>
          <p:nvPr/>
        </p:nvSpPr>
        <p:spPr>
          <a:xfrm>
            <a:off x="3493150" y="4640963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videos table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267" name="Google Shape;1267;p113"/>
          <p:cNvCxnSpPr>
            <a:stCxn id="1264" idx="2"/>
          </p:cNvCxnSpPr>
          <p:nvPr/>
        </p:nvCxnSpPr>
        <p:spPr>
          <a:xfrm rot="10800000">
            <a:off x="2745838" y="3441863"/>
            <a:ext cx="1509300" cy="543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113"/>
          <p:cNvSpPr/>
          <p:nvPr/>
        </p:nvSpPr>
        <p:spPr>
          <a:xfrm>
            <a:off x="6043650" y="1679063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video-list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Aggregator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269" name="Google Shape;1269;p113"/>
          <p:cNvSpPr/>
          <p:nvPr/>
        </p:nvSpPr>
        <p:spPr>
          <a:xfrm>
            <a:off x="2747763" y="755713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13"/>
          <p:cNvSpPr/>
          <p:nvPr/>
        </p:nvSpPr>
        <p:spPr>
          <a:xfrm>
            <a:off x="4956100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1" name="Google Shape;1271;p113"/>
          <p:cNvCxnSpPr>
            <a:stCxn id="1272" idx="3"/>
            <a:endCxn id="1268" idx="1"/>
          </p:cNvCxnSpPr>
          <p:nvPr/>
        </p:nvCxnSpPr>
        <p:spPr>
          <a:xfrm flipH="1" rot="10800000">
            <a:off x="5113816" y="2269990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113"/>
          <p:cNvCxnSpPr>
            <a:endCxn id="1264" idx="4"/>
          </p:cNvCxnSpPr>
          <p:nvPr/>
        </p:nvCxnSpPr>
        <p:spPr>
          <a:xfrm flipH="1">
            <a:off x="5042113" y="2979563"/>
            <a:ext cx="1757400" cy="1006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4" name="Google Shape;1274;p113"/>
          <p:cNvCxnSpPr>
            <a:endCxn id="1272" idx="1"/>
          </p:cNvCxnSpPr>
          <p:nvPr/>
        </p:nvCxnSpPr>
        <p:spPr>
          <a:xfrm>
            <a:off x="2650516" y="2653090"/>
            <a:ext cx="1295400" cy="2421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2" name="Google Shape;1272;p113"/>
          <p:cNvSpPr/>
          <p:nvPr/>
        </p:nvSpPr>
        <p:spPr>
          <a:xfrm>
            <a:off x="3945916" y="2608990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75" name="Google Shape;1275;p113"/>
          <p:cNvCxnSpPr>
            <a:stCxn id="1269" idx="4"/>
            <a:endCxn id="1272" idx="0"/>
          </p:cNvCxnSpPr>
          <p:nvPr/>
        </p:nvCxnSpPr>
        <p:spPr>
          <a:xfrm>
            <a:off x="3847041" y="2229751"/>
            <a:ext cx="682800" cy="37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76" name="Google Shape;1276;p113"/>
          <p:cNvSpPr txBox="1"/>
          <p:nvPr/>
        </p:nvSpPr>
        <p:spPr>
          <a:xfrm>
            <a:off x="2331588" y="215138"/>
            <a:ext cx="1271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transcribe</a:t>
            </a:r>
            <a:b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7" name="Google Shape;1277;p113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8" name="Google Shape;1278;p113"/>
          <p:cNvSpPr txBox="1"/>
          <p:nvPr/>
        </p:nvSpPr>
        <p:spPr>
          <a:xfrm>
            <a:off x="4927113" y="236813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79" name="Google Shape;1279;p113"/>
          <p:cNvCxnSpPr/>
          <p:nvPr/>
        </p:nvCxnSpPr>
        <p:spPr>
          <a:xfrm>
            <a:off x="4576013" y="1948163"/>
            <a:ext cx="135600" cy="641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80" name="Google Shape;1280;p113"/>
          <p:cNvCxnSpPr>
            <a:stCxn id="1270" idx="3"/>
          </p:cNvCxnSpPr>
          <p:nvPr/>
        </p:nvCxnSpPr>
        <p:spPr>
          <a:xfrm flipH="1">
            <a:off x="4964636" y="1748974"/>
            <a:ext cx="501000" cy="859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1" name="Google Shape;1281;p113"/>
          <p:cNvSpPr/>
          <p:nvPr/>
        </p:nvSpPr>
        <p:spPr>
          <a:xfrm>
            <a:off x="3827813" y="731138"/>
            <a:ext cx="1099278" cy="1474038"/>
          </a:xfrm>
          <a:prstGeom prst="lightningBol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13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3" name="Google Shape;1283;p113"/>
          <p:cNvSpPr txBox="1"/>
          <p:nvPr/>
        </p:nvSpPr>
        <p:spPr>
          <a:xfrm>
            <a:off x="2795325" y="123190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Handling the Transcode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</a:t>
            </a:r>
            <a:r>
              <a:rPr lang="en"/>
              <a:t>06-handle-transcode-command.js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from the transcode component go in the “transcode”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projection in src/transcode-component/projection.js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handler in src/transcode-component/index.js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see a Transcoded event in the message store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</a:t>
            </a:r>
            <a:r>
              <a:rPr lang="en"/>
              <a:t>Orchestrating Components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16"/>
          <p:cNvSpPr txBox="1"/>
          <p:nvPr/>
        </p:nvSpPr>
        <p:spPr>
          <a:xfrm>
            <a:off x="5492213" y="3008338"/>
            <a:ext cx="2685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CFE2F3"/>
              </a:solidFill>
            </a:endParaRPr>
          </a:p>
        </p:txBody>
      </p:sp>
      <p:sp>
        <p:nvSpPr>
          <p:cNvPr id="1300" name="Google Shape;1300;p116"/>
          <p:cNvSpPr/>
          <p:nvPr/>
        </p:nvSpPr>
        <p:spPr>
          <a:xfrm>
            <a:off x="4956100" y="731138"/>
            <a:ext cx="1099278" cy="1474038"/>
          </a:xfrm>
          <a:prstGeom prst="lightningBol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16"/>
          <p:cNvSpPr txBox="1"/>
          <p:nvPr/>
        </p:nvSpPr>
        <p:spPr>
          <a:xfrm>
            <a:off x="4927113" y="236813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02" name="Google Shape;1302;p116"/>
          <p:cNvCxnSpPr>
            <a:stCxn id="1300" idx="3"/>
          </p:cNvCxnSpPr>
          <p:nvPr/>
        </p:nvCxnSpPr>
        <p:spPr>
          <a:xfrm flipH="1">
            <a:off x="4964636" y="1748974"/>
            <a:ext cx="501000" cy="859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03" name="Google Shape;1303;p116"/>
          <p:cNvSpPr/>
          <p:nvPr/>
        </p:nvSpPr>
        <p:spPr>
          <a:xfrm>
            <a:off x="2747763" y="755713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4" name="Google Shape;1304;p116"/>
          <p:cNvCxnSpPr>
            <a:stCxn id="1303" idx="4"/>
          </p:cNvCxnSpPr>
          <p:nvPr/>
        </p:nvCxnSpPr>
        <p:spPr>
          <a:xfrm>
            <a:off x="3847041" y="2229751"/>
            <a:ext cx="682800" cy="37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05" name="Google Shape;1305;p116"/>
          <p:cNvSpPr txBox="1"/>
          <p:nvPr/>
        </p:nvSpPr>
        <p:spPr>
          <a:xfrm>
            <a:off x="2331588" y="215138"/>
            <a:ext cx="1271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transcribe</a:t>
            </a:r>
            <a:b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6" name="Google Shape;1306;p116"/>
          <p:cNvSpPr txBox="1"/>
          <p:nvPr/>
        </p:nvSpPr>
        <p:spPr>
          <a:xfrm>
            <a:off x="2795325" y="123190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7" name="Google Shape;1307;p116"/>
          <p:cNvSpPr/>
          <p:nvPr/>
        </p:nvSpPr>
        <p:spPr>
          <a:xfrm>
            <a:off x="3827813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16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09" name="Google Shape;1309;p116"/>
          <p:cNvCxnSpPr/>
          <p:nvPr/>
        </p:nvCxnSpPr>
        <p:spPr>
          <a:xfrm>
            <a:off x="4576013" y="1948163"/>
            <a:ext cx="135600" cy="641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10" name="Google Shape;1310;p116"/>
          <p:cNvSpPr txBox="1"/>
          <p:nvPr/>
        </p:nvSpPr>
        <p:spPr>
          <a:xfrm>
            <a:off x="3875713" y="1324463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1" name="Google Shape;1311;p116"/>
          <p:cNvSpPr/>
          <p:nvPr/>
        </p:nvSpPr>
        <p:spPr>
          <a:xfrm>
            <a:off x="1491438" y="1394588"/>
            <a:ext cx="1167900" cy="300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home-page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Application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312" name="Google Shape;1312;p116"/>
          <p:cNvSpPr/>
          <p:nvPr/>
        </p:nvSpPr>
        <p:spPr>
          <a:xfrm>
            <a:off x="4255138" y="3414263"/>
            <a:ext cx="786975" cy="11430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16"/>
          <p:cNvSpPr txBox="1"/>
          <p:nvPr/>
        </p:nvSpPr>
        <p:spPr>
          <a:xfrm>
            <a:off x="3493150" y="4640963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videos table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314" name="Google Shape;1314;p116"/>
          <p:cNvCxnSpPr>
            <a:stCxn id="1312" idx="2"/>
          </p:cNvCxnSpPr>
          <p:nvPr/>
        </p:nvCxnSpPr>
        <p:spPr>
          <a:xfrm rot="10800000">
            <a:off x="2745838" y="3441863"/>
            <a:ext cx="1509300" cy="543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116"/>
          <p:cNvSpPr/>
          <p:nvPr/>
        </p:nvSpPr>
        <p:spPr>
          <a:xfrm>
            <a:off x="6043650" y="1679063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video-list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Aggregator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316" name="Google Shape;1316;p116"/>
          <p:cNvCxnSpPr>
            <a:endCxn id="1315" idx="1"/>
          </p:cNvCxnSpPr>
          <p:nvPr/>
        </p:nvCxnSpPr>
        <p:spPr>
          <a:xfrm flipH="1" rot="10800000">
            <a:off x="5113763" y="2269913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116"/>
          <p:cNvCxnSpPr>
            <a:endCxn id="1312" idx="4"/>
          </p:cNvCxnSpPr>
          <p:nvPr/>
        </p:nvCxnSpPr>
        <p:spPr>
          <a:xfrm flipH="1">
            <a:off x="5042113" y="2979563"/>
            <a:ext cx="1757400" cy="1006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116"/>
          <p:cNvCxnSpPr/>
          <p:nvPr/>
        </p:nvCxnSpPr>
        <p:spPr>
          <a:xfrm>
            <a:off x="2650516" y="2653090"/>
            <a:ext cx="1295400" cy="2421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9" name="Google Shape;1319;p116"/>
          <p:cNvSpPr/>
          <p:nvPr/>
        </p:nvSpPr>
        <p:spPr>
          <a:xfrm>
            <a:off x="3945916" y="2608990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7"/>
          <p:cNvSpPr/>
          <p:nvPr/>
        </p:nvSpPr>
        <p:spPr>
          <a:xfrm>
            <a:off x="4351750" y="3951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325" name="Google Shape;1325;p117"/>
          <p:cNvSpPr/>
          <p:nvPr/>
        </p:nvSpPr>
        <p:spPr>
          <a:xfrm>
            <a:off x="2552700" y="733825"/>
            <a:ext cx="9597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Catalog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26" name="Google Shape;1326;p117"/>
          <p:cNvCxnSpPr>
            <a:stCxn id="1325" idx="3"/>
            <a:endCxn id="1324" idx="1"/>
          </p:cNvCxnSpPr>
          <p:nvPr/>
        </p:nvCxnSpPr>
        <p:spPr>
          <a:xfrm>
            <a:off x="3512400" y="1075975"/>
            <a:ext cx="8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7" name="Google Shape;1327;p117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</a:t>
            </a:r>
            <a:r>
              <a:rPr lang="en"/>
              <a:t> component</a:t>
            </a:r>
            <a:endParaRPr/>
          </a:p>
        </p:txBody>
      </p:sp>
      <p:sp>
        <p:nvSpPr>
          <p:cNvPr id="1328" name="Google Shape;1328;p117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</a:t>
            </a:r>
            <a:r>
              <a:rPr lang="en"/>
              <a:t> component</a:t>
            </a:r>
            <a:endParaRPr/>
          </a:p>
        </p:txBody>
      </p:sp>
      <p:sp>
        <p:nvSpPr>
          <p:cNvPr id="1329" name="Google Shape;1329;p117"/>
          <p:cNvSpPr txBox="1"/>
          <p:nvPr/>
        </p:nvSpPr>
        <p:spPr>
          <a:xfrm>
            <a:off x="147850" y="211675"/>
            <a:ext cx="21732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does the catalog component get the other two to do their thing?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0" name="Google Shape;1330;p117"/>
          <p:cNvSpPr/>
          <p:nvPr/>
        </p:nvSpPr>
        <p:spPr>
          <a:xfrm>
            <a:off x="6850950" y="550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17"/>
          <p:cNvSpPr txBox="1"/>
          <p:nvPr/>
        </p:nvSpPr>
        <p:spPr>
          <a:xfrm>
            <a:off x="6664050" y="18332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18"/>
          <p:cNvSpPr/>
          <p:nvPr/>
        </p:nvSpPr>
        <p:spPr>
          <a:xfrm>
            <a:off x="4351750" y="3951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337" name="Google Shape;1337;p118"/>
          <p:cNvSpPr/>
          <p:nvPr/>
        </p:nvSpPr>
        <p:spPr>
          <a:xfrm>
            <a:off x="2552700" y="733825"/>
            <a:ext cx="9597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Catalog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38" name="Google Shape;1338;p118"/>
          <p:cNvCxnSpPr>
            <a:stCxn id="1337" idx="3"/>
            <a:endCxn id="1336" idx="1"/>
          </p:cNvCxnSpPr>
          <p:nvPr/>
        </p:nvCxnSpPr>
        <p:spPr>
          <a:xfrm>
            <a:off x="3512400" y="1075975"/>
            <a:ext cx="8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9" name="Google Shape;1339;p118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340" name="Google Shape;1340;p118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341" name="Google Shape;1341;p118"/>
          <p:cNvSpPr txBox="1"/>
          <p:nvPr/>
        </p:nvSpPr>
        <p:spPr>
          <a:xfrm>
            <a:off x="147850" y="211675"/>
            <a:ext cx="21732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does the catalog component get the other two to do their thing?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2" name="Google Shape;1342;p118"/>
          <p:cNvSpPr/>
          <p:nvPr/>
        </p:nvSpPr>
        <p:spPr>
          <a:xfrm>
            <a:off x="6850950" y="550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18"/>
          <p:cNvSpPr txBox="1"/>
          <p:nvPr/>
        </p:nvSpPr>
        <p:spPr>
          <a:xfrm>
            <a:off x="6664050" y="18332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44" name="Google Shape;1344;p118"/>
          <p:cNvCxnSpPr>
            <a:stCxn id="1336" idx="3"/>
          </p:cNvCxnSpPr>
          <p:nvPr/>
        </p:nvCxnSpPr>
        <p:spPr>
          <a:xfrm flipH="1" rot="10800000">
            <a:off x="5925250" y="931375"/>
            <a:ext cx="904500" cy="1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5" name="Google Shape;1345;p118"/>
          <p:cNvSpPr/>
          <p:nvPr/>
        </p:nvSpPr>
        <p:spPr>
          <a:xfrm>
            <a:off x="6893275" y="620900"/>
            <a:ext cx="9597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Starting a long-running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</a:t>
            </a:r>
            <a:r>
              <a:rPr lang="en"/>
              <a:t>07-handle-catalog-command.js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projection in src/catalog-component/projection.js is filled out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the Catalog handler in src/catalog-component/index.js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steps: load entity, check idempotence, write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see a Started event in the message store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10: Handling Started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21"/>
          <p:cNvSpPr/>
          <p:nvPr/>
        </p:nvSpPr>
        <p:spPr>
          <a:xfrm>
            <a:off x="4351750" y="3951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362" name="Google Shape;1362;p121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363" name="Google Shape;1363;p121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364" name="Google Shape;1364;p121"/>
          <p:cNvSpPr/>
          <p:nvPr/>
        </p:nvSpPr>
        <p:spPr>
          <a:xfrm>
            <a:off x="6850950" y="550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21"/>
          <p:cNvSpPr txBox="1"/>
          <p:nvPr/>
        </p:nvSpPr>
        <p:spPr>
          <a:xfrm>
            <a:off x="6664050" y="18332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6" name="Google Shape;1366;p121"/>
          <p:cNvSpPr/>
          <p:nvPr/>
        </p:nvSpPr>
        <p:spPr>
          <a:xfrm>
            <a:off x="6893275" y="620900"/>
            <a:ext cx="9597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5401800" y="2884954"/>
            <a:ext cx="9084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45" idx="2"/>
            <a:endCxn id="147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>
            <a:stCxn id="145" idx="2"/>
            <a:endCxn id="148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>
            <a:stCxn id="145" idx="3"/>
            <a:endCxn id="146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stCxn id="145" idx="3"/>
            <a:endCxn id="150" idx="1"/>
          </p:cNvCxnSpPr>
          <p:nvPr/>
        </p:nvCxnSpPr>
        <p:spPr>
          <a:xfrm>
            <a:off x="1723325" y="929650"/>
            <a:ext cx="3678600" cy="2310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stCxn id="145" idx="3"/>
            <a:endCxn id="151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stCxn id="147" idx="3"/>
            <a:endCxn id="151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stCxn id="147" idx="3"/>
            <a:endCxn id="148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3"/>
          <p:cNvCxnSpPr>
            <a:stCxn id="147" idx="3"/>
            <a:endCxn id="149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3"/>
          <p:cNvCxnSpPr>
            <a:stCxn id="149" idx="2"/>
            <a:endCxn id="150" idx="0"/>
          </p:cNvCxnSpPr>
          <p:nvPr/>
        </p:nvCxnSpPr>
        <p:spPr>
          <a:xfrm flipH="1" rot="-5400000">
            <a:off x="5446650" y="2475400"/>
            <a:ext cx="752400" cy="66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3"/>
          <p:cNvCxnSpPr>
            <a:stCxn id="149" idx="0"/>
            <a:endCxn id="146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>
            <a:stCxn id="148" idx="3"/>
            <a:endCxn id="149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3"/>
          <p:cNvCxnSpPr>
            <a:stCxn id="148" idx="0"/>
            <a:endCxn id="151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3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>
            <a:stCxn id="145" idx="0"/>
            <a:endCxn id="149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>
            <a:stCxn id="150" idx="2"/>
            <a:endCxn id="148" idx="2"/>
          </p:cNvCxnSpPr>
          <p:nvPr/>
        </p:nvCxnSpPr>
        <p:spPr>
          <a:xfrm rot="5400000">
            <a:off x="5161800" y="3082054"/>
            <a:ext cx="182100" cy="1206300"/>
          </a:xfrm>
          <a:prstGeom prst="curvedConnector3">
            <a:avLst>
              <a:gd fmla="val 2308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>
            <a:stCxn id="150" idx="0"/>
            <a:endCxn id="147" idx="2"/>
          </p:cNvCxnSpPr>
          <p:nvPr/>
        </p:nvCxnSpPr>
        <p:spPr>
          <a:xfrm rot="5400000">
            <a:off x="4389450" y="1978504"/>
            <a:ext cx="560100" cy="2373000"/>
          </a:xfrm>
          <a:prstGeom prst="curvedConnector5">
            <a:avLst>
              <a:gd fmla="val -42515" name="adj1"/>
              <a:gd fmla="val 51399" name="adj2"/>
              <a:gd fmla="val 14249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>
            <a:stCxn id="150" idx="3"/>
            <a:endCxn id="146" idx="3"/>
          </p:cNvCxnSpPr>
          <p:nvPr/>
        </p:nvCxnSpPr>
        <p:spPr>
          <a:xfrm rot="10800000">
            <a:off x="5004300" y="1532854"/>
            <a:ext cx="1305900" cy="1706700"/>
          </a:xfrm>
          <a:prstGeom prst="curvedConnector3">
            <a:avLst>
              <a:gd fmla="val -182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22"/>
          <p:cNvSpPr/>
          <p:nvPr/>
        </p:nvSpPr>
        <p:spPr>
          <a:xfrm>
            <a:off x="4351750" y="3951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372" name="Google Shape;1372;p122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373" name="Google Shape;1373;p122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374" name="Google Shape;1374;p122"/>
          <p:cNvSpPr/>
          <p:nvPr/>
        </p:nvSpPr>
        <p:spPr>
          <a:xfrm>
            <a:off x="6850950" y="550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22"/>
          <p:cNvSpPr txBox="1"/>
          <p:nvPr/>
        </p:nvSpPr>
        <p:spPr>
          <a:xfrm>
            <a:off x="392950" y="20883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6" name="Google Shape;1376;p122"/>
          <p:cNvSpPr/>
          <p:nvPr/>
        </p:nvSpPr>
        <p:spPr>
          <a:xfrm>
            <a:off x="6893275" y="620900"/>
            <a:ext cx="9597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77" name="Google Shape;1377;p122"/>
          <p:cNvCxnSpPr>
            <a:stCxn id="1371" idx="1"/>
            <a:endCxn id="1372" idx="0"/>
          </p:cNvCxnSpPr>
          <p:nvPr/>
        </p:nvCxnSpPr>
        <p:spPr>
          <a:xfrm flipH="1">
            <a:off x="3460450" y="1075975"/>
            <a:ext cx="8913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2"/>
          <p:cNvSpPr/>
          <p:nvPr/>
        </p:nvSpPr>
        <p:spPr>
          <a:xfrm>
            <a:off x="2404550" y="1688125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9" name="Google Shape;1379;p122"/>
          <p:cNvSpPr/>
          <p:nvPr/>
        </p:nvSpPr>
        <p:spPr>
          <a:xfrm>
            <a:off x="698200" y="2455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22"/>
          <p:cNvSpPr txBox="1"/>
          <p:nvPr/>
        </p:nvSpPr>
        <p:spPr>
          <a:xfrm>
            <a:off x="6664050" y="18332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81" name="Google Shape;1381;p122"/>
          <p:cNvCxnSpPr>
            <a:stCxn id="1376" idx="1"/>
            <a:endCxn id="1371" idx="3"/>
          </p:cNvCxnSpPr>
          <p:nvPr/>
        </p:nvCxnSpPr>
        <p:spPr>
          <a:xfrm flipH="1">
            <a:off x="5925175" y="848450"/>
            <a:ext cx="9681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23"/>
          <p:cNvSpPr/>
          <p:nvPr/>
        </p:nvSpPr>
        <p:spPr>
          <a:xfrm>
            <a:off x="4351750" y="3951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387" name="Google Shape;1387;p123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388" name="Google Shape;1388;p123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389" name="Google Shape;1389;p123"/>
          <p:cNvSpPr txBox="1"/>
          <p:nvPr/>
        </p:nvSpPr>
        <p:spPr>
          <a:xfrm>
            <a:off x="1252850" y="331625"/>
            <a:ext cx="21732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will we know if a transcode job came from the catalog component?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0" name="Google Shape;1390;p123"/>
          <p:cNvSpPr/>
          <p:nvPr/>
        </p:nvSpPr>
        <p:spPr>
          <a:xfrm>
            <a:off x="6850950" y="550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23"/>
          <p:cNvSpPr txBox="1"/>
          <p:nvPr/>
        </p:nvSpPr>
        <p:spPr>
          <a:xfrm>
            <a:off x="392950" y="20883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2" name="Google Shape;1392;p123"/>
          <p:cNvSpPr/>
          <p:nvPr/>
        </p:nvSpPr>
        <p:spPr>
          <a:xfrm>
            <a:off x="6893275" y="620900"/>
            <a:ext cx="9597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93" name="Google Shape;1393;p123"/>
          <p:cNvCxnSpPr>
            <a:stCxn id="1386" idx="1"/>
            <a:endCxn id="1387" idx="0"/>
          </p:cNvCxnSpPr>
          <p:nvPr/>
        </p:nvCxnSpPr>
        <p:spPr>
          <a:xfrm flipH="1">
            <a:off x="3460450" y="1075975"/>
            <a:ext cx="8913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4" name="Google Shape;1394;p123"/>
          <p:cNvSpPr/>
          <p:nvPr/>
        </p:nvSpPr>
        <p:spPr>
          <a:xfrm>
            <a:off x="2404550" y="1688125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5" name="Google Shape;1395;p123"/>
          <p:cNvSpPr/>
          <p:nvPr/>
        </p:nvSpPr>
        <p:spPr>
          <a:xfrm>
            <a:off x="698200" y="2455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23"/>
          <p:cNvSpPr txBox="1"/>
          <p:nvPr/>
        </p:nvSpPr>
        <p:spPr>
          <a:xfrm>
            <a:off x="6664050" y="18332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24"/>
          <p:cNvSpPr/>
          <p:nvPr/>
        </p:nvSpPr>
        <p:spPr>
          <a:xfrm>
            <a:off x="4351750" y="3951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402" name="Google Shape;1402;p124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403" name="Google Shape;1403;p124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404" name="Google Shape;1404;p124"/>
          <p:cNvSpPr txBox="1"/>
          <p:nvPr/>
        </p:nvSpPr>
        <p:spPr>
          <a:xfrm>
            <a:off x="1252850" y="331625"/>
            <a:ext cx="21732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will we know if a transcode job came from the catalog component?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5" name="Google Shape;1405;p124"/>
          <p:cNvSpPr/>
          <p:nvPr/>
        </p:nvSpPr>
        <p:spPr>
          <a:xfrm>
            <a:off x="6850950" y="550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24"/>
          <p:cNvSpPr txBox="1"/>
          <p:nvPr/>
        </p:nvSpPr>
        <p:spPr>
          <a:xfrm>
            <a:off x="392950" y="20883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7" name="Google Shape;1407;p124"/>
          <p:cNvSpPr/>
          <p:nvPr/>
        </p:nvSpPr>
        <p:spPr>
          <a:xfrm>
            <a:off x="6893275" y="620900"/>
            <a:ext cx="9597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08" name="Google Shape;1408;p124"/>
          <p:cNvCxnSpPr>
            <a:stCxn id="1401" idx="1"/>
            <a:endCxn id="1402" idx="0"/>
          </p:cNvCxnSpPr>
          <p:nvPr/>
        </p:nvCxnSpPr>
        <p:spPr>
          <a:xfrm flipH="1">
            <a:off x="3460450" y="1075975"/>
            <a:ext cx="8913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9" name="Google Shape;1409;p124"/>
          <p:cNvSpPr/>
          <p:nvPr/>
        </p:nvSpPr>
        <p:spPr>
          <a:xfrm>
            <a:off x="2404550" y="1688125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0" name="Google Shape;1410;p124"/>
          <p:cNvSpPr/>
          <p:nvPr/>
        </p:nvSpPr>
        <p:spPr>
          <a:xfrm>
            <a:off x="698200" y="2455325"/>
            <a:ext cx="10725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24"/>
          <p:cNvSpPr txBox="1"/>
          <p:nvPr/>
        </p:nvSpPr>
        <p:spPr>
          <a:xfrm>
            <a:off x="6664050" y="18332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2" name="Google Shape;1412;p124"/>
          <p:cNvSpPr/>
          <p:nvPr/>
        </p:nvSpPr>
        <p:spPr>
          <a:xfrm>
            <a:off x="3785875" y="1919100"/>
            <a:ext cx="3816900" cy="684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metadata: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originStreamName: ‘catalog-123’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3" name="Google Shape;1413;p124"/>
          <p:cNvCxnSpPr>
            <a:stCxn id="1412" idx="1"/>
            <a:endCxn id="1409" idx="3"/>
          </p:cNvCxnSpPr>
          <p:nvPr/>
        </p:nvCxnSpPr>
        <p:spPr>
          <a:xfrm rot="10800000">
            <a:off x="3549175" y="2030250"/>
            <a:ext cx="2367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10: Handling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exercises/08-handle-started-event.js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drive the process from our own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Started handler in src/catalog-component/index.js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Catalog entities are in the “catalog”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Transcode command to “transcode:command”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UUID for the transcodeId for the command and write to “transcode:command-&lt;new uuid&gt;”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exercise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11: Handling Transcoded from transcode-component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27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430" name="Google Shape;1430;p127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431" name="Google Shape;1431;p127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432" name="Google Shape;1432;p127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3" name="Google Shape;1433;p127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27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35" name="Google Shape;1435;p127"/>
          <p:cNvCxnSpPr>
            <a:stCxn id="1434" idx="3"/>
            <a:endCxn id="1429" idx="1"/>
          </p:cNvCxnSpPr>
          <p:nvPr/>
        </p:nvCxnSpPr>
        <p:spPr>
          <a:xfrm flipH="1" rot="10800000">
            <a:off x="1714300" y="1125900"/>
            <a:ext cx="2111700" cy="16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6" name="Google Shape;1436;p127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27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8" name="Google Shape;1438;p127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28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444" name="Google Shape;1444;p128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445" name="Google Shape;1445;p128"/>
          <p:cNvSpPr/>
          <p:nvPr/>
        </p:nvSpPr>
        <p:spPr>
          <a:xfrm>
            <a:off x="5820825" y="304092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446" name="Google Shape;1446;p128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28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8" name="Google Shape;1448;p128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9" name="Google Shape;1449;p128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28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1" name="Google Shape;1451;p128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52" name="Google Shape;1452;p128"/>
          <p:cNvCxnSpPr>
            <a:stCxn id="1451" idx="3"/>
            <a:endCxn id="1443" idx="1"/>
          </p:cNvCxnSpPr>
          <p:nvPr/>
        </p:nvCxnSpPr>
        <p:spPr>
          <a:xfrm flipH="1" rot="10800000">
            <a:off x="1714300" y="1125900"/>
            <a:ext cx="2111700" cy="16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3" name="Google Shape;1453;p128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54" name="Google Shape;1454;p128"/>
          <p:cNvCxnSpPr>
            <a:stCxn id="1443" idx="3"/>
            <a:endCxn id="1453" idx="1"/>
          </p:cNvCxnSpPr>
          <p:nvPr/>
        </p:nvCxnSpPr>
        <p:spPr>
          <a:xfrm>
            <a:off x="5399625" y="1126025"/>
            <a:ext cx="14937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11: Handling Transcoded from transcode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exercises/09-handle-transcoded-event-caused-by-catalog.js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the handler returned from </a:t>
            </a:r>
            <a:r>
              <a:rPr b="1" lang="en"/>
              <a:t>`createTranscodeEventHandlers`</a:t>
            </a:r>
            <a:r>
              <a:rPr lang="en"/>
              <a:t> in </a:t>
            </a:r>
            <a:r>
              <a:rPr b="1" lang="en"/>
              <a:t>`src/catalog-component/index.js`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exercise and see that the Transcoded event is copied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12: Handling Transcoded from Catalog-component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31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471" name="Google Shape;1471;p131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472" name="Google Shape;1472;p131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473" name="Google Shape;1473;p131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31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5" name="Google Shape;1475;p131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6" name="Google Shape;1476;p131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31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8" name="Google Shape;1478;p131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131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80" name="Google Shape;1480;p131"/>
          <p:cNvCxnSpPr>
            <a:stCxn id="1479" idx="1"/>
            <a:endCxn id="1470" idx="3"/>
          </p:cNvCxnSpPr>
          <p:nvPr/>
        </p:nvCxnSpPr>
        <p:spPr>
          <a:xfrm rot="10800000">
            <a:off x="5399575" y="1126175"/>
            <a:ext cx="14937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1" name="Google Shape;1481;p131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31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3" name="Google Shape;1483;p131"/>
          <p:cNvSpPr txBox="1"/>
          <p:nvPr/>
        </p:nvSpPr>
        <p:spPr>
          <a:xfrm>
            <a:off x="1067900" y="609050"/>
            <a:ext cx="21108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do we get transcibe to do a transcription?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7186725" y="3213075"/>
            <a:ext cx="1530900" cy="14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7313925" y="3325800"/>
            <a:ext cx="9282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4"/>
          <p:cNvCxnSpPr>
            <a:stCxn id="176" idx="2"/>
            <a:endCxn id="178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>
            <a:stCxn id="176" idx="2"/>
            <a:endCxn id="179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>
            <a:stCxn id="176" idx="3"/>
            <a:endCxn id="177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>
            <a:stCxn id="176" idx="3"/>
            <a:endCxn id="181" idx="1"/>
          </p:cNvCxnSpPr>
          <p:nvPr/>
        </p:nvCxnSpPr>
        <p:spPr>
          <a:xfrm>
            <a:off x="1723325" y="929650"/>
            <a:ext cx="5590500" cy="2750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>
            <a:stCxn id="176" idx="3"/>
            <a:endCxn id="182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>
            <a:stCxn id="178" idx="3"/>
            <a:endCxn id="182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>
            <a:stCxn id="178" idx="3"/>
            <a:endCxn id="179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4"/>
          <p:cNvCxnSpPr>
            <a:stCxn id="178" idx="3"/>
            <a:endCxn id="180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4"/>
          <p:cNvCxnSpPr>
            <a:stCxn id="180" idx="2"/>
            <a:endCxn id="181" idx="0"/>
          </p:cNvCxnSpPr>
          <p:nvPr/>
        </p:nvCxnSpPr>
        <p:spPr>
          <a:xfrm flipH="1" rot="-5400000">
            <a:off x="6187050" y="1735000"/>
            <a:ext cx="1193400" cy="1988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4"/>
          <p:cNvCxnSpPr>
            <a:stCxn id="180" idx="0"/>
            <a:endCxn id="177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>
            <a:stCxn id="179" idx="3"/>
            <a:endCxn id="180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>
            <a:stCxn id="179" idx="0"/>
            <a:endCxn id="182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4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4"/>
          <p:cNvCxnSpPr>
            <a:stCxn id="176" idx="0"/>
            <a:endCxn id="180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>
            <a:stCxn id="181" idx="2"/>
            <a:endCxn id="179" idx="2"/>
          </p:cNvCxnSpPr>
          <p:nvPr/>
        </p:nvCxnSpPr>
        <p:spPr>
          <a:xfrm flipH="1" rot="5400000">
            <a:off x="6084525" y="2341500"/>
            <a:ext cx="258600" cy="3128400"/>
          </a:xfrm>
          <a:prstGeom prst="curvedConnector3">
            <a:avLst>
              <a:gd fmla="val -92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>
            <a:stCxn id="181" idx="0"/>
            <a:endCxn id="178" idx="2"/>
          </p:cNvCxnSpPr>
          <p:nvPr/>
        </p:nvCxnSpPr>
        <p:spPr>
          <a:xfrm rot="5400000">
            <a:off x="5570925" y="1237800"/>
            <a:ext cx="119100" cy="4295100"/>
          </a:xfrm>
          <a:prstGeom prst="curvedConnector5">
            <a:avLst>
              <a:gd fmla="val -199937" name="adj1"/>
              <a:gd fmla="val 50887" name="adj2"/>
              <a:gd fmla="val 29997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>
            <a:stCxn id="181" idx="3"/>
            <a:endCxn id="177" idx="3"/>
          </p:cNvCxnSpPr>
          <p:nvPr/>
        </p:nvCxnSpPr>
        <p:spPr>
          <a:xfrm rot="10800000">
            <a:off x="5004225" y="1532700"/>
            <a:ext cx="3237900" cy="2147700"/>
          </a:xfrm>
          <a:prstGeom prst="curvedConnector3">
            <a:avLst>
              <a:gd fmla="val -73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4"/>
          <p:cNvSpPr/>
          <p:nvPr/>
        </p:nvSpPr>
        <p:spPr>
          <a:xfrm>
            <a:off x="8215450" y="41541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32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489" name="Google Shape;1489;p132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490" name="Google Shape;1490;p132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491" name="Google Shape;1491;p132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32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3" name="Google Shape;1493;p132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4" name="Google Shape;1494;p132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32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6" name="Google Shape;1496;p132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7" name="Google Shape;1497;p132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98" name="Google Shape;1498;p132"/>
          <p:cNvCxnSpPr>
            <a:stCxn id="1497" idx="1"/>
            <a:endCxn id="1488" idx="3"/>
          </p:cNvCxnSpPr>
          <p:nvPr/>
        </p:nvCxnSpPr>
        <p:spPr>
          <a:xfrm rot="10800000">
            <a:off x="5399575" y="1126175"/>
            <a:ext cx="14937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9" name="Google Shape;1499;p132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32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1" name="Google Shape;1501;p132"/>
          <p:cNvSpPr txBox="1"/>
          <p:nvPr/>
        </p:nvSpPr>
        <p:spPr>
          <a:xfrm>
            <a:off x="1067900" y="609050"/>
            <a:ext cx="21108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do we get transcibe to do a transcription?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2" name="Google Shape;1502;p132"/>
          <p:cNvSpPr/>
          <p:nvPr/>
        </p:nvSpPr>
        <p:spPr>
          <a:xfrm>
            <a:off x="3889625" y="1946750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03" name="Google Shape;1503;p132"/>
          <p:cNvCxnSpPr>
            <a:stCxn id="1502" idx="2"/>
            <a:endCxn id="1490" idx="0"/>
          </p:cNvCxnSpPr>
          <p:nvPr/>
        </p:nvCxnSpPr>
        <p:spPr>
          <a:xfrm>
            <a:off x="4461875" y="2631050"/>
            <a:ext cx="8970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4" name="Google Shape;1504;p132"/>
          <p:cNvSpPr/>
          <p:nvPr/>
        </p:nvSpPr>
        <p:spPr>
          <a:xfrm>
            <a:off x="5212550" y="1963963"/>
            <a:ext cx="3816900" cy="684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metadata: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originStreamName: ‘catalog-123’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12: Handling Transcoded from </a:t>
            </a:r>
            <a:r>
              <a:rPr lang="en"/>
              <a:t>C</a:t>
            </a:r>
            <a:r>
              <a:rPr lang="en"/>
              <a:t>atalog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exercises/10</a:t>
            </a:r>
            <a:r>
              <a:rPr lang="en"/>
              <a:t>-handle-transcoded-event-in-catalog-stream.js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`src/catalog-component/index.js`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do we add a handler for this Transcoded event?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we check for idempotence?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stream do we write the Transcribe command 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is scaffolded for this one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13: Doing the Same Thing for Transcription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35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521" name="Google Shape;1521;p135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522" name="Google Shape;1522;p135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523" name="Google Shape;1523;p135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35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5" name="Google Shape;1525;p135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6" name="Google Shape;1526;p135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35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8" name="Google Shape;1528;p135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9" name="Google Shape;1529;p135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0" name="Google Shape;1530;p135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35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2" name="Google Shape;1532;p135"/>
          <p:cNvSpPr/>
          <p:nvPr/>
        </p:nvSpPr>
        <p:spPr>
          <a:xfrm>
            <a:off x="3889625" y="1946750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3" name="Google Shape;1533;p135"/>
          <p:cNvCxnSpPr>
            <a:stCxn id="1532" idx="2"/>
            <a:endCxn id="1522" idx="0"/>
          </p:cNvCxnSpPr>
          <p:nvPr/>
        </p:nvCxnSpPr>
        <p:spPr>
          <a:xfrm>
            <a:off x="4461875" y="2631050"/>
            <a:ext cx="8970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36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539" name="Google Shape;1539;p136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540" name="Google Shape;1540;p136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541" name="Google Shape;1541;p136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36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3" name="Google Shape;1543;p136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4" name="Google Shape;1544;p136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36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6" name="Google Shape;1546;p136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7" name="Google Shape;1547;p136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8" name="Google Shape;1548;p136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36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0" name="Google Shape;1550;p136"/>
          <p:cNvSpPr/>
          <p:nvPr/>
        </p:nvSpPr>
        <p:spPr>
          <a:xfrm>
            <a:off x="3889625" y="1946750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1" name="Google Shape;1551;p136"/>
          <p:cNvCxnSpPr>
            <a:stCxn id="1550" idx="2"/>
            <a:endCxn id="1540" idx="0"/>
          </p:cNvCxnSpPr>
          <p:nvPr/>
        </p:nvCxnSpPr>
        <p:spPr>
          <a:xfrm>
            <a:off x="4461875" y="2631050"/>
            <a:ext cx="8970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2" name="Google Shape;1552;p136"/>
          <p:cNvSpPr/>
          <p:nvPr/>
        </p:nvSpPr>
        <p:spPr>
          <a:xfrm>
            <a:off x="7044175" y="36498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3" name="Google Shape;1553;p136"/>
          <p:cNvCxnSpPr>
            <a:stCxn id="1540" idx="3"/>
            <a:endCxn id="1552" idx="1"/>
          </p:cNvCxnSpPr>
          <p:nvPr/>
        </p:nvCxnSpPr>
        <p:spPr>
          <a:xfrm>
            <a:off x="6145500" y="3665325"/>
            <a:ext cx="8988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37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559" name="Google Shape;1559;p137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560" name="Google Shape;1560;p137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561" name="Google Shape;1561;p137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37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3" name="Google Shape;1563;p137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4" name="Google Shape;1564;p137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37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6" name="Google Shape;1566;p137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7" name="Google Shape;1567;p137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8" name="Google Shape;1568;p137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37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0" name="Google Shape;1570;p137"/>
          <p:cNvSpPr/>
          <p:nvPr/>
        </p:nvSpPr>
        <p:spPr>
          <a:xfrm>
            <a:off x="3889625" y="1946750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71" name="Google Shape;1571;p137"/>
          <p:cNvCxnSpPr>
            <a:stCxn id="1570" idx="2"/>
            <a:endCxn id="1560" idx="0"/>
          </p:cNvCxnSpPr>
          <p:nvPr/>
        </p:nvCxnSpPr>
        <p:spPr>
          <a:xfrm>
            <a:off x="4461875" y="2631050"/>
            <a:ext cx="8970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2" name="Google Shape;1572;p137"/>
          <p:cNvSpPr/>
          <p:nvPr/>
        </p:nvSpPr>
        <p:spPr>
          <a:xfrm>
            <a:off x="7044175" y="36498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73" name="Google Shape;1573;p137"/>
          <p:cNvCxnSpPr>
            <a:stCxn id="1560" idx="3"/>
            <a:endCxn id="1572" idx="1"/>
          </p:cNvCxnSpPr>
          <p:nvPr/>
        </p:nvCxnSpPr>
        <p:spPr>
          <a:xfrm>
            <a:off x="6145500" y="3665325"/>
            <a:ext cx="8988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4" name="Google Shape;1574;p137"/>
          <p:cNvCxnSpPr>
            <a:stCxn id="1572" idx="1"/>
            <a:endCxn id="1558" idx="3"/>
          </p:cNvCxnSpPr>
          <p:nvPr/>
        </p:nvCxnSpPr>
        <p:spPr>
          <a:xfrm rot="10800000">
            <a:off x="5399575" y="1126050"/>
            <a:ext cx="1644600" cy="27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38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580" name="Google Shape;1580;p138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581" name="Google Shape;1581;p138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582" name="Google Shape;1582;p138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38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4" name="Google Shape;1584;p138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5" name="Google Shape;1585;p138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38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7" name="Google Shape;1587;p138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8" name="Google Shape;1588;p138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9" name="Google Shape;1589;p138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138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1" name="Google Shape;1591;p138"/>
          <p:cNvSpPr/>
          <p:nvPr/>
        </p:nvSpPr>
        <p:spPr>
          <a:xfrm>
            <a:off x="3889625" y="1946750"/>
            <a:ext cx="1144500" cy="684300"/>
          </a:xfrm>
          <a:prstGeom prst="foldedCorner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92" name="Google Shape;1592;p138"/>
          <p:cNvCxnSpPr>
            <a:stCxn id="1591" idx="2"/>
            <a:endCxn id="1581" idx="0"/>
          </p:cNvCxnSpPr>
          <p:nvPr/>
        </p:nvCxnSpPr>
        <p:spPr>
          <a:xfrm>
            <a:off x="4461875" y="2631050"/>
            <a:ext cx="8970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3" name="Google Shape;1593;p138"/>
          <p:cNvSpPr/>
          <p:nvPr/>
        </p:nvSpPr>
        <p:spPr>
          <a:xfrm>
            <a:off x="7044175" y="36498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94" name="Google Shape;1594;p138"/>
          <p:cNvCxnSpPr>
            <a:stCxn id="1581" idx="3"/>
            <a:endCxn id="1593" idx="1"/>
          </p:cNvCxnSpPr>
          <p:nvPr/>
        </p:nvCxnSpPr>
        <p:spPr>
          <a:xfrm>
            <a:off x="6145500" y="3665325"/>
            <a:ext cx="8988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5" name="Google Shape;1595;p138"/>
          <p:cNvCxnSpPr>
            <a:stCxn id="1593" idx="1"/>
            <a:endCxn id="1579" idx="3"/>
          </p:cNvCxnSpPr>
          <p:nvPr/>
        </p:nvCxnSpPr>
        <p:spPr>
          <a:xfrm rot="10800000">
            <a:off x="5399575" y="1126050"/>
            <a:ext cx="1644600" cy="27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6" name="Google Shape;1596;p138"/>
          <p:cNvSpPr/>
          <p:nvPr/>
        </p:nvSpPr>
        <p:spPr>
          <a:xfrm>
            <a:off x="6893275" y="1748038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97" name="Google Shape;1597;p138"/>
          <p:cNvCxnSpPr>
            <a:stCxn id="1579" idx="3"/>
            <a:endCxn id="1596" idx="1"/>
          </p:cNvCxnSpPr>
          <p:nvPr/>
        </p:nvCxnSpPr>
        <p:spPr>
          <a:xfrm>
            <a:off x="5399625" y="1126025"/>
            <a:ext cx="1493700" cy="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13: Doing the Same Thing for Transcription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exercises/</a:t>
            </a:r>
            <a:r>
              <a:rPr lang="en" sz="1400"/>
              <a:t>11-handle-transcribed-event-in-transcribe-stream.js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the output from the transcribe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`src/catalog-component/index.js`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</a:t>
            </a:r>
            <a:r>
              <a:rPr lang="en"/>
              <a:t>re do we add a handler for this Transcribed event?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we check for idempotence?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40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609" name="Google Shape;1609;p140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610" name="Google Shape;1610;p140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611" name="Google Shape;1611;p140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40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3" name="Google Shape;1613;p140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4" name="Google Shape;1614;p140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40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6" name="Google Shape;1616;p140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7" name="Google Shape;1617;p140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8" name="Google Shape;1618;p140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40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0" name="Google Shape;1620;p140"/>
          <p:cNvSpPr/>
          <p:nvPr/>
        </p:nvSpPr>
        <p:spPr>
          <a:xfrm>
            <a:off x="7044175" y="36498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1" name="Google Shape;1621;p140"/>
          <p:cNvSpPr/>
          <p:nvPr/>
        </p:nvSpPr>
        <p:spPr>
          <a:xfrm>
            <a:off x="6893275" y="1748038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2" name="Google Shape;1622;p140"/>
          <p:cNvCxnSpPr>
            <a:stCxn id="1621" idx="1"/>
            <a:endCxn id="1608" idx="3"/>
          </p:cNvCxnSpPr>
          <p:nvPr/>
        </p:nvCxnSpPr>
        <p:spPr>
          <a:xfrm rot="10800000">
            <a:off x="5399575" y="1125988"/>
            <a:ext cx="1493700" cy="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41"/>
          <p:cNvSpPr/>
          <p:nvPr/>
        </p:nvSpPr>
        <p:spPr>
          <a:xfrm>
            <a:off x="3826125" y="4451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component</a:t>
            </a:r>
            <a:endParaRPr/>
          </a:p>
        </p:txBody>
      </p:sp>
      <p:sp>
        <p:nvSpPr>
          <p:cNvPr id="1628" name="Google Shape;1628;p141"/>
          <p:cNvSpPr/>
          <p:nvPr/>
        </p:nvSpPr>
        <p:spPr>
          <a:xfrm>
            <a:off x="2673825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transcode component</a:t>
            </a:r>
            <a:endParaRPr/>
          </a:p>
        </p:txBody>
      </p:sp>
      <p:sp>
        <p:nvSpPr>
          <p:cNvPr id="1629" name="Google Shape;1629;p141"/>
          <p:cNvSpPr/>
          <p:nvPr/>
        </p:nvSpPr>
        <p:spPr>
          <a:xfrm>
            <a:off x="4572000" y="2984475"/>
            <a:ext cx="1573500" cy="13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transcribe component</a:t>
            </a:r>
            <a:endParaRPr/>
          </a:p>
        </p:txBody>
      </p:sp>
      <p:sp>
        <p:nvSpPr>
          <p:cNvPr id="1630" name="Google Shape;1630;p141"/>
          <p:cNvSpPr/>
          <p:nvPr/>
        </p:nvSpPr>
        <p:spPr>
          <a:xfrm>
            <a:off x="6850950" y="550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41"/>
          <p:cNvSpPr txBox="1"/>
          <p:nvPr/>
        </p:nvSpPr>
        <p:spPr>
          <a:xfrm>
            <a:off x="294175" y="2105025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2" name="Google Shape;1632;p141"/>
          <p:cNvSpPr/>
          <p:nvPr/>
        </p:nvSpPr>
        <p:spPr>
          <a:xfrm>
            <a:off x="6893275" y="6209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3" name="Google Shape;1633;p141"/>
          <p:cNvSpPr/>
          <p:nvPr/>
        </p:nvSpPr>
        <p:spPr>
          <a:xfrm>
            <a:off x="500575" y="2455325"/>
            <a:ext cx="1270200" cy="21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141"/>
          <p:cNvSpPr txBox="1"/>
          <p:nvPr/>
        </p:nvSpPr>
        <p:spPr>
          <a:xfrm>
            <a:off x="6762900" y="174975"/>
            <a:ext cx="1446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5" name="Google Shape;1635;p141"/>
          <p:cNvSpPr/>
          <p:nvPr/>
        </p:nvSpPr>
        <p:spPr>
          <a:xfrm>
            <a:off x="569800" y="257175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6" name="Google Shape;1636;p141"/>
          <p:cNvSpPr/>
          <p:nvPr/>
        </p:nvSpPr>
        <p:spPr>
          <a:xfrm>
            <a:off x="6893275" y="1195625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7" name="Google Shape;1637;p141"/>
          <p:cNvSpPr/>
          <p:nvPr/>
        </p:nvSpPr>
        <p:spPr>
          <a:xfrm>
            <a:off x="6981325" y="3564400"/>
            <a:ext cx="1270200" cy="13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141"/>
          <p:cNvSpPr txBox="1"/>
          <p:nvPr/>
        </p:nvSpPr>
        <p:spPr>
          <a:xfrm>
            <a:off x="6774925" y="3189050"/>
            <a:ext cx="1683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9" name="Google Shape;1639;p141"/>
          <p:cNvSpPr/>
          <p:nvPr/>
        </p:nvSpPr>
        <p:spPr>
          <a:xfrm>
            <a:off x="7044175" y="3649800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0" name="Google Shape;1640;p141"/>
          <p:cNvSpPr/>
          <p:nvPr/>
        </p:nvSpPr>
        <p:spPr>
          <a:xfrm>
            <a:off x="6893275" y="1748038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1" name="Google Shape;1641;p141"/>
          <p:cNvCxnSpPr>
            <a:stCxn id="1640" idx="1"/>
            <a:endCxn id="1627" idx="3"/>
          </p:cNvCxnSpPr>
          <p:nvPr/>
        </p:nvCxnSpPr>
        <p:spPr>
          <a:xfrm rot="10800000">
            <a:off x="5399575" y="1125988"/>
            <a:ext cx="1493700" cy="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2" name="Google Shape;1642;p141"/>
          <p:cNvSpPr/>
          <p:nvPr/>
        </p:nvSpPr>
        <p:spPr>
          <a:xfrm>
            <a:off x="6893275" y="2240263"/>
            <a:ext cx="1144500" cy="45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Cataloged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3" name="Google Shape;1643;p141"/>
          <p:cNvCxnSpPr>
            <a:stCxn id="1627" idx="3"/>
            <a:endCxn id="1642" idx="1"/>
          </p:cNvCxnSpPr>
          <p:nvPr/>
        </p:nvCxnSpPr>
        <p:spPr>
          <a:xfrm>
            <a:off x="5399625" y="1126025"/>
            <a:ext cx="1493700" cy="13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7186725" y="3213075"/>
            <a:ext cx="1530900" cy="14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313925" y="3325800"/>
            <a:ext cx="9282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5"/>
          <p:cNvCxnSpPr>
            <a:stCxn id="208" idx="2"/>
            <a:endCxn id="210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>
            <a:stCxn id="208" idx="2"/>
            <a:endCxn id="211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>
            <a:stCxn id="208" idx="3"/>
            <a:endCxn id="209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>
            <a:stCxn id="208" idx="3"/>
            <a:endCxn id="213" idx="1"/>
          </p:cNvCxnSpPr>
          <p:nvPr/>
        </p:nvCxnSpPr>
        <p:spPr>
          <a:xfrm>
            <a:off x="1723325" y="929650"/>
            <a:ext cx="5590500" cy="2750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>
            <a:stCxn id="208" idx="3"/>
            <a:endCxn id="214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0" idx="3"/>
            <a:endCxn id="214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10" idx="3"/>
            <a:endCxn id="211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5"/>
          <p:cNvCxnSpPr>
            <a:stCxn id="210" idx="3"/>
            <a:endCxn id="212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5"/>
          <p:cNvCxnSpPr>
            <a:stCxn id="212" idx="2"/>
            <a:endCxn id="213" idx="0"/>
          </p:cNvCxnSpPr>
          <p:nvPr/>
        </p:nvCxnSpPr>
        <p:spPr>
          <a:xfrm flipH="1" rot="-5400000">
            <a:off x="6187050" y="1735000"/>
            <a:ext cx="1193400" cy="1988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>
            <a:stCxn id="212" idx="0"/>
            <a:endCxn id="209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>
            <a:stCxn id="211" idx="3"/>
            <a:endCxn id="212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5"/>
          <p:cNvCxnSpPr>
            <a:stCxn id="211" idx="0"/>
            <a:endCxn id="214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5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5"/>
          <p:cNvCxnSpPr>
            <a:stCxn id="208" idx="0"/>
            <a:endCxn id="212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5"/>
          <p:cNvCxnSpPr>
            <a:stCxn id="213" idx="2"/>
            <a:endCxn id="211" idx="2"/>
          </p:cNvCxnSpPr>
          <p:nvPr/>
        </p:nvCxnSpPr>
        <p:spPr>
          <a:xfrm flipH="1" rot="5400000">
            <a:off x="6084525" y="2341500"/>
            <a:ext cx="258600" cy="3128400"/>
          </a:xfrm>
          <a:prstGeom prst="curvedConnector3">
            <a:avLst>
              <a:gd fmla="val -92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>
            <a:stCxn id="213" idx="0"/>
            <a:endCxn id="210" idx="2"/>
          </p:cNvCxnSpPr>
          <p:nvPr/>
        </p:nvCxnSpPr>
        <p:spPr>
          <a:xfrm rot="5400000">
            <a:off x="5570925" y="1237800"/>
            <a:ext cx="119100" cy="4295100"/>
          </a:xfrm>
          <a:prstGeom prst="curvedConnector5">
            <a:avLst>
              <a:gd fmla="val -199937" name="adj1"/>
              <a:gd fmla="val 50887" name="adj2"/>
              <a:gd fmla="val 29997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>
            <a:stCxn id="213" idx="3"/>
            <a:endCxn id="209" idx="3"/>
          </p:cNvCxnSpPr>
          <p:nvPr/>
        </p:nvCxnSpPr>
        <p:spPr>
          <a:xfrm rot="10800000">
            <a:off x="5004225" y="1532700"/>
            <a:ext cx="3237900" cy="2147700"/>
          </a:xfrm>
          <a:prstGeom prst="curvedConnector3">
            <a:avLst>
              <a:gd fmla="val -73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5"/>
          <p:cNvSpPr/>
          <p:nvPr/>
        </p:nvSpPr>
        <p:spPr>
          <a:xfrm>
            <a:off x="8215450" y="41541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5"/>
          <p:cNvCxnSpPr/>
          <p:nvPr/>
        </p:nvCxnSpPr>
        <p:spPr>
          <a:xfrm flipH="1" rot="10800000">
            <a:off x="1464825" y="2106125"/>
            <a:ext cx="735900" cy="9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5"/>
          <p:cNvSpPr txBox="1"/>
          <p:nvPr/>
        </p:nvSpPr>
        <p:spPr>
          <a:xfrm>
            <a:off x="497125" y="3133550"/>
            <a:ext cx="11931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these lines now?</a:t>
            </a:r>
            <a:endParaRPr/>
          </a:p>
        </p:txBody>
      </p:sp>
      <p:pic>
        <p:nvPicPr>
          <p:cNvPr descr="Image result for nothing meme"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825" y="187825"/>
            <a:ext cx="2689900" cy="2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13: Doing the Same Thing for Transcription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on git</a:t>
            </a:r>
            <a:r>
              <a:rPr lang="en"/>
              <a:t> step-13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exercises/</a:t>
            </a:r>
            <a:r>
              <a:rPr lang="en" sz="1400"/>
              <a:t>12-handle-transcribed-event-in-catalog-stream.js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our own Transcribed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declare the video Cataloged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`src/catalog-component/index.js`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do we add a handler for this Transcoded event?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we check for idempotence?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stream do we write the Transcribe command to?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13: Doing the Same Thing for Transcription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Wipe the databases (docker-compose rm -sf)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up the databases (docker-compose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the server (npm start)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exercise (node exercises/13-whole-process.js)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 the database (WOOT!)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14: Touring the application changes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45"/>
          <p:cNvSpPr txBox="1"/>
          <p:nvPr/>
        </p:nvSpPr>
        <p:spPr>
          <a:xfrm>
            <a:off x="5492213" y="3008338"/>
            <a:ext cx="2685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CFE2F3"/>
              </a:solidFill>
            </a:endParaRPr>
          </a:p>
        </p:txBody>
      </p:sp>
      <p:sp>
        <p:nvSpPr>
          <p:cNvPr id="1666" name="Google Shape;1666;p145"/>
          <p:cNvSpPr/>
          <p:nvPr/>
        </p:nvSpPr>
        <p:spPr>
          <a:xfrm>
            <a:off x="4956100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45"/>
          <p:cNvSpPr txBox="1"/>
          <p:nvPr/>
        </p:nvSpPr>
        <p:spPr>
          <a:xfrm>
            <a:off x="4927113" y="236813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68" name="Google Shape;1668;p145"/>
          <p:cNvCxnSpPr>
            <a:stCxn id="1666" idx="3"/>
          </p:cNvCxnSpPr>
          <p:nvPr/>
        </p:nvCxnSpPr>
        <p:spPr>
          <a:xfrm flipH="1">
            <a:off x="4964636" y="1748974"/>
            <a:ext cx="501000" cy="85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69" name="Google Shape;1669;p145"/>
          <p:cNvSpPr/>
          <p:nvPr/>
        </p:nvSpPr>
        <p:spPr>
          <a:xfrm>
            <a:off x="2747763" y="755713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0" name="Google Shape;1670;p145"/>
          <p:cNvCxnSpPr>
            <a:stCxn id="1669" idx="4"/>
          </p:cNvCxnSpPr>
          <p:nvPr/>
        </p:nvCxnSpPr>
        <p:spPr>
          <a:xfrm>
            <a:off x="3847041" y="2229751"/>
            <a:ext cx="682800" cy="37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71" name="Google Shape;1671;p145"/>
          <p:cNvSpPr txBox="1"/>
          <p:nvPr/>
        </p:nvSpPr>
        <p:spPr>
          <a:xfrm>
            <a:off x="2331588" y="215138"/>
            <a:ext cx="1271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transcribe</a:t>
            </a:r>
            <a:b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2" name="Google Shape;1672;p145"/>
          <p:cNvSpPr txBox="1"/>
          <p:nvPr/>
        </p:nvSpPr>
        <p:spPr>
          <a:xfrm>
            <a:off x="2795325" y="123190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3" name="Google Shape;1673;p145"/>
          <p:cNvSpPr/>
          <p:nvPr/>
        </p:nvSpPr>
        <p:spPr>
          <a:xfrm>
            <a:off x="3827813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45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75" name="Google Shape;1675;p145"/>
          <p:cNvCxnSpPr/>
          <p:nvPr/>
        </p:nvCxnSpPr>
        <p:spPr>
          <a:xfrm>
            <a:off x="4576013" y="1948163"/>
            <a:ext cx="135600" cy="641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76" name="Google Shape;1676;p145"/>
          <p:cNvSpPr txBox="1"/>
          <p:nvPr/>
        </p:nvSpPr>
        <p:spPr>
          <a:xfrm>
            <a:off x="3875713" y="1324463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7" name="Google Shape;1677;p145"/>
          <p:cNvSpPr/>
          <p:nvPr/>
        </p:nvSpPr>
        <p:spPr>
          <a:xfrm>
            <a:off x="6043650" y="1679063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video-list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Aggregator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678" name="Google Shape;1678;p145"/>
          <p:cNvCxnSpPr>
            <a:endCxn id="1677" idx="1"/>
          </p:cNvCxnSpPr>
          <p:nvPr/>
        </p:nvCxnSpPr>
        <p:spPr>
          <a:xfrm flipH="1" rot="10800000">
            <a:off x="5113763" y="2269913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9" name="Google Shape;1679;p145"/>
          <p:cNvCxnSpPr>
            <a:endCxn id="1680" idx="4"/>
          </p:cNvCxnSpPr>
          <p:nvPr/>
        </p:nvCxnSpPr>
        <p:spPr>
          <a:xfrm flipH="1">
            <a:off x="5042113" y="2979563"/>
            <a:ext cx="1757400" cy="1006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1" name="Google Shape;1681;p145"/>
          <p:cNvSpPr/>
          <p:nvPr/>
        </p:nvSpPr>
        <p:spPr>
          <a:xfrm>
            <a:off x="3945916" y="2608990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2" name="Google Shape;1682;p145"/>
          <p:cNvSpPr txBox="1"/>
          <p:nvPr/>
        </p:nvSpPr>
        <p:spPr>
          <a:xfrm>
            <a:off x="5003975" y="132445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3" name="Google Shape;1683;p145"/>
          <p:cNvSpPr/>
          <p:nvPr/>
        </p:nvSpPr>
        <p:spPr>
          <a:xfrm>
            <a:off x="1491438" y="1394588"/>
            <a:ext cx="1167900" cy="300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home-page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cxnSp>
        <p:nvCxnSpPr>
          <p:cNvPr id="1684" name="Google Shape;1684;p145"/>
          <p:cNvCxnSpPr/>
          <p:nvPr/>
        </p:nvCxnSpPr>
        <p:spPr>
          <a:xfrm rot="10800000">
            <a:off x="2745838" y="3441863"/>
            <a:ext cx="1509300" cy="543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145"/>
          <p:cNvCxnSpPr/>
          <p:nvPr/>
        </p:nvCxnSpPr>
        <p:spPr>
          <a:xfrm>
            <a:off x="2650516" y="2653090"/>
            <a:ext cx="1295400" cy="2421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6" name="Google Shape;1686;p145"/>
          <p:cNvSpPr/>
          <p:nvPr/>
        </p:nvSpPr>
        <p:spPr>
          <a:xfrm>
            <a:off x="4255138" y="3414263"/>
            <a:ext cx="786975" cy="1143000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45"/>
          <p:cNvSpPr txBox="1"/>
          <p:nvPr/>
        </p:nvSpPr>
        <p:spPr>
          <a:xfrm>
            <a:off x="3493150" y="4640963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 table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14: Touring the application changes</a:t>
            </a:r>
            <a:endParaRPr/>
          </a:p>
        </p:txBody>
      </p:sp>
      <p:sp>
        <p:nvSpPr>
          <p:cNvPr id="1693" name="Google Shape;1693;p1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src/home-application/index.js we added a bunch of request handlers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uploadVideo (req, res) --- It writes a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wiring was done in config.js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migration in migrations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Restart the server (npm start)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http://localhost:3000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a video!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Uh-oh, it hangs at the interstitial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That’s because we’re not aggregating anything</a:t>
            </a:r>
            <a:endParaRPr i="1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4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15: Aggregating the results into View Data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1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15: </a:t>
            </a:r>
            <a:r>
              <a:rPr lang="en"/>
              <a:t>Aggregating the results into View Data</a:t>
            </a:r>
            <a:endParaRPr/>
          </a:p>
        </p:txBody>
      </p:sp>
      <p:sp>
        <p:nvSpPr>
          <p:cNvPr id="1704" name="Google Shape;1704;p1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linear logs of append-only events, but we want to show a list of videos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49"/>
          <p:cNvGrpSpPr/>
          <p:nvPr/>
        </p:nvGrpSpPr>
        <p:grpSpPr>
          <a:xfrm>
            <a:off x="108475" y="905325"/>
            <a:ext cx="5130900" cy="684000"/>
            <a:chOff x="333725" y="371800"/>
            <a:chExt cx="5130900" cy="684000"/>
          </a:xfrm>
        </p:grpSpPr>
        <p:sp>
          <p:nvSpPr>
            <p:cNvPr id="1710" name="Google Shape;1710;p149"/>
            <p:cNvSpPr/>
            <p:nvPr/>
          </p:nvSpPr>
          <p:spPr>
            <a:xfrm>
              <a:off x="333725" y="371800"/>
              <a:ext cx="5130900" cy="6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49"/>
            <p:cNvSpPr/>
            <p:nvPr/>
          </p:nvSpPr>
          <p:spPr>
            <a:xfrm>
              <a:off x="435750" y="479075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Started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2" name="Google Shape;1712;p149"/>
            <p:cNvSpPr/>
            <p:nvPr/>
          </p:nvSpPr>
          <p:spPr>
            <a:xfrm>
              <a:off x="1662175" y="479075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Transcoded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3" name="Google Shape;1713;p149"/>
            <p:cNvSpPr/>
            <p:nvPr/>
          </p:nvSpPr>
          <p:spPr>
            <a:xfrm>
              <a:off x="2888600" y="479063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Transcribed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4" name="Google Shape;1714;p149"/>
            <p:cNvSpPr/>
            <p:nvPr/>
          </p:nvSpPr>
          <p:spPr>
            <a:xfrm>
              <a:off x="4115025" y="479063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Cataloged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715" name="Google Shape;1715;p149"/>
          <p:cNvGrpSpPr/>
          <p:nvPr/>
        </p:nvGrpSpPr>
        <p:grpSpPr>
          <a:xfrm>
            <a:off x="108475" y="2123425"/>
            <a:ext cx="5130900" cy="684000"/>
            <a:chOff x="333725" y="371800"/>
            <a:chExt cx="5130900" cy="684000"/>
          </a:xfrm>
        </p:grpSpPr>
        <p:sp>
          <p:nvSpPr>
            <p:cNvPr id="1716" name="Google Shape;1716;p149"/>
            <p:cNvSpPr/>
            <p:nvPr/>
          </p:nvSpPr>
          <p:spPr>
            <a:xfrm>
              <a:off x="333725" y="371800"/>
              <a:ext cx="5130900" cy="6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49"/>
            <p:cNvSpPr/>
            <p:nvPr/>
          </p:nvSpPr>
          <p:spPr>
            <a:xfrm>
              <a:off x="435750" y="479075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Started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8" name="Google Shape;1718;p149"/>
            <p:cNvSpPr/>
            <p:nvPr/>
          </p:nvSpPr>
          <p:spPr>
            <a:xfrm>
              <a:off x="1662175" y="479075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Transcoded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9" name="Google Shape;1719;p149"/>
            <p:cNvSpPr/>
            <p:nvPr/>
          </p:nvSpPr>
          <p:spPr>
            <a:xfrm>
              <a:off x="2888600" y="479063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Transcribed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0" name="Google Shape;1720;p149"/>
            <p:cNvSpPr/>
            <p:nvPr/>
          </p:nvSpPr>
          <p:spPr>
            <a:xfrm>
              <a:off x="4115025" y="479063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Cataloged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721" name="Google Shape;1721;p149"/>
          <p:cNvGrpSpPr/>
          <p:nvPr/>
        </p:nvGrpSpPr>
        <p:grpSpPr>
          <a:xfrm>
            <a:off x="108475" y="3341525"/>
            <a:ext cx="5130900" cy="684000"/>
            <a:chOff x="333725" y="371800"/>
            <a:chExt cx="5130900" cy="684000"/>
          </a:xfrm>
        </p:grpSpPr>
        <p:sp>
          <p:nvSpPr>
            <p:cNvPr id="1722" name="Google Shape;1722;p149"/>
            <p:cNvSpPr/>
            <p:nvPr/>
          </p:nvSpPr>
          <p:spPr>
            <a:xfrm>
              <a:off x="333725" y="371800"/>
              <a:ext cx="5130900" cy="6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49"/>
            <p:cNvSpPr/>
            <p:nvPr/>
          </p:nvSpPr>
          <p:spPr>
            <a:xfrm>
              <a:off x="435750" y="479075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Started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4" name="Google Shape;1724;p149"/>
            <p:cNvSpPr/>
            <p:nvPr/>
          </p:nvSpPr>
          <p:spPr>
            <a:xfrm>
              <a:off x="1662175" y="479075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Transcoded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5" name="Google Shape;1725;p149"/>
            <p:cNvSpPr/>
            <p:nvPr/>
          </p:nvSpPr>
          <p:spPr>
            <a:xfrm>
              <a:off x="2888600" y="479063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Transcribed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6" name="Google Shape;1726;p149"/>
            <p:cNvSpPr/>
            <p:nvPr/>
          </p:nvSpPr>
          <p:spPr>
            <a:xfrm>
              <a:off x="4115025" y="479063"/>
              <a:ext cx="1144500" cy="455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Cataloged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27" name="Google Shape;1727;p149"/>
          <p:cNvSpPr txBox="1"/>
          <p:nvPr/>
        </p:nvSpPr>
        <p:spPr>
          <a:xfrm>
            <a:off x="108475" y="579925"/>
            <a:ext cx="48057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8" name="Google Shape;1728;p149"/>
          <p:cNvSpPr txBox="1"/>
          <p:nvPr/>
        </p:nvSpPr>
        <p:spPr>
          <a:xfrm>
            <a:off x="108475" y="1848075"/>
            <a:ext cx="48057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catalog-abc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9" name="Google Shape;1729;p149"/>
          <p:cNvSpPr txBox="1"/>
          <p:nvPr/>
        </p:nvSpPr>
        <p:spPr>
          <a:xfrm>
            <a:off x="108475" y="3049475"/>
            <a:ext cx="48057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catalog-456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0" name="Google Shape;1730;p149"/>
          <p:cNvSpPr/>
          <p:nvPr/>
        </p:nvSpPr>
        <p:spPr>
          <a:xfrm>
            <a:off x="6082100" y="1289525"/>
            <a:ext cx="2820000" cy="27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149"/>
          <p:cNvSpPr/>
          <p:nvPr/>
        </p:nvSpPr>
        <p:spPr>
          <a:xfrm>
            <a:off x="6248950" y="1690000"/>
            <a:ext cx="2461200" cy="43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  <p:sp>
        <p:nvSpPr>
          <p:cNvPr id="1732" name="Google Shape;1732;p149"/>
          <p:cNvSpPr/>
          <p:nvPr/>
        </p:nvSpPr>
        <p:spPr>
          <a:xfrm>
            <a:off x="6261500" y="2248700"/>
            <a:ext cx="2461200" cy="43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</a:t>
            </a:r>
            <a:endParaRPr/>
          </a:p>
        </p:txBody>
      </p:sp>
      <p:sp>
        <p:nvSpPr>
          <p:cNvPr id="1733" name="Google Shape;1733;p149"/>
          <p:cNvSpPr/>
          <p:nvPr/>
        </p:nvSpPr>
        <p:spPr>
          <a:xfrm>
            <a:off x="6261500" y="2807400"/>
            <a:ext cx="2461200" cy="43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456</a:t>
            </a:r>
            <a:endParaRPr/>
          </a:p>
        </p:txBody>
      </p:sp>
      <p:sp>
        <p:nvSpPr>
          <p:cNvPr id="1734" name="Google Shape;1734;p149"/>
          <p:cNvSpPr/>
          <p:nvPr/>
        </p:nvSpPr>
        <p:spPr>
          <a:xfrm rot="5400000">
            <a:off x="8276325" y="2882250"/>
            <a:ext cx="317100" cy="2835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49"/>
          <p:cNvSpPr/>
          <p:nvPr/>
        </p:nvSpPr>
        <p:spPr>
          <a:xfrm rot="5400000">
            <a:off x="8276325" y="1764850"/>
            <a:ext cx="317100" cy="2835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149"/>
          <p:cNvSpPr/>
          <p:nvPr/>
        </p:nvSpPr>
        <p:spPr>
          <a:xfrm rot="5400000">
            <a:off x="8276325" y="2323550"/>
            <a:ext cx="317100" cy="2835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7" name="Google Shape;1737;p149"/>
          <p:cNvCxnSpPr>
            <a:stCxn id="1710" idx="3"/>
            <a:endCxn id="1731" idx="1"/>
          </p:cNvCxnSpPr>
          <p:nvPr/>
        </p:nvCxnSpPr>
        <p:spPr>
          <a:xfrm>
            <a:off x="5239375" y="1247325"/>
            <a:ext cx="1009500" cy="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8" name="Google Shape;1738;p149"/>
          <p:cNvCxnSpPr>
            <a:stCxn id="1716" idx="3"/>
            <a:endCxn id="1732" idx="1"/>
          </p:cNvCxnSpPr>
          <p:nvPr/>
        </p:nvCxnSpPr>
        <p:spPr>
          <a:xfrm>
            <a:off x="5239375" y="2465425"/>
            <a:ext cx="10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9" name="Google Shape;1739;p149"/>
          <p:cNvCxnSpPr>
            <a:stCxn id="1722" idx="3"/>
            <a:endCxn id="1733" idx="1"/>
          </p:cNvCxnSpPr>
          <p:nvPr/>
        </p:nvCxnSpPr>
        <p:spPr>
          <a:xfrm flipH="1" rot="10800000">
            <a:off x="5239375" y="3024125"/>
            <a:ext cx="1022100" cy="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0" name="Google Shape;1740;p149"/>
          <p:cNvSpPr txBox="1"/>
          <p:nvPr/>
        </p:nvSpPr>
        <p:spPr>
          <a:xfrm>
            <a:off x="5806775" y="221625"/>
            <a:ext cx="14349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50"/>
          <p:cNvSpPr txBox="1"/>
          <p:nvPr/>
        </p:nvSpPr>
        <p:spPr>
          <a:xfrm>
            <a:off x="5492213" y="3008338"/>
            <a:ext cx="2685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CFE2F3"/>
              </a:solidFill>
            </a:endParaRPr>
          </a:p>
        </p:txBody>
      </p:sp>
      <p:sp>
        <p:nvSpPr>
          <p:cNvPr id="1746" name="Google Shape;1746;p150"/>
          <p:cNvSpPr/>
          <p:nvPr/>
        </p:nvSpPr>
        <p:spPr>
          <a:xfrm>
            <a:off x="4956100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150"/>
          <p:cNvSpPr txBox="1"/>
          <p:nvPr/>
        </p:nvSpPr>
        <p:spPr>
          <a:xfrm>
            <a:off x="4927113" y="236813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48" name="Google Shape;1748;p150"/>
          <p:cNvCxnSpPr>
            <a:stCxn id="1746" idx="3"/>
          </p:cNvCxnSpPr>
          <p:nvPr/>
        </p:nvCxnSpPr>
        <p:spPr>
          <a:xfrm flipH="1">
            <a:off x="4964636" y="1748974"/>
            <a:ext cx="501000" cy="85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49" name="Google Shape;1749;p150"/>
          <p:cNvSpPr/>
          <p:nvPr/>
        </p:nvSpPr>
        <p:spPr>
          <a:xfrm>
            <a:off x="2747763" y="755713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0" name="Google Shape;1750;p150"/>
          <p:cNvCxnSpPr>
            <a:stCxn id="1749" idx="4"/>
          </p:cNvCxnSpPr>
          <p:nvPr/>
        </p:nvCxnSpPr>
        <p:spPr>
          <a:xfrm>
            <a:off x="3847041" y="2229751"/>
            <a:ext cx="682800" cy="37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51" name="Google Shape;1751;p150"/>
          <p:cNvSpPr txBox="1"/>
          <p:nvPr/>
        </p:nvSpPr>
        <p:spPr>
          <a:xfrm>
            <a:off x="2331588" y="215138"/>
            <a:ext cx="1271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transcribe</a:t>
            </a:r>
            <a:b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2" name="Google Shape;1752;p150"/>
          <p:cNvSpPr txBox="1"/>
          <p:nvPr/>
        </p:nvSpPr>
        <p:spPr>
          <a:xfrm>
            <a:off x="2795325" y="123190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3" name="Google Shape;1753;p150"/>
          <p:cNvSpPr/>
          <p:nvPr/>
        </p:nvSpPr>
        <p:spPr>
          <a:xfrm>
            <a:off x="3827813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150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55" name="Google Shape;1755;p150"/>
          <p:cNvCxnSpPr/>
          <p:nvPr/>
        </p:nvCxnSpPr>
        <p:spPr>
          <a:xfrm>
            <a:off x="4576013" y="1948163"/>
            <a:ext cx="135600" cy="641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56" name="Google Shape;1756;p150"/>
          <p:cNvSpPr txBox="1"/>
          <p:nvPr/>
        </p:nvSpPr>
        <p:spPr>
          <a:xfrm>
            <a:off x="3875713" y="1324463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7" name="Google Shape;1757;p150"/>
          <p:cNvSpPr/>
          <p:nvPr/>
        </p:nvSpPr>
        <p:spPr>
          <a:xfrm>
            <a:off x="3945916" y="2608990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8" name="Google Shape;1758;p150"/>
          <p:cNvSpPr txBox="1"/>
          <p:nvPr/>
        </p:nvSpPr>
        <p:spPr>
          <a:xfrm>
            <a:off x="5003975" y="132445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9" name="Google Shape;1759;p150"/>
          <p:cNvSpPr/>
          <p:nvPr/>
        </p:nvSpPr>
        <p:spPr>
          <a:xfrm>
            <a:off x="1491438" y="1394588"/>
            <a:ext cx="1167900" cy="300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home-page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Application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760" name="Google Shape;1760;p150"/>
          <p:cNvSpPr/>
          <p:nvPr/>
        </p:nvSpPr>
        <p:spPr>
          <a:xfrm>
            <a:off x="4255138" y="3414263"/>
            <a:ext cx="786975" cy="11430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50"/>
          <p:cNvSpPr txBox="1"/>
          <p:nvPr/>
        </p:nvSpPr>
        <p:spPr>
          <a:xfrm>
            <a:off x="3493150" y="4640963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videos table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762" name="Google Shape;1762;p150"/>
          <p:cNvCxnSpPr>
            <a:stCxn id="1760" idx="2"/>
          </p:cNvCxnSpPr>
          <p:nvPr/>
        </p:nvCxnSpPr>
        <p:spPr>
          <a:xfrm rot="10800000">
            <a:off x="2745838" y="3441863"/>
            <a:ext cx="1509300" cy="543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Google Shape;1763;p150"/>
          <p:cNvCxnSpPr/>
          <p:nvPr/>
        </p:nvCxnSpPr>
        <p:spPr>
          <a:xfrm>
            <a:off x="2650516" y="2653090"/>
            <a:ext cx="1295400" cy="2421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150"/>
          <p:cNvSpPr/>
          <p:nvPr/>
        </p:nvSpPr>
        <p:spPr>
          <a:xfrm>
            <a:off x="6043650" y="1679063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video-list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</a:t>
            </a:r>
            <a:endParaRPr/>
          </a:p>
        </p:txBody>
      </p:sp>
      <p:cxnSp>
        <p:nvCxnSpPr>
          <p:cNvPr id="1765" name="Google Shape;1765;p150"/>
          <p:cNvCxnSpPr>
            <a:endCxn id="1764" idx="1"/>
          </p:cNvCxnSpPr>
          <p:nvPr/>
        </p:nvCxnSpPr>
        <p:spPr>
          <a:xfrm flipH="1" rot="10800000">
            <a:off x="5113763" y="2269913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6" name="Google Shape;1766;p150"/>
          <p:cNvCxnSpPr/>
          <p:nvPr/>
        </p:nvCxnSpPr>
        <p:spPr>
          <a:xfrm flipH="1">
            <a:off x="5042113" y="2979563"/>
            <a:ext cx="1757400" cy="1006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7" name="Google Shape;1767;p150"/>
          <p:cNvSpPr txBox="1"/>
          <p:nvPr/>
        </p:nvSpPr>
        <p:spPr>
          <a:xfrm>
            <a:off x="1573650" y="275150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8" name="Google Shape;1768;p150"/>
          <p:cNvSpPr txBox="1"/>
          <p:nvPr/>
        </p:nvSpPr>
        <p:spPr>
          <a:xfrm>
            <a:off x="4172950" y="3832925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15: Aggregating the results into View Data</a:t>
            </a:r>
            <a:endParaRPr/>
          </a:p>
        </p:txBody>
      </p:sp>
      <p:sp>
        <p:nvSpPr>
          <p:cNvPr id="1774" name="Google Shape;1774;p15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linear logs of append-only events, but we want to show a list of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Aggregator is almost exactly like a component, only instead of writing messages, it updates View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7186725" y="3213075"/>
            <a:ext cx="1530900" cy="14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7313925" y="3325800"/>
            <a:ext cx="9282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6"/>
          <p:cNvCxnSpPr>
            <a:stCxn id="243" idx="2"/>
            <a:endCxn id="245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>
            <a:stCxn id="243" idx="2"/>
            <a:endCxn id="246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6"/>
          <p:cNvCxnSpPr>
            <a:stCxn id="243" idx="3"/>
            <a:endCxn id="244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6"/>
          <p:cNvCxnSpPr>
            <a:stCxn id="243" idx="3"/>
            <a:endCxn id="248" idx="1"/>
          </p:cNvCxnSpPr>
          <p:nvPr/>
        </p:nvCxnSpPr>
        <p:spPr>
          <a:xfrm>
            <a:off x="1723325" y="929650"/>
            <a:ext cx="5590500" cy="2750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>
            <a:stCxn id="243" idx="3"/>
            <a:endCxn id="249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245" idx="3"/>
            <a:endCxn id="249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stCxn id="245" idx="3"/>
            <a:endCxn id="246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>
            <a:stCxn id="245" idx="3"/>
            <a:endCxn id="247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>
            <a:stCxn id="247" idx="2"/>
            <a:endCxn id="248" idx="0"/>
          </p:cNvCxnSpPr>
          <p:nvPr/>
        </p:nvCxnSpPr>
        <p:spPr>
          <a:xfrm flipH="1" rot="-5400000">
            <a:off x="6187050" y="1735000"/>
            <a:ext cx="1193400" cy="1988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6"/>
          <p:cNvCxnSpPr>
            <a:stCxn id="247" idx="0"/>
            <a:endCxn id="244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6"/>
          <p:cNvCxnSpPr>
            <a:stCxn id="246" idx="3"/>
            <a:endCxn id="247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6"/>
          <p:cNvCxnSpPr>
            <a:stCxn id="246" idx="0"/>
            <a:endCxn id="249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6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6"/>
          <p:cNvCxnSpPr>
            <a:stCxn id="243" idx="0"/>
            <a:endCxn id="247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>
            <a:stCxn id="248" idx="2"/>
            <a:endCxn id="246" idx="2"/>
          </p:cNvCxnSpPr>
          <p:nvPr/>
        </p:nvCxnSpPr>
        <p:spPr>
          <a:xfrm flipH="1" rot="5400000">
            <a:off x="6084525" y="2341500"/>
            <a:ext cx="258600" cy="3128400"/>
          </a:xfrm>
          <a:prstGeom prst="curvedConnector3">
            <a:avLst>
              <a:gd fmla="val -92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6"/>
          <p:cNvCxnSpPr>
            <a:stCxn id="248" idx="0"/>
            <a:endCxn id="245" idx="2"/>
          </p:cNvCxnSpPr>
          <p:nvPr/>
        </p:nvCxnSpPr>
        <p:spPr>
          <a:xfrm rot="5400000">
            <a:off x="5570925" y="1237800"/>
            <a:ext cx="119100" cy="4295100"/>
          </a:xfrm>
          <a:prstGeom prst="curvedConnector5">
            <a:avLst>
              <a:gd fmla="val -199937" name="adj1"/>
              <a:gd fmla="val 50887" name="adj2"/>
              <a:gd fmla="val 29997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6"/>
          <p:cNvCxnSpPr>
            <a:stCxn id="248" idx="3"/>
            <a:endCxn id="244" idx="3"/>
          </p:cNvCxnSpPr>
          <p:nvPr/>
        </p:nvCxnSpPr>
        <p:spPr>
          <a:xfrm rot="10800000">
            <a:off x="5004225" y="1532700"/>
            <a:ext cx="3237900" cy="2147700"/>
          </a:xfrm>
          <a:prstGeom prst="curvedConnector3">
            <a:avLst>
              <a:gd fmla="val -73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6"/>
          <p:cNvSpPr/>
          <p:nvPr/>
        </p:nvSpPr>
        <p:spPr>
          <a:xfrm>
            <a:off x="8215450" y="41541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52"/>
          <p:cNvSpPr txBox="1"/>
          <p:nvPr/>
        </p:nvSpPr>
        <p:spPr>
          <a:xfrm>
            <a:off x="5492213" y="3008338"/>
            <a:ext cx="2685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CFE2F3"/>
              </a:solidFill>
            </a:endParaRPr>
          </a:p>
        </p:txBody>
      </p:sp>
      <p:sp>
        <p:nvSpPr>
          <p:cNvPr id="1780" name="Google Shape;1780;p152"/>
          <p:cNvSpPr/>
          <p:nvPr/>
        </p:nvSpPr>
        <p:spPr>
          <a:xfrm>
            <a:off x="4956100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152"/>
          <p:cNvSpPr txBox="1"/>
          <p:nvPr/>
        </p:nvSpPr>
        <p:spPr>
          <a:xfrm>
            <a:off x="4927113" y="236813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82" name="Google Shape;1782;p152"/>
          <p:cNvCxnSpPr>
            <a:stCxn id="1780" idx="3"/>
          </p:cNvCxnSpPr>
          <p:nvPr/>
        </p:nvCxnSpPr>
        <p:spPr>
          <a:xfrm flipH="1">
            <a:off x="4964636" y="1748974"/>
            <a:ext cx="501000" cy="85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83" name="Google Shape;1783;p152"/>
          <p:cNvSpPr/>
          <p:nvPr/>
        </p:nvSpPr>
        <p:spPr>
          <a:xfrm>
            <a:off x="2747763" y="755713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4" name="Google Shape;1784;p152"/>
          <p:cNvCxnSpPr>
            <a:stCxn id="1783" idx="4"/>
          </p:cNvCxnSpPr>
          <p:nvPr/>
        </p:nvCxnSpPr>
        <p:spPr>
          <a:xfrm>
            <a:off x="3847041" y="2229751"/>
            <a:ext cx="682800" cy="379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85" name="Google Shape;1785;p152"/>
          <p:cNvSpPr txBox="1"/>
          <p:nvPr/>
        </p:nvSpPr>
        <p:spPr>
          <a:xfrm>
            <a:off x="2331588" y="215138"/>
            <a:ext cx="1271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transcribe</a:t>
            </a:r>
            <a:b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6" name="Google Shape;1786;p152"/>
          <p:cNvSpPr txBox="1"/>
          <p:nvPr/>
        </p:nvSpPr>
        <p:spPr>
          <a:xfrm>
            <a:off x="2795325" y="123190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7" name="Google Shape;1787;p152"/>
          <p:cNvSpPr/>
          <p:nvPr/>
        </p:nvSpPr>
        <p:spPr>
          <a:xfrm>
            <a:off x="3827813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152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89" name="Google Shape;1789;p152"/>
          <p:cNvCxnSpPr/>
          <p:nvPr/>
        </p:nvCxnSpPr>
        <p:spPr>
          <a:xfrm>
            <a:off x="4576013" y="1948163"/>
            <a:ext cx="135600" cy="641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90" name="Google Shape;1790;p152"/>
          <p:cNvSpPr txBox="1"/>
          <p:nvPr/>
        </p:nvSpPr>
        <p:spPr>
          <a:xfrm>
            <a:off x="3875713" y="1324463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1" name="Google Shape;1791;p152"/>
          <p:cNvSpPr/>
          <p:nvPr/>
        </p:nvSpPr>
        <p:spPr>
          <a:xfrm>
            <a:off x="3945916" y="2608990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2" name="Google Shape;1792;p152"/>
          <p:cNvSpPr txBox="1"/>
          <p:nvPr/>
        </p:nvSpPr>
        <p:spPr>
          <a:xfrm>
            <a:off x="5003975" y="132445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3" name="Google Shape;1793;p152"/>
          <p:cNvSpPr/>
          <p:nvPr/>
        </p:nvSpPr>
        <p:spPr>
          <a:xfrm>
            <a:off x="1491438" y="1394588"/>
            <a:ext cx="1167900" cy="300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home-page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Application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794" name="Google Shape;1794;p152"/>
          <p:cNvSpPr/>
          <p:nvPr/>
        </p:nvSpPr>
        <p:spPr>
          <a:xfrm>
            <a:off x="4255138" y="3414263"/>
            <a:ext cx="786975" cy="11430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52"/>
          <p:cNvSpPr txBox="1"/>
          <p:nvPr/>
        </p:nvSpPr>
        <p:spPr>
          <a:xfrm>
            <a:off x="3493150" y="4640963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videos table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796" name="Google Shape;1796;p152"/>
          <p:cNvCxnSpPr>
            <a:stCxn id="1794" idx="2"/>
          </p:cNvCxnSpPr>
          <p:nvPr/>
        </p:nvCxnSpPr>
        <p:spPr>
          <a:xfrm rot="10800000">
            <a:off x="2745838" y="3441863"/>
            <a:ext cx="1509300" cy="543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7" name="Google Shape;1797;p152"/>
          <p:cNvCxnSpPr/>
          <p:nvPr/>
        </p:nvCxnSpPr>
        <p:spPr>
          <a:xfrm>
            <a:off x="2650516" y="2653090"/>
            <a:ext cx="1295400" cy="2421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8" name="Google Shape;1798;p152"/>
          <p:cNvSpPr txBox="1"/>
          <p:nvPr/>
        </p:nvSpPr>
        <p:spPr>
          <a:xfrm>
            <a:off x="1573650" y="2751500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9" name="Google Shape;1799;p152"/>
          <p:cNvSpPr txBox="1"/>
          <p:nvPr/>
        </p:nvSpPr>
        <p:spPr>
          <a:xfrm>
            <a:off x="4172950" y="3832925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0" name="Google Shape;1800;p152"/>
          <p:cNvSpPr/>
          <p:nvPr/>
        </p:nvSpPr>
        <p:spPr>
          <a:xfrm>
            <a:off x="6043650" y="1679063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video-list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Aggregator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801" name="Google Shape;1801;p152"/>
          <p:cNvCxnSpPr>
            <a:endCxn id="1800" idx="1"/>
          </p:cNvCxnSpPr>
          <p:nvPr/>
        </p:nvCxnSpPr>
        <p:spPr>
          <a:xfrm flipH="1" rot="10800000">
            <a:off x="5113763" y="2269913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2" name="Google Shape;1802;p152"/>
          <p:cNvCxnSpPr/>
          <p:nvPr/>
        </p:nvCxnSpPr>
        <p:spPr>
          <a:xfrm flipH="1">
            <a:off x="5042113" y="2979563"/>
            <a:ext cx="1757400" cy="1006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3" name="Google Shape;1803;p152"/>
          <p:cNvSpPr txBox="1"/>
          <p:nvPr/>
        </p:nvSpPr>
        <p:spPr>
          <a:xfrm>
            <a:off x="6346338" y="2034863"/>
            <a:ext cx="1003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5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</a:t>
            </a:r>
            <a:endParaRPr/>
          </a:p>
        </p:txBody>
      </p:sp>
      <p:sp>
        <p:nvSpPr>
          <p:cNvPr id="1814" name="Google Shape;1814;p1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BOOK!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https://pragprog.com/book/egmicro/practical-microservices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https://tinyurl.com/microservices-mailing-list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 on twitter: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https://twitter.com/EthanGarofolo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Eventide Project: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https://eventide-project.org/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5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1" name="Google Shape;1821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42938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/>
          <p:nvPr/>
        </p:nvSpPr>
        <p:spPr>
          <a:xfrm>
            <a:off x="7186725" y="3213075"/>
            <a:ext cx="1530900" cy="14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7313925" y="3325800"/>
            <a:ext cx="9282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7"/>
          <p:cNvCxnSpPr>
            <a:stCxn id="275" idx="2"/>
            <a:endCxn id="277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7"/>
          <p:cNvCxnSpPr>
            <a:stCxn id="275" idx="2"/>
            <a:endCxn id="278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7"/>
          <p:cNvCxnSpPr>
            <a:stCxn id="275" idx="3"/>
            <a:endCxn id="276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7"/>
          <p:cNvCxnSpPr>
            <a:stCxn id="275" idx="3"/>
            <a:endCxn id="280" idx="1"/>
          </p:cNvCxnSpPr>
          <p:nvPr/>
        </p:nvCxnSpPr>
        <p:spPr>
          <a:xfrm>
            <a:off x="1723325" y="929650"/>
            <a:ext cx="5590500" cy="2750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7"/>
          <p:cNvCxnSpPr>
            <a:stCxn id="275" idx="3"/>
            <a:endCxn id="281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>
            <a:stCxn id="277" idx="3"/>
            <a:endCxn id="281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>
            <a:stCxn id="277" idx="3"/>
            <a:endCxn id="278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>
            <a:stCxn id="277" idx="3"/>
            <a:endCxn id="279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7"/>
          <p:cNvCxnSpPr>
            <a:stCxn id="279" idx="2"/>
            <a:endCxn id="280" idx="0"/>
          </p:cNvCxnSpPr>
          <p:nvPr/>
        </p:nvCxnSpPr>
        <p:spPr>
          <a:xfrm flipH="1" rot="-5400000">
            <a:off x="6187050" y="1735000"/>
            <a:ext cx="1193400" cy="1988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7"/>
          <p:cNvCxnSpPr>
            <a:stCxn id="279" idx="0"/>
            <a:endCxn id="276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7"/>
          <p:cNvCxnSpPr>
            <a:stCxn id="278" idx="3"/>
            <a:endCxn id="279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>
            <a:stCxn id="278" idx="0"/>
            <a:endCxn id="281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7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7"/>
          <p:cNvCxnSpPr>
            <a:stCxn id="275" idx="0"/>
            <a:endCxn id="279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7"/>
          <p:cNvCxnSpPr>
            <a:stCxn id="280" idx="2"/>
            <a:endCxn id="278" idx="2"/>
          </p:cNvCxnSpPr>
          <p:nvPr/>
        </p:nvCxnSpPr>
        <p:spPr>
          <a:xfrm flipH="1" rot="5400000">
            <a:off x="6084525" y="2341500"/>
            <a:ext cx="258600" cy="3128400"/>
          </a:xfrm>
          <a:prstGeom prst="curvedConnector3">
            <a:avLst>
              <a:gd fmla="val -92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7"/>
          <p:cNvCxnSpPr>
            <a:stCxn id="280" idx="0"/>
            <a:endCxn id="277" idx="2"/>
          </p:cNvCxnSpPr>
          <p:nvPr/>
        </p:nvCxnSpPr>
        <p:spPr>
          <a:xfrm rot="5400000">
            <a:off x="5570925" y="1237800"/>
            <a:ext cx="119100" cy="4295100"/>
          </a:xfrm>
          <a:prstGeom prst="curvedConnector5">
            <a:avLst>
              <a:gd fmla="val -199937" name="adj1"/>
              <a:gd fmla="val 50887" name="adj2"/>
              <a:gd fmla="val 29997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7"/>
          <p:cNvCxnSpPr>
            <a:stCxn id="280" idx="3"/>
            <a:endCxn id="276" idx="3"/>
          </p:cNvCxnSpPr>
          <p:nvPr/>
        </p:nvCxnSpPr>
        <p:spPr>
          <a:xfrm rot="10800000">
            <a:off x="5004225" y="1532700"/>
            <a:ext cx="3237900" cy="2147700"/>
          </a:xfrm>
          <a:prstGeom prst="curvedConnector3">
            <a:avLst>
              <a:gd fmla="val -73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7"/>
          <p:cNvSpPr/>
          <p:nvPr/>
        </p:nvSpPr>
        <p:spPr>
          <a:xfrm>
            <a:off x="8215450" y="41541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uring tumble image"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75" y="1622625"/>
            <a:ext cx="3050700" cy="30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7186725" y="3213075"/>
            <a:ext cx="1530900" cy="14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7313925" y="3325800"/>
            <a:ext cx="9282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8"/>
          <p:cNvCxnSpPr>
            <a:stCxn id="308" idx="2"/>
            <a:endCxn id="310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8"/>
          <p:cNvCxnSpPr>
            <a:stCxn id="308" idx="2"/>
            <a:endCxn id="311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8"/>
          <p:cNvCxnSpPr>
            <a:stCxn id="308" idx="3"/>
            <a:endCxn id="309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8"/>
          <p:cNvCxnSpPr>
            <a:stCxn id="308" idx="3"/>
            <a:endCxn id="313" idx="1"/>
          </p:cNvCxnSpPr>
          <p:nvPr/>
        </p:nvCxnSpPr>
        <p:spPr>
          <a:xfrm>
            <a:off x="1723325" y="929650"/>
            <a:ext cx="5590500" cy="2750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8"/>
          <p:cNvCxnSpPr>
            <a:stCxn id="308" idx="3"/>
            <a:endCxn id="314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8"/>
          <p:cNvCxnSpPr>
            <a:stCxn id="310" idx="3"/>
            <a:endCxn id="314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8"/>
          <p:cNvCxnSpPr>
            <a:stCxn id="310" idx="3"/>
            <a:endCxn id="311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>
            <a:stCxn id="310" idx="3"/>
            <a:endCxn id="312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>
            <a:stCxn id="312" idx="2"/>
            <a:endCxn id="313" idx="0"/>
          </p:cNvCxnSpPr>
          <p:nvPr/>
        </p:nvCxnSpPr>
        <p:spPr>
          <a:xfrm flipH="1" rot="-5400000">
            <a:off x="6187050" y="1735000"/>
            <a:ext cx="1193400" cy="1988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8"/>
          <p:cNvCxnSpPr>
            <a:stCxn id="312" idx="0"/>
            <a:endCxn id="309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8"/>
          <p:cNvCxnSpPr>
            <a:stCxn id="311" idx="3"/>
            <a:endCxn id="312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8"/>
          <p:cNvCxnSpPr>
            <a:stCxn id="311" idx="0"/>
            <a:endCxn id="314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8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8"/>
          <p:cNvCxnSpPr>
            <a:stCxn id="308" idx="0"/>
            <a:endCxn id="312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8"/>
          <p:cNvCxnSpPr>
            <a:stCxn id="313" idx="2"/>
            <a:endCxn id="311" idx="2"/>
          </p:cNvCxnSpPr>
          <p:nvPr/>
        </p:nvCxnSpPr>
        <p:spPr>
          <a:xfrm flipH="1" rot="5400000">
            <a:off x="6084525" y="2341500"/>
            <a:ext cx="258600" cy="3128400"/>
          </a:xfrm>
          <a:prstGeom prst="curvedConnector3">
            <a:avLst>
              <a:gd fmla="val -92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8"/>
          <p:cNvCxnSpPr>
            <a:stCxn id="313" idx="0"/>
            <a:endCxn id="310" idx="2"/>
          </p:cNvCxnSpPr>
          <p:nvPr/>
        </p:nvCxnSpPr>
        <p:spPr>
          <a:xfrm rot="5400000">
            <a:off x="5570925" y="1237800"/>
            <a:ext cx="119100" cy="4295100"/>
          </a:xfrm>
          <a:prstGeom prst="curvedConnector5">
            <a:avLst>
              <a:gd fmla="val -199937" name="adj1"/>
              <a:gd fmla="val 50887" name="adj2"/>
              <a:gd fmla="val 29997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8"/>
          <p:cNvCxnSpPr>
            <a:stCxn id="313" idx="3"/>
            <a:endCxn id="309" idx="3"/>
          </p:cNvCxnSpPr>
          <p:nvPr/>
        </p:nvCxnSpPr>
        <p:spPr>
          <a:xfrm rot="10800000">
            <a:off x="5004225" y="1532700"/>
            <a:ext cx="3237900" cy="2147700"/>
          </a:xfrm>
          <a:prstGeom prst="curvedConnector3">
            <a:avLst>
              <a:gd fmla="val -73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8"/>
          <p:cNvSpPr/>
          <p:nvPr/>
        </p:nvSpPr>
        <p:spPr>
          <a:xfrm>
            <a:off x="8215450" y="41541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281075" y="281075"/>
            <a:ext cx="1667700" cy="14913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/>
          <p:nvPr/>
        </p:nvSpPr>
        <p:spPr>
          <a:xfrm>
            <a:off x="7186725" y="3213075"/>
            <a:ext cx="1530900" cy="14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313925" y="3325800"/>
            <a:ext cx="9282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29"/>
          <p:cNvCxnSpPr>
            <a:stCxn id="341" idx="2"/>
            <a:endCxn id="343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9"/>
          <p:cNvCxnSpPr>
            <a:stCxn id="341" idx="2"/>
            <a:endCxn id="344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9"/>
          <p:cNvCxnSpPr>
            <a:stCxn id="341" idx="3"/>
            <a:endCxn id="342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9"/>
          <p:cNvCxnSpPr>
            <a:stCxn id="341" idx="3"/>
            <a:endCxn id="346" idx="1"/>
          </p:cNvCxnSpPr>
          <p:nvPr/>
        </p:nvCxnSpPr>
        <p:spPr>
          <a:xfrm>
            <a:off x="1723325" y="929650"/>
            <a:ext cx="5590500" cy="2750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9"/>
          <p:cNvCxnSpPr>
            <a:stCxn id="341" idx="3"/>
            <a:endCxn id="347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9"/>
          <p:cNvCxnSpPr>
            <a:stCxn id="343" idx="3"/>
            <a:endCxn id="347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9"/>
          <p:cNvCxnSpPr>
            <a:stCxn id="343" idx="3"/>
            <a:endCxn id="344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9"/>
          <p:cNvCxnSpPr>
            <a:stCxn id="343" idx="3"/>
            <a:endCxn id="345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9"/>
          <p:cNvCxnSpPr>
            <a:stCxn id="345" idx="2"/>
            <a:endCxn id="346" idx="0"/>
          </p:cNvCxnSpPr>
          <p:nvPr/>
        </p:nvCxnSpPr>
        <p:spPr>
          <a:xfrm flipH="1" rot="-5400000">
            <a:off x="6187050" y="1735000"/>
            <a:ext cx="1193400" cy="1988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9"/>
          <p:cNvCxnSpPr>
            <a:stCxn id="345" idx="0"/>
            <a:endCxn id="342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9"/>
          <p:cNvCxnSpPr>
            <a:stCxn id="344" idx="3"/>
            <a:endCxn id="345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9"/>
          <p:cNvCxnSpPr>
            <a:stCxn id="344" idx="0"/>
            <a:endCxn id="347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9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29"/>
          <p:cNvCxnSpPr>
            <a:stCxn id="341" idx="0"/>
            <a:endCxn id="345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9"/>
          <p:cNvCxnSpPr>
            <a:stCxn id="346" idx="2"/>
            <a:endCxn id="344" idx="2"/>
          </p:cNvCxnSpPr>
          <p:nvPr/>
        </p:nvCxnSpPr>
        <p:spPr>
          <a:xfrm flipH="1" rot="5400000">
            <a:off x="6084525" y="2341500"/>
            <a:ext cx="258600" cy="3128400"/>
          </a:xfrm>
          <a:prstGeom prst="curvedConnector3">
            <a:avLst>
              <a:gd fmla="val -92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9"/>
          <p:cNvCxnSpPr>
            <a:stCxn id="346" idx="0"/>
            <a:endCxn id="343" idx="2"/>
          </p:cNvCxnSpPr>
          <p:nvPr/>
        </p:nvCxnSpPr>
        <p:spPr>
          <a:xfrm rot="5400000">
            <a:off x="5570925" y="1237800"/>
            <a:ext cx="119100" cy="4295100"/>
          </a:xfrm>
          <a:prstGeom prst="curvedConnector5">
            <a:avLst>
              <a:gd fmla="val -199937" name="adj1"/>
              <a:gd fmla="val 50887" name="adj2"/>
              <a:gd fmla="val 29997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9"/>
          <p:cNvCxnSpPr>
            <a:stCxn id="346" idx="3"/>
            <a:endCxn id="342" idx="3"/>
          </p:cNvCxnSpPr>
          <p:nvPr/>
        </p:nvCxnSpPr>
        <p:spPr>
          <a:xfrm rot="10800000">
            <a:off x="5004225" y="1532700"/>
            <a:ext cx="3237900" cy="2147700"/>
          </a:xfrm>
          <a:prstGeom prst="curvedConnector3">
            <a:avLst>
              <a:gd fmla="val -73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9"/>
          <p:cNvSpPr/>
          <p:nvPr/>
        </p:nvSpPr>
        <p:spPr>
          <a:xfrm>
            <a:off x="8215450" y="41541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81075" y="281075"/>
            <a:ext cx="1667700" cy="14913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7118325" y="3213075"/>
            <a:ext cx="1667700" cy="14913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7186725" y="3213075"/>
            <a:ext cx="1530900" cy="14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99475" y="409400"/>
            <a:ext cx="1456500" cy="12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947825" y="575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7313925" y="3325800"/>
            <a:ext cx="9282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30"/>
          <p:cNvCxnSpPr>
            <a:stCxn id="375" idx="2"/>
            <a:endCxn id="377" idx="0"/>
          </p:cNvCxnSpPr>
          <p:nvPr/>
        </p:nvCxnSpPr>
        <p:spPr>
          <a:xfrm flipH="1" rot="-5400000">
            <a:off x="1683575" y="936250"/>
            <a:ext cx="1451400" cy="2147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0"/>
          <p:cNvCxnSpPr>
            <a:stCxn id="375" idx="2"/>
            <a:endCxn id="378" idx="0"/>
          </p:cNvCxnSpPr>
          <p:nvPr/>
        </p:nvCxnSpPr>
        <p:spPr>
          <a:xfrm flipH="1" rot="-5400000">
            <a:off x="2101175" y="518650"/>
            <a:ext cx="1782900" cy="3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0"/>
          <p:cNvCxnSpPr>
            <a:stCxn id="375" idx="3"/>
            <a:endCxn id="376" idx="1"/>
          </p:cNvCxnSpPr>
          <p:nvPr/>
        </p:nvCxnSpPr>
        <p:spPr>
          <a:xfrm>
            <a:off x="1723325" y="929650"/>
            <a:ext cx="2505300" cy="60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0"/>
          <p:cNvCxnSpPr>
            <a:stCxn id="375" idx="3"/>
            <a:endCxn id="380" idx="1"/>
          </p:cNvCxnSpPr>
          <p:nvPr/>
        </p:nvCxnSpPr>
        <p:spPr>
          <a:xfrm>
            <a:off x="1723325" y="929650"/>
            <a:ext cx="5590500" cy="2750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0"/>
          <p:cNvCxnSpPr>
            <a:stCxn id="375" idx="3"/>
            <a:endCxn id="381" idx="2"/>
          </p:cNvCxnSpPr>
          <p:nvPr/>
        </p:nvCxnSpPr>
        <p:spPr>
          <a:xfrm>
            <a:off x="1723325" y="929650"/>
            <a:ext cx="2561700" cy="14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0"/>
          <p:cNvCxnSpPr>
            <a:stCxn id="377" idx="3"/>
            <a:endCxn id="381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0"/>
          <p:cNvCxnSpPr>
            <a:stCxn id="377" idx="3"/>
            <a:endCxn id="378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0"/>
          <p:cNvCxnSpPr>
            <a:stCxn id="377" idx="3"/>
            <a:endCxn id="379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0"/>
          <p:cNvCxnSpPr>
            <a:stCxn id="379" idx="2"/>
            <a:endCxn id="380" idx="0"/>
          </p:cNvCxnSpPr>
          <p:nvPr/>
        </p:nvCxnSpPr>
        <p:spPr>
          <a:xfrm flipH="1" rot="-5400000">
            <a:off x="6187050" y="1735000"/>
            <a:ext cx="1193400" cy="1988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0"/>
          <p:cNvCxnSpPr>
            <a:stCxn id="379" idx="0"/>
            <a:endCxn id="376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0"/>
          <p:cNvCxnSpPr>
            <a:stCxn id="378" idx="3"/>
            <a:endCxn id="379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0"/>
          <p:cNvCxnSpPr>
            <a:stCxn id="378" idx="0"/>
            <a:endCxn id="381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0"/>
          <p:cNvSpPr/>
          <p:nvPr/>
        </p:nvSpPr>
        <p:spPr>
          <a:xfrm>
            <a:off x="506875" y="10190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30"/>
          <p:cNvCxnSpPr>
            <a:stCxn id="375" idx="0"/>
            <a:endCxn id="379" idx="0"/>
          </p:cNvCxnSpPr>
          <p:nvPr/>
        </p:nvCxnSpPr>
        <p:spPr>
          <a:xfrm flipH="1" rot="-5400000">
            <a:off x="3138425" y="-1227800"/>
            <a:ext cx="848400" cy="4454100"/>
          </a:xfrm>
          <a:prstGeom prst="curvedConnector3">
            <a:avLst>
              <a:gd fmla="val -28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0"/>
          <p:cNvCxnSpPr>
            <a:stCxn id="380" idx="2"/>
            <a:endCxn id="378" idx="2"/>
          </p:cNvCxnSpPr>
          <p:nvPr/>
        </p:nvCxnSpPr>
        <p:spPr>
          <a:xfrm flipH="1" rot="5400000">
            <a:off x="6084525" y="2341500"/>
            <a:ext cx="258600" cy="3128400"/>
          </a:xfrm>
          <a:prstGeom prst="curvedConnector3">
            <a:avLst>
              <a:gd fmla="val -92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0"/>
          <p:cNvCxnSpPr>
            <a:stCxn id="380" idx="0"/>
            <a:endCxn id="377" idx="2"/>
          </p:cNvCxnSpPr>
          <p:nvPr/>
        </p:nvCxnSpPr>
        <p:spPr>
          <a:xfrm rot="5400000">
            <a:off x="5570925" y="1237800"/>
            <a:ext cx="119100" cy="4295100"/>
          </a:xfrm>
          <a:prstGeom prst="curvedConnector5">
            <a:avLst>
              <a:gd fmla="val -199937" name="adj1"/>
              <a:gd fmla="val 50887" name="adj2"/>
              <a:gd fmla="val 29997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0"/>
          <p:cNvCxnSpPr>
            <a:stCxn id="380" idx="3"/>
            <a:endCxn id="376" idx="3"/>
          </p:cNvCxnSpPr>
          <p:nvPr/>
        </p:nvCxnSpPr>
        <p:spPr>
          <a:xfrm rot="10800000">
            <a:off x="5004225" y="1532700"/>
            <a:ext cx="3237900" cy="2147700"/>
          </a:xfrm>
          <a:prstGeom prst="curvedConnector3">
            <a:avLst>
              <a:gd fmla="val -73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0"/>
          <p:cNvSpPr/>
          <p:nvPr/>
        </p:nvSpPr>
        <p:spPr>
          <a:xfrm>
            <a:off x="8215450" y="4154125"/>
            <a:ext cx="364500" cy="4839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281075" y="281075"/>
            <a:ext cx="1667700" cy="14913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7118325" y="3213075"/>
            <a:ext cx="1667700" cy="14913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re by Arvin61r58" id="402" name="Google Shape;4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338" y="568238"/>
            <a:ext cx="4570024" cy="37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defines a service?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difference between “monolith” and “microservices”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software components communicate in an autonomous, service-based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first steps to modeling an autonomous service-based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an (simple) autonomous service-based system.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are autonomous</a:t>
            </a:r>
            <a:endParaRPr/>
          </a:p>
        </p:txBody>
      </p:sp>
      <p:sp>
        <p:nvSpPr>
          <p:cNvPr id="418" name="Google Shape;418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one asks them for anything (you ask databases for things, and that’s called querying)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don’t ask anyone else for things (otherwise they’re dependent on those other things)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oblivious to the existence of other things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are </a:t>
            </a:r>
            <a:r>
              <a:rPr i="1" lang="en"/>
              <a:t>autonomous</a:t>
            </a:r>
            <a:endParaRPr i="1"/>
          </a:p>
        </p:txBody>
      </p:sp>
      <p:sp>
        <p:nvSpPr>
          <p:cNvPr id="424" name="Google Shape;424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aren’t web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wouldn’t find an Express server in 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aren’t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don’t have GET APIs.  Architecturally speaking, things with GET APIs are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aren’t database tables behind a web API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“Extract microservices”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Two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ictures of puppies" id="434" name="Google Shape;4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25" y="474700"/>
            <a:ext cx="29337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ctures of puppies" id="435" name="Google Shape;4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925" y="2976413"/>
            <a:ext cx="21431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ctures of puppies" id="436" name="Google Shape;4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975" y="474700"/>
            <a:ext cx="24193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ctures of puppies" id="437" name="Google Shape;43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800" y="2370163"/>
            <a:ext cx="2571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uppies" id="438" name="Google Shape;43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7425" y="3095475"/>
            <a:ext cx="25050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uppies" id="439" name="Google Shape;43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9300" y="1061800"/>
            <a:ext cx="23812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uppies" id="440" name="Google Shape;440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9400" y="17613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ictures of puppies" id="445" name="Google Shape;4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25" y="474700"/>
            <a:ext cx="29337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ctures of puppies" id="446" name="Google Shape;4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925" y="2976413"/>
            <a:ext cx="21431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ctures of puppies" id="447" name="Google Shape;4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975" y="474700"/>
            <a:ext cx="24193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ctures of puppies" id="448" name="Google Shape;44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800" y="2370163"/>
            <a:ext cx="2571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uppies" id="449" name="Google Shape;44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7425" y="3095475"/>
            <a:ext cx="25050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uppies" id="450" name="Google Shape;45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9300" y="1061800"/>
            <a:ext cx="23812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uppies" id="451" name="Google Shape;45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9400" y="17613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7"/>
          <p:cNvSpPr txBox="1"/>
          <p:nvPr/>
        </p:nvSpPr>
        <p:spPr>
          <a:xfrm>
            <a:off x="1627050" y="237325"/>
            <a:ext cx="5889900" cy="4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“JUST EXTRACT KITTENS FROM THIS SLIDE.”  -- The Blogosphere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/>
          <p:nvPr/>
        </p:nvSpPr>
        <p:spPr>
          <a:xfrm>
            <a:off x="2745900" y="984300"/>
            <a:ext cx="3652200" cy="305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2969450" y="13240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4228750" y="1178175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3095300" y="27357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4261900" y="306715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5401800" y="1423300"/>
            <a:ext cx="7755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5401800" y="2908128"/>
            <a:ext cx="894900" cy="7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4285000" y="1986800"/>
            <a:ext cx="702600" cy="868300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p38"/>
          <p:cNvCxnSpPr>
            <a:stCxn id="458" idx="2"/>
            <a:endCxn id="460" idx="0"/>
          </p:cNvCxnSpPr>
          <p:nvPr/>
        </p:nvCxnSpPr>
        <p:spPr>
          <a:xfrm flipH="1" rot="-5400000">
            <a:off x="3068900" y="2321550"/>
            <a:ext cx="702600" cy="126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8"/>
          <p:cNvCxnSpPr>
            <a:stCxn id="458" idx="2"/>
            <a:endCxn id="461" idx="0"/>
          </p:cNvCxnSpPr>
          <p:nvPr/>
        </p:nvCxnSpPr>
        <p:spPr>
          <a:xfrm flipH="1" rot="-5400000">
            <a:off x="3486500" y="1903950"/>
            <a:ext cx="1033800" cy="12924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8"/>
          <p:cNvCxnSpPr>
            <a:stCxn id="458" idx="3"/>
            <a:endCxn id="459" idx="1"/>
          </p:cNvCxnSpPr>
          <p:nvPr/>
        </p:nvCxnSpPr>
        <p:spPr>
          <a:xfrm flipH="1" rot="10800000">
            <a:off x="3744950" y="1532850"/>
            <a:ext cx="483900" cy="1458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8"/>
          <p:cNvCxnSpPr>
            <a:stCxn id="458" idx="3"/>
            <a:endCxn id="463" idx="1"/>
          </p:cNvCxnSpPr>
          <p:nvPr/>
        </p:nvCxnSpPr>
        <p:spPr>
          <a:xfrm>
            <a:off x="3744950" y="1678650"/>
            <a:ext cx="1656900" cy="1584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8"/>
          <p:cNvCxnSpPr>
            <a:stCxn id="458" idx="3"/>
            <a:endCxn id="464" idx="2"/>
          </p:cNvCxnSpPr>
          <p:nvPr/>
        </p:nvCxnSpPr>
        <p:spPr>
          <a:xfrm>
            <a:off x="3744950" y="1678650"/>
            <a:ext cx="540000" cy="7422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8"/>
          <p:cNvCxnSpPr>
            <a:stCxn id="460" idx="3"/>
            <a:endCxn id="464" idx="2"/>
          </p:cNvCxnSpPr>
          <p:nvPr/>
        </p:nvCxnSpPr>
        <p:spPr>
          <a:xfrm flipH="1" rot="10800000">
            <a:off x="3870800" y="2421050"/>
            <a:ext cx="414300" cy="6693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8"/>
          <p:cNvCxnSpPr>
            <a:stCxn id="460" idx="3"/>
            <a:endCxn id="461" idx="1"/>
          </p:cNvCxnSpPr>
          <p:nvPr/>
        </p:nvCxnSpPr>
        <p:spPr>
          <a:xfrm>
            <a:off x="3870800" y="3090350"/>
            <a:ext cx="391200" cy="3315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8"/>
          <p:cNvCxnSpPr>
            <a:stCxn id="460" idx="3"/>
            <a:endCxn id="462" idx="1"/>
          </p:cNvCxnSpPr>
          <p:nvPr/>
        </p:nvCxnSpPr>
        <p:spPr>
          <a:xfrm flipH="1" rot="10800000">
            <a:off x="3870800" y="1777850"/>
            <a:ext cx="1530900" cy="131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8"/>
          <p:cNvCxnSpPr>
            <a:stCxn id="462" idx="2"/>
            <a:endCxn id="463" idx="0"/>
          </p:cNvCxnSpPr>
          <p:nvPr/>
        </p:nvCxnSpPr>
        <p:spPr>
          <a:xfrm flipH="1" rot="-5400000">
            <a:off x="5431650" y="2490400"/>
            <a:ext cx="775500" cy="597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8"/>
          <p:cNvCxnSpPr>
            <a:stCxn id="462" idx="0"/>
            <a:endCxn id="459" idx="3"/>
          </p:cNvCxnSpPr>
          <p:nvPr/>
        </p:nvCxnSpPr>
        <p:spPr>
          <a:xfrm rot="5400000">
            <a:off x="5342100" y="1085350"/>
            <a:ext cx="109500" cy="785400"/>
          </a:xfrm>
          <a:prstGeom prst="curvedConnector4">
            <a:avLst>
              <a:gd fmla="val -217466" name="adj1"/>
              <a:gd fmla="val 74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8"/>
          <p:cNvCxnSpPr>
            <a:stCxn id="461" idx="3"/>
            <a:endCxn id="462" idx="1"/>
          </p:cNvCxnSpPr>
          <p:nvPr/>
        </p:nvCxnSpPr>
        <p:spPr>
          <a:xfrm flipH="1" rot="10800000">
            <a:off x="5037400" y="1777750"/>
            <a:ext cx="364500" cy="1644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8"/>
          <p:cNvCxnSpPr>
            <a:stCxn id="461" idx="0"/>
            <a:endCxn id="464" idx="4"/>
          </p:cNvCxnSpPr>
          <p:nvPr/>
        </p:nvCxnSpPr>
        <p:spPr>
          <a:xfrm rot="-5400000">
            <a:off x="4495600" y="2575000"/>
            <a:ext cx="646200" cy="338100"/>
          </a:xfrm>
          <a:prstGeom prst="curvedConnector4">
            <a:avLst>
              <a:gd fmla="val 16407" name="adj1"/>
              <a:gd fmla="val 1703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8"/>
          <p:cNvCxnSpPr>
            <a:stCxn id="458" idx="0"/>
            <a:endCxn id="462" idx="0"/>
          </p:cNvCxnSpPr>
          <p:nvPr/>
        </p:nvCxnSpPr>
        <p:spPr>
          <a:xfrm flipH="1" rot="-5400000">
            <a:off x="4523750" y="157500"/>
            <a:ext cx="99300" cy="2432400"/>
          </a:xfrm>
          <a:prstGeom prst="curvedConnector3">
            <a:avLst>
              <a:gd fmla="val -2398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8"/>
          <p:cNvCxnSpPr>
            <a:stCxn id="463" idx="0"/>
            <a:endCxn id="460" idx="2"/>
          </p:cNvCxnSpPr>
          <p:nvPr/>
        </p:nvCxnSpPr>
        <p:spPr>
          <a:xfrm rot="5400000">
            <a:off x="4397850" y="1993428"/>
            <a:ext cx="536700" cy="2366100"/>
          </a:xfrm>
          <a:prstGeom prst="curvedConnector5">
            <a:avLst>
              <a:gd fmla="val -44368" name="adj1"/>
              <a:gd fmla="val 51264" name="adj2"/>
              <a:gd fmla="val 14439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8"/>
          <p:cNvCxnSpPr>
            <a:stCxn id="463" idx="2"/>
            <a:endCxn id="461" idx="2"/>
          </p:cNvCxnSpPr>
          <p:nvPr/>
        </p:nvCxnSpPr>
        <p:spPr>
          <a:xfrm rot="5400000">
            <a:off x="5169900" y="3096978"/>
            <a:ext cx="159000" cy="1199700"/>
          </a:xfrm>
          <a:prstGeom prst="curvedConnector3">
            <a:avLst>
              <a:gd fmla="val 2497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8"/>
          <p:cNvCxnSpPr>
            <a:stCxn id="463" idx="3"/>
            <a:endCxn id="459" idx="3"/>
          </p:cNvCxnSpPr>
          <p:nvPr/>
        </p:nvCxnSpPr>
        <p:spPr>
          <a:xfrm rot="10800000">
            <a:off x="5004300" y="1532628"/>
            <a:ext cx="1292400" cy="1730100"/>
          </a:xfrm>
          <a:prstGeom prst="curvedConnector3">
            <a:avLst>
              <a:gd fmla="val -184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/>
          <p:nvPr/>
        </p:nvSpPr>
        <p:spPr>
          <a:xfrm>
            <a:off x="1947442" y="654300"/>
            <a:ext cx="2582100" cy="383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5222613" y="1085425"/>
            <a:ext cx="1973950" cy="2972650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/>
          <p:nvPr/>
        </p:nvSpPr>
        <p:spPr>
          <a:xfrm>
            <a:off x="1657813" y="110850"/>
            <a:ext cx="6776700" cy="49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>
            <a:off x="1911421" y="652725"/>
            <a:ext cx="1167900" cy="383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grpSp>
        <p:nvGrpSpPr>
          <p:cNvPr id="493" name="Google Shape;493;p40"/>
          <p:cNvGrpSpPr/>
          <p:nvPr/>
        </p:nvGrpSpPr>
        <p:grpSpPr>
          <a:xfrm>
            <a:off x="3897925" y="3012725"/>
            <a:ext cx="2267575" cy="1773900"/>
            <a:chOff x="4469888" y="3014300"/>
            <a:chExt cx="2267575" cy="1773900"/>
          </a:xfrm>
        </p:grpSpPr>
        <p:sp>
          <p:nvSpPr>
            <p:cNvPr id="494" name="Google Shape;494;p40"/>
            <p:cNvSpPr/>
            <p:nvPr/>
          </p:nvSpPr>
          <p:spPr>
            <a:xfrm>
              <a:off x="44698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7499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 txBox="1"/>
            <p:nvPr/>
          </p:nvSpPr>
          <p:spPr>
            <a:xfrm>
              <a:off x="5294688" y="3014300"/>
              <a:ext cx="268500" cy="17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[</a:t>
              </a:r>
              <a:endParaRPr sz="9600">
                <a:solidFill>
                  <a:srgbClr val="CFE2F3"/>
                </a:solidFill>
              </a:endParaRPr>
            </a:p>
          </p:txBody>
        </p:sp>
        <p:sp>
          <p:nvSpPr>
            <p:cNvPr id="497" name="Google Shape;497;p40"/>
            <p:cNvSpPr txBox="1"/>
            <p:nvPr/>
          </p:nvSpPr>
          <p:spPr>
            <a:xfrm>
              <a:off x="6468963" y="3014300"/>
              <a:ext cx="268500" cy="14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]</a:t>
              </a:r>
              <a:endParaRPr sz="9600">
                <a:solidFill>
                  <a:srgbClr val="CFE2F3"/>
                </a:solidFill>
              </a:endParaRPr>
            </a:p>
          </p:txBody>
        </p:sp>
      </p:grpSp>
      <p:sp>
        <p:nvSpPr>
          <p:cNvPr id="498" name="Google Shape;498;p40"/>
          <p:cNvSpPr/>
          <p:nvPr/>
        </p:nvSpPr>
        <p:spPr>
          <a:xfrm>
            <a:off x="709488" y="2214225"/>
            <a:ext cx="705900" cy="711900"/>
          </a:xfrm>
          <a:prstGeom prst="smileyFace">
            <a:avLst>
              <a:gd fmla="val 4653" name="adj"/>
            </a:avLst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0"/>
          <p:cNvSpPr/>
          <p:nvPr/>
        </p:nvSpPr>
        <p:spPr>
          <a:xfrm>
            <a:off x="1517000" y="2492175"/>
            <a:ext cx="292800" cy="156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"/>
          <p:cNvSpPr txBox="1"/>
          <p:nvPr/>
        </p:nvSpPr>
        <p:spPr>
          <a:xfrm>
            <a:off x="3897938" y="4645350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Unbearable</a:t>
            </a:r>
            <a:endParaRPr/>
          </a:p>
        </p:txBody>
      </p:sp>
      <p:cxnSp>
        <p:nvCxnSpPr>
          <p:cNvPr id="501" name="Google Shape;501;p40"/>
          <p:cNvCxnSpPr/>
          <p:nvPr/>
        </p:nvCxnSpPr>
        <p:spPr>
          <a:xfrm rot="10800000">
            <a:off x="3150538" y="3446250"/>
            <a:ext cx="630900" cy="474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0"/>
          <p:cNvSpPr/>
          <p:nvPr/>
        </p:nvSpPr>
        <p:spPr>
          <a:xfrm>
            <a:off x="6448438" y="1683450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Be</a:t>
            </a:r>
            <a:endParaRPr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3712725" y="353200"/>
            <a:ext cx="3079100" cy="2044913"/>
            <a:chOff x="3046750" y="348525"/>
            <a:chExt cx="3079100" cy="2044913"/>
          </a:xfrm>
        </p:grpSpPr>
        <p:sp>
          <p:nvSpPr>
            <p:cNvPr id="504" name="Google Shape;504;p40"/>
            <p:cNvSpPr/>
            <p:nvPr/>
          </p:nvSpPr>
          <p:spPr>
            <a:xfrm>
              <a:off x="3197900" y="502175"/>
              <a:ext cx="1099278" cy="1474038"/>
            </a:xfrm>
            <a:prstGeom prst="lightningBol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046750" y="919400"/>
              <a:ext cx="1099278" cy="1474038"/>
            </a:xfrm>
            <a:prstGeom prst="lightningBol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3543925" y="348525"/>
              <a:ext cx="1099278" cy="1474038"/>
            </a:xfrm>
            <a:prstGeom prst="lightningBol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 txBox="1"/>
            <p:nvPr/>
          </p:nvSpPr>
          <p:spPr>
            <a:xfrm>
              <a:off x="4445850" y="364750"/>
              <a:ext cx="1680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Anticipation</a:t>
              </a:r>
              <a:endParaRPr/>
            </a:p>
          </p:txBody>
        </p:sp>
      </p:grpSp>
      <p:cxnSp>
        <p:nvCxnSpPr>
          <p:cNvPr id="508" name="Google Shape;508;p40"/>
          <p:cNvCxnSpPr>
            <a:stCxn id="509" idx="3"/>
            <a:endCxn id="502" idx="1"/>
          </p:cNvCxnSpPr>
          <p:nvPr/>
        </p:nvCxnSpPr>
        <p:spPr>
          <a:xfrm flipH="1" rot="10800000">
            <a:off x="5518603" y="2274377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0"/>
          <p:cNvCxnSpPr/>
          <p:nvPr/>
        </p:nvCxnSpPr>
        <p:spPr>
          <a:xfrm flipH="1">
            <a:off x="6404688" y="2983975"/>
            <a:ext cx="799500" cy="7995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0"/>
          <p:cNvCxnSpPr>
            <a:endCxn id="509" idx="1"/>
          </p:cNvCxnSpPr>
          <p:nvPr/>
        </p:nvCxnSpPr>
        <p:spPr>
          <a:xfrm>
            <a:off x="3079303" y="2570177"/>
            <a:ext cx="1271400" cy="329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0"/>
          <p:cNvSpPr/>
          <p:nvPr/>
        </p:nvSpPr>
        <p:spPr>
          <a:xfrm>
            <a:off x="4350703" y="2613377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2" name="Google Shape;512;p40"/>
          <p:cNvCxnSpPr>
            <a:endCxn id="509" idx="0"/>
          </p:cNvCxnSpPr>
          <p:nvPr/>
        </p:nvCxnSpPr>
        <p:spPr>
          <a:xfrm flipH="1">
            <a:off x="4934653" y="1980977"/>
            <a:ext cx="28500" cy="632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0"/>
          <p:cNvCxnSpPr/>
          <p:nvPr/>
        </p:nvCxnSpPr>
        <p:spPr>
          <a:xfrm rot="10800000">
            <a:off x="5087953" y="1827225"/>
            <a:ext cx="26700" cy="787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get services to do things?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“Who is this guy?”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Ethan Garofolo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help companies build microservice-based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doing that as Head of Data Architecture at Berkadia Commercial Mortgage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after this, you’re interested in working on this kind of a system (and wouldn’t mind moving to the Salt Lake City area), let’s talk!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@ethangarofolo on 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https://tinyurl.com/microservices-mailing-list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/>
          <p:nvPr/>
        </p:nvSpPr>
        <p:spPr>
          <a:xfrm>
            <a:off x="1823125" y="1440275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4466000" y="32223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VideoNamed</a:t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6317425" y="1331525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</a:t>
            </a:r>
            <a:endParaRPr/>
          </a:p>
        </p:txBody>
      </p:sp>
      <p:sp>
        <p:nvSpPr>
          <p:cNvPr id="526" name="Google Shape;526;p4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1151950" y="34272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/>
          <p:nvPr/>
        </p:nvSpPr>
        <p:spPr>
          <a:xfrm>
            <a:off x="1823125" y="1440275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533" name="Google Shape;533;p43"/>
          <p:cNvSpPr/>
          <p:nvPr/>
        </p:nvSpPr>
        <p:spPr>
          <a:xfrm>
            <a:off x="4466000" y="32223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VideoNamed</a:t>
            </a:r>
            <a:endParaRPr/>
          </a:p>
        </p:txBody>
      </p:sp>
      <p:sp>
        <p:nvSpPr>
          <p:cNvPr id="534" name="Google Shape;534;p43"/>
          <p:cNvSpPr/>
          <p:nvPr/>
        </p:nvSpPr>
        <p:spPr>
          <a:xfrm>
            <a:off x="6317425" y="1331525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</a:t>
            </a:r>
            <a:endParaRPr/>
          </a:p>
        </p:txBody>
      </p:sp>
      <p:sp>
        <p:nvSpPr>
          <p:cNvPr id="535" name="Google Shape;535;p4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Messages: commands and events</a:t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1151950" y="34272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/>
          <p:nvPr/>
        </p:nvSpPr>
        <p:spPr>
          <a:xfrm>
            <a:off x="1823125" y="1440275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4466000" y="32223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VideoNamed</a:t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6317425" y="1331525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</a:t>
            </a:r>
            <a:endParaRPr/>
          </a:p>
        </p:txBody>
      </p:sp>
      <p:sp>
        <p:nvSpPr>
          <p:cNvPr id="544" name="Google Shape;544;p4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Messages: commands and events</a:t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1151950" y="34272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cxnSp>
        <p:nvCxnSpPr>
          <p:cNvPr id="546" name="Google Shape;546;p44"/>
          <p:cNvCxnSpPr/>
          <p:nvPr/>
        </p:nvCxnSpPr>
        <p:spPr>
          <a:xfrm flipH="1">
            <a:off x="3059825" y="840900"/>
            <a:ext cx="13779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/>
          <p:nvPr/>
        </p:nvCxnSpPr>
        <p:spPr>
          <a:xfrm>
            <a:off x="4769850" y="847975"/>
            <a:ext cx="17241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/>
          <p:nvPr/>
        </p:nvCxnSpPr>
        <p:spPr>
          <a:xfrm>
            <a:off x="4501325" y="840900"/>
            <a:ext cx="749100" cy="26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44"/>
          <p:cNvSpPr/>
          <p:nvPr/>
        </p:nvSpPr>
        <p:spPr>
          <a:xfrm>
            <a:off x="810348" y="805575"/>
            <a:ext cx="1132925" cy="2734725"/>
          </a:xfrm>
          <a:custGeom>
            <a:rect b="b" l="l" r="r" t="t"/>
            <a:pathLst>
              <a:path extrusionOk="0" h="109389" w="45317">
                <a:moveTo>
                  <a:pt x="45317" y="0"/>
                </a:moveTo>
                <a:cubicBezTo>
                  <a:pt x="38597" y="30259"/>
                  <a:pt x="4862" y="50737"/>
                  <a:pt x="374" y="81406"/>
                </a:cubicBezTo>
                <a:cubicBezTo>
                  <a:pt x="-642" y="88348"/>
                  <a:pt x="484" y="97115"/>
                  <a:pt x="5745" y="101757"/>
                </a:cubicBezTo>
                <a:cubicBezTo>
                  <a:pt x="9453" y="105029"/>
                  <a:pt x="14966" y="105896"/>
                  <a:pt x="18465" y="1093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"/>
          <p:cNvSpPr/>
          <p:nvPr/>
        </p:nvSpPr>
        <p:spPr>
          <a:xfrm>
            <a:off x="38053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555" name="Google Shape;555;p45"/>
          <p:cNvSpPr/>
          <p:nvPr/>
        </p:nvSpPr>
        <p:spPr>
          <a:xfrm>
            <a:off x="3805350" y="3273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VideoNamed</a:t>
            </a:r>
            <a:endParaRPr/>
          </a:p>
        </p:txBody>
      </p:sp>
      <p:sp>
        <p:nvSpPr>
          <p:cNvPr id="556" name="Google Shape;556;p45"/>
          <p:cNvSpPr/>
          <p:nvPr/>
        </p:nvSpPr>
        <p:spPr>
          <a:xfrm>
            <a:off x="659870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</a:t>
            </a:r>
            <a:endParaRPr/>
          </a:p>
        </p:txBody>
      </p:sp>
      <p:sp>
        <p:nvSpPr>
          <p:cNvPr id="557" name="Google Shape;557;p4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are organized into “streams”</a:t>
            </a:r>
            <a:endParaRPr/>
          </a:p>
        </p:txBody>
      </p:sp>
      <p:sp>
        <p:nvSpPr>
          <p:cNvPr id="558" name="Google Shape;558;p45"/>
          <p:cNvSpPr/>
          <p:nvPr/>
        </p:nvSpPr>
        <p:spPr>
          <a:xfrm>
            <a:off x="101200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559" name="Google Shape;559;p45"/>
          <p:cNvSpPr txBox="1"/>
          <p:nvPr/>
        </p:nvSpPr>
        <p:spPr>
          <a:xfrm>
            <a:off x="436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3231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video-84272a07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6026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email-e7431339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91875" y="4706275"/>
            <a:ext cx="4204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http://docs.eventide-project.org/core-concepts/streams/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/>
          <p:nvPr/>
        </p:nvSpPr>
        <p:spPr>
          <a:xfrm>
            <a:off x="402800" y="1264900"/>
            <a:ext cx="5363400" cy="344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38053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3805350" y="3273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VideoNamed</a:t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659870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</a:t>
            </a:r>
            <a:endParaRPr/>
          </a:p>
        </p:txBody>
      </p:sp>
      <p:sp>
        <p:nvSpPr>
          <p:cNvPr id="571" name="Google Shape;571;p4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boundaries are service boundaries</a:t>
            </a: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101200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573" name="Google Shape;573;p46"/>
          <p:cNvSpPr txBox="1"/>
          <p:nvPr/>
        </p:nvSpPr>
        <p:spPr>
          <a:xfrm>
            <a:off x="436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3231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video-84272a07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5" name="Google Shape;575;p46"/>
          <p:cNvSpPr txBox="1"/>
          <p:nvPr/>
        </p:nvSpPr>
        <p:spPr>
          <a:xfrm>
            <a:off x="6026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email-e7431339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p46"/>
          <p:cNvSpPr txBox="1"/>
          <p:nvPr/>
        </p:nvSpPr>
        <p:spPr>
          <a:xfrm>
            <a:off x="876250" y="3582700"/>
            <a:ext cx="20280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 Publishing Service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/>
          <p:nvPr/>
        </p:nvSpPr>
        <p:spPr>
          <a:xfrm>
            <a:off x="6260875" y="1243700"/>
            <a:ext cx="2232900" cy="3519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7"/>
          <p:cNvSpPr/>
          <p:nvPr/>
        </p:nvSpPr>
        <p:spPr>
          <a:xfrm>
            <a:off x="38053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583" name="Google Shape;583;p47"/>
          <p:cNvSpPr/>
          <p:nvPr/>
        </p:nvSpPr>
        <p:spPr>
          <a:xfrm>
            <a:off x="3805350" y="3273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VideoNamed</a:t>
            </a:r>
            <a:endParaRPr/>
          </a:p>
        </p:txBody>
      </p:sp>
      <p:sp>
        <p:nvSpPr>
          <p:cNvPr id="584" name="Google Shape;584;p47"/>
          <p:cNvSpPr/>
          <p:nvPr/>
        </p:nvSpPr>
        <p:spPr>
          <a:xfrm>
            <a:off x="659870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</a:t>
            </a:r>
            <a:endParaRPr/>
          </a:p>
        </p:txBody>
      </p:sp>
      <p:sp>
        <p:nvSpPr>
          <p:cNvPr id="585" name="Google Shape;585;p4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boundaries are service boundaries</a:t>
            </a:r>
            <a:endParaRPr/>
          </a:p>
        </p:txBody>
      </p:sp>
      <p:sp>
        <p:nvSpPr>
          <p:cNvPr id="586" name="Google Shape;586;p47"/>
          <p:cNvSpPr/>
          <p:nvPr/>
        </p:nvSpPr>
        <p:spPr>
          <a:xfrm>
            <a:off x="101200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587" name="Google Shape;587;p47"/>
          <p:cNvSpPr txBox="1"/>
          <p:nvPr/>
        </p:nvSpPr>
        <p:spPr>
          <a:xfrm>
            <a:off x="436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8" name="Google Shape;588;p47"/>
          <p:cNvSpPr txBox="1"/>
          <p:nvPr/>
        </p:nvSpPr>
        <p:spPr>
          <a:xfrm>
            <a:off x="3231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60267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email-e7431339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6614200" y="3646300"/>
            <a:ext cx="16536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Email Service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/>
          <p:nvPr/>
        </p:nvSpPr>
        <p:spPr>
          <a:xfrm>
            <a:off x="1657813" y="110850"/>
            <a:ext cx="6776700" cy="49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8"/>
          <p:cNvSpPr/>
          <p:nvPr/>
        </p:nvSpPr>
        <p:spPr>
          <a:xfrm>
            <a:off x="1911421" y="652725"/>
            <a:ext cx="1167900" cy="383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grpSp>
        <p:nvGrpSpPr>
          <p:cNvPr id="597" name="Google Shape;597;p48"/>
          <p:cNvGrpSpPr/>
          <p:nvPr/>
        </p:nvGrpSpPr>
        <p:grpSpPr>
          <a:xfrm>
            <a:off x="3897925" y="3012725"/>
            <a:ext cx="2267575" cy="1773900"/>
            <a:chOff x="4469888" y="3014300"/>
            <a:chExt cx="2267575" cy="1773900"/>
          </a:xfrm>
        </p:grpSpPr>
        <p:sp>
          <p:nvSpPr>
            <p:cNvPr id="598" name="Google Shape;598;p48"/>
            <p:cNvSpPr/>
            <p:nvPr/>
          </p:nvSpPr>
          <p:spPr>
            <a:xfrm>
              <a:off x="44698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>
              <a:off x="57499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8"/>
            <p:cNvSpPr txBox="1"/>
            <p:nvPr/>
          </p:nvSpPr>
          <p:spPr>
            <a:xfrm>
              <a:off x="5294688" y="3014300"/>
              <a:ext cx="268500" cy="17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[</a:t>
              </a:r>
              <a:endParaRPr sz="9600">
                <a:solidFill>
                  <a:srgbClr val="CFE2F3"/>
                </a:solidFill>
              </a:endParaRPr>
            </a:p>
          </p:txBody>
        </p:sp>
        <p:sp>
          <p:nvSpPr>
            <p:cNvPr id="601" name="Google Shape;601;p48"/>
            <p:cNvSpPr txBox="1"/>
            <p:nvPr/>
          </p:nvSpPr>
          <p:spPr>
            <a:xfrm>
              <a:off x="6468963" y="3014300"/>
              <a:ext cx="268500" cy="14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]</a:t>
              </a:r>
              <a:endParaRPr sz="9600">
                <a:solidFill>
                  <a:srgbClr val="CFE2F3"/>
                </a:solidFill>
              </a:endParaRPr>
            </a:p>
          </p:txBody>
        </p:sp>
      </p:grpSp>
      <p:sp>
        <p:nvSpPr>
          <p:cNvPr id="602" name="Google Shape;602;p48"/>
          <p:cNvSpPr/>
          <p:nvPr/>
        </p:nvSpPr>
        <p:spPr>
          <a:xfrm>
            <a:off x="709488" y="2214225"/>
            <a:ext cx="705900" cy="711900"/>
          </a:xfrm>
          <a:prstGeom prst="smileyFace">
            <a:avLst>
              <a:gd fmla="val 4653" name="adj"/>
            </a:avLst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"/>
          <p:cNvSpPr/>
          <p:nvPr/>
        </p:nvSpPr>
        <p:spPr>
          <a:xfrm>
            <a:off x="1517000" y="2492175"/>
            <a:ext cx="292800" cy="156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8"/>
          <p:cNvSpPr txBox="1"/>
          <p:nvPr/>
        </p:nvSpPr>
        <p:spPr>
          <a:xfrm>
            <a:off x="3897938" y="4645350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data</a:t>
            </a:r>
            <a:endParaRPr/>
          </a:p>
        </p:txBody>
      </p:sp>
      <p:cxnSp>
        <p:nvCxnSpPr>
          <p:cNvPr id="605" name="Google Shape;605;p48"/>
          <p:cNvCxnSpPr/>
          <p:nvPr/>
        </p:nvCxnSpPr>
        <p:spPr>
          <a:xfrm rot="10800000">
            <a:off x="3150538" y="3446250"/>
            <a:ext cx="630900" cy="474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8"/>
          <p:cNvSpPr/>
          <p:nvPr/>
        </p:nvSpPr>
        <p:spPr>
          <a:xfrm>
            <a:off x="6448438" y="1683450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Aggregators</a:t>
            </a:r>
            <a:endParaRPr/>
          </a:p>
        </p:txBody>
      </p:sp>
      <p:grpSp>
        <p:nvGrpSpPr>
          <p:cNvPr id="607" name="Google Shape;607;p48"/>
          <p:cNvGrpSpPr/>
          <p:nvPr/>
        </p:nvGrpSpPr>
        <p:grpSpPr>
          <a:xfrm>
            <a:off x="3712725" y="353200"/>
            <a:ext cx="3079100" cy="2044913"/>
            <a:chOff x="3046750" y="348525"/>
            <a:chExt cx="3079100" cy="2044913"/>
          </a:xfrm>
        </p:grpSpPr>
        <p:sp>
          <p:nvSpPr>
            <p:cNvPr id="608" name="Google Shape;608;p48"/>
            <p:cNvSpPr/>
            <p:nvPr/>
          </p:nvSpPr>
          <p:spPr>
            <a:xfrm>
              <a:off x="3197900" y="502175"/>
              <a:ext cx="1099278" cy="1474038"/>
            </a:xfrm>
            <a:prstGeom prst="lightningBol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3046750" y="919400"/>
              <a:ext cx="1099278" cy="1474038"/>
            </a:xfrm>
            <a:prstGeom prst="lightningBol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3543925" y="348525"/>
              <a:ext cx="1099278" cy="1474038"/>
            </a:xfrm>
            <a:prstGeom prst="lightningBol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8"/>
            <p:cNvSpPr txBox="1"/>
            <p:nvPr/>
          </p:nvSpPr>
          <p:spPr>
            <a:xfrm>
              <a:off x="4445850" y="364750"/>
              <a:ext cx="1680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Services</a:t>
              </a:r>
              <a:endParaRPr/>
            </a:p>
          </p:txBody>
        </p:sp>
      </p:grpSp>
      <p:cxnSp>
        <p:nvCxnSpPr>
          <p:cNvPr id="612" name="Google Shape;612;p48"/>
          <p:cNvCxnSpPr>
            <a:stCxn id="613" idx="3"/>
            <a:endCxn id="606" idx="1"/>
          </p:cNvCxnSpPr>
          <p:nvPr/>
        </p:nvCxnSpPr>
        <p:spPr>
          <a:xfrm flipH="1" rot="10800000">
            <a:off x="5518603" y="2274377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48"/>
          <p:cNvCxnSpPr/>
          <p:nvPr/>
        </p:nvCxnSpPr>
        <p:spPr>
          <a:xfrm flipH="1">
            <a:off x="6404688" y="2983975"/>
            <a:ext cx="799500" cy="7995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48"/>
          <p:cNvCxnSpPr>
            <a:endCxn id="613" idx="1"/>
          </p:cNvCxnSpPr>
          <p:nvPr/>
        </p:nvCxnSpPr>
        <p:spPr>
          <a:xfrm>
            <a:off x="3079303" y="2570177"/>
            <a:ext cx="1271400" cy="329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48"/>
          <p:cNvSpPr/>
          <p:nvPr/>
        </p:nvSpPr>
        <p:spPr>
          <a:xfrm>
            <a:off x="4350703" y="2613377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6" name="Google Shape;616;p48"/>
          <p:cNvCxnSpPr>
            <a:endCxn id="613" idx="0"/>
          </p:cNvCxnSpPr>
          <p:nvPr/>
        </p:nvCxnSpPr>
        <p:spPr>
          <a:xfrm flipH="1">
            <a:off x="4934653" y="1980977"/>
            <a:ext cx="28500" cy="632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48"/>
          <p:cNvCxnSpPr/>
          <p:nvPr/>
        </p:nvCxnSpPr>
        <p:spPr>
          <a:xfrm rot="10800000">
            <a:off x="5087953" y="1827225"/>
            <a:ext cx="26700" cy="787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9"/>
          <p:cNvSpPr/>
          <p:nvPr/>
        </p:nvSpPr>
        <p:spPr>
          <a:xfrm>
            <a:off x="1657813" y="110850"/>
            <a:ext cx="6776700" cy="49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1911421" y="652725"/>
            <a:ext cx="1167900" cy="383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grpSp>
        <p:nvGrpSpPr>
          <p:cNvPr id="624" name="Google Shape;624;p49"/>
          <p:cNvGrpSpPr/>
          <p:nvPr/>
        </p:nvGrpSpPr>
        <p:grpSpPr>
          <a:xfrm>
            <a:off x="3897925" y="3012725"/>
            <a:ext cx="2267575" cy="1773900"/>
            <a:chOff x="4469888" y="3014300"/>
            <a:chExt cx="2267575" cy="1773900"/>
          </a:xfrm>
        </p:grpSpPr>
        <p:sp>
          <p:nvSpPr>
            <p:cNvPr id="625" name="Google Shape;625;p49"/>
            <p:cNvSpPr/>
            <p:nvPr/>
          </p:nvSpPr>
          <p:spPr>
            <a:xfrm>
              <a:off x="44698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57499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9"/>
            <p:cNvSpPr txBox="1"/>
            <p:nvPr/>
          </p:nvSpPr>
          <p:spPr>
            <a:xfrm>
              <a:off x="5294688" y="3014300"/>
              <a:ext cx="268500" cy="17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[</a:t>
              </a:r>
              <a:endParaRPr sz="9600">
                <a:solidFill>
                  <a:srgbClr val="CFE2F3"/>
                </a:solidFill>
              </a:endParaRPr>
            </a:p>
          </p:txBody>
        </p:sp>
        <p:sp>
          <p:nvSpPr>
            <p:cNvPr id="628" name="Google Shape;628;p49"/>
            <p:cNvSpPr txBox="1"/>
            <p:nvPr/>
          </p:nvSpPr>
          <p:spPr>
            <a:xfrm>
              <a:off x="6468963" y="3014300"/>
              <a:ext cx="268500" cy="14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]</a:t>
              </a:r>
              <a:endParaRPr sz="9600">
                <a:solidFill>
                  <a:srgbClr val="CFE2F3"/>
                </a:solidFill>
              </a:endParaRPr>
            </a:p>
          </p:txBody>
        </p:sp>
      </p:grpSp>
      <p:sp>
        <p:nvSpPr>
          <p:cNvPr id="629" name="Google Shape;629;p49"/>
          <p:cNvSpPr/>
          <p:nvPr/>
        </p:nvSpPr>
        <p:spPr>
          <a:xfrm>
            <a:off x="709488" y="2214225"/>
            <a:ext cx="705900" cy="711900"/>
          </a:xfrm>
          <a:prstGeom prst="smileyFace">
            <a:avLst>
              <a:gd fmla="val 4653" name="adj"/>
            </a:avLst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9"/>
          <p:cNvSpPr/>
          <p:nvPr/>
        </p:nvSpPr>
        <p:spPr>
          <a:xfrm>
            <a:off x="1517000" y="2492175"/>
            <a:ext cx="292800" cy="156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9"/>
          <p:cNvSpPr txBox="1"/>
          <p:nvPr/>
        </p:nvSpPr>
        <p:spPr>
          <a:xfrm>
            <a:off x="3897938" y="4645350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data</a:t>
            </a:r>
            <a:endParaRPr/>
          </a:p>
        </p:txBody>
      </p:sp>
      <p:cxnSp>
        <p:nvCxnSpPr>
          <p:cNvPr id="632" name="Google Shape;632;p49"/>
          <p:cNvCxnSpPr/>
          <p:nvPr/>
        </p:nvCxnSpPr>
        <p:spPr>
          <a:xfrm rot="10800000">
            <a:off x="3150538" y="3446250"/>
            <a:ext cx="630900" cy="474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9"/>
          <p:cNvSpPr/>
          <p:nvPr/>
        </p:nvSpPr>
        <p:spPr>
          <a:xfrm>
            <a:off x="6448438" y="1683450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Aggregators</a:t>
            </a:r>
            <a:endParaRPr/>
          </a:p>
        </p:txBody>
      </p:sp>
      <p:grpSp>
        <p:nvGrpSpPr>
          <p:cNvPr id="634" name="Google Shape;634;p49"/>
          <p:cNvGrpSpPr/>
          <p:nvPr/>
        </p:nvGrpSpPr>
        <p:grpSpPr>
          <a:xfrm>
            <a:off x="3712725" y="353200"/>
            <a:ext cx="3079100" cy="2044913"/>
            <a:chOff x="3046750" y="348525"/>
            <a:chExt cx="3079100" cy="2044913"/>
          </a:xfrm>
        </p:grpSpPr>
        <p:sp>
          <p:nvSpPr>
            <p:cNvPr id="635" name="Google Shape;635;p49"/>
            <p:cNvSpPr/>
            <p:nvPr/>
          </p:nvSpPr>
          <p:spPr>
            <a:xfrm>
              <a:off x="3197900" y="502175"/>
              <a:ext cx="1099278" cy="1474038"/>
            </a:xfrm>
            <a:prstGeom prst="lightningBol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3046750" y="919400"/>
              <a:ext cx="1099278" cy="1474038"/>
            </a:xfrm>
            <a:prstGeom prst="lightningBol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9"/>
            <p:cNvSpPr/>
            <p:nvPr/>
          </p:nvSpPr>
          <p:spPr>
            <a:xfrm>
              <a:off x="3543925" y="348525"/>
              <a:ext cx="1099278" cy="1474038"/>
            </a:xfrm>
            <a:prstGeom prst="lightningBol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9"/>
            <p:cNvSpPr txBox="1"/>
            <p:nvPr/>
          </p:nvSpPr>
          <p:spPr>
            <a:xfrm>
              <a:off x="4445850" y="364750"/>
              <a:ext cx="1680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Services</a:t>
              </a:r>
              <a:endParaRPr/>
            </a:p>
          </p:txBody>
        </p:sp>
      </p:grpSp>
      <p:cxnSp>
        <p:nvCxnSpPr>
          <p:cNvPr id="639" name="Google Shape;639;p49"/>
          <p:cNvCxnSpPr>
            <a:stCxn id="640" idx="3"/>
            <a:endCxn id="633" idx="1"/>
          </p:cNvCxnSpPr>
          <p:nvPr/>
        </p:nvCxnSpPr>
        <p:spPr>
          <a:xfrm flipH="1" rot="10800000">
            <a:off x="5518603" y="2274377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9"/>
          <p:cNvCxnSpPr/>
          <p:nvPr/>
        </p:nvCxnSpPr>
        <p:spPr>
          <a:xfrm flipH="1">
            <a:off x="6404688" y="2983975"/>
            <a:ext cx="799500" cy="7995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49"/>
          <p:cNvCxnSpPr>
            <a:endCxn id="640" idx="1"/>
          </p:cNvCxnSpPr>
          <p:nvPr/>
        </p:nvCxnSpPr>
        <p:spPr>
          <a:xfrm>
            <a:off x="3079303" y="2570177"/>
            <a:ext cx="1271400" cy="329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9"/>
          <p:cNvSpPr/>
          <p:nvPr/>
        </p:nvSpPr>
        <p:spPr>
          <a:xfrm>
            <a:off x="4350703" y="2613377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3" name="Google Shape;643;p49"/>
          <p:cNvCxnSpPr>
            <a:endCxn id="640" idx="0"/>
          </p:cNvCxnSpPr>
          <p:nvPr/>
        </p:nvCxnSpPr>
        <p:spPr>
          <a:xfrm flipH="1">
            <a:off x="4934653" y="1980977"/>
            <a:ext cx="28500" cy="632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49"/>
          <p:cNvCxnSpPr/>
          <p:nvPr/>
        </p:nvCxnSpPr>
        <p:spPr>
          <a:xfrm rot="10800000">
            <a:off x="5087953" y="1827225"/>
            <a:ext cx="26700" cy="787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49"/>
          <p:cNvCxnSpPr/>
          <p:nvPr/>
        </p:nvCxnSpPr>
        <p:spPr>
          <a:xfrm flipH="1">
            <a:off x="5391175" y="986275"/>
            <a:ext cx="1972500" cy="1654800"/>
          </a:xfrm>
          <a:prstGeom prst="straightConnector1">
            <a:avLst/>
          </a:prstGeom>
          <a:noFill/>
          <a:ln cap="flat" cmpd="sng" w="1524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will be trickier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harder to build?</a:t>
            </a:r>
            <a:endParaRPr/>
          </a:p>
        </p:txBody>
      </p:sp>
      <p:sp>
        <p:nvSpPr>
          <p:cNvPr id="656" name="Google Shape;656;p5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opsicle stick house" id="658" name="Google Shape;6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75" y="1228675"/>
            <a:ext cx="2502549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1"/>
          <p:cNvSpPr txBox="1"/>
          <p:nvPr/>
        </p:nvSpPr>
        <p:spPr>
          <a:xfrm>
            <a:off x="347375" y="4568875"/>
            <a:ext cx="8520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Images courtesy: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https://www.reddit.com/r/PetMice/comments/cv1e5i/popsicle_stick_mouse_house_just_finished_building/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https://en.wikipedia.org/wiki/File:Burj_Khalifa.jpg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60" name="Google Shape;66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575" y="1228675"/>
            <a:ext cx="1905541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16" y="0"/>
            <a:ext cx="80373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35975" y="4840525"/>
            <a:ext cx="5200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https://pragprog.com/book/egmicro/practical-microservices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has a purpose</a:t>
            </a:r>
            <a:endParaRPr/>
          </a:p>
        </p:txBody>
      </p:sp>
      <p:sp>
        <p:nvSpPr>
          <p:cNvPr id="666" name="Google Shape;666;p5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giving up transactions and immediate responses to get long-term velocity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will be trickier - The back end (components and aggregators) operate in batch mode, while the front end (browser clients and application servers) operate in user-interactive mode.  How to bridge the gap?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 consistency - It’s a blessing and a curse</a:t>
            </a:r>
            <a:endParaRPr/>
          </a:p>
        </p:txBody>
      </p:sp>
      <p:sp>
        <p:nvSpPr>
          <p:cNvPr id="667" name="Google Shape;667;p52"/>
          <p:cNvSpPr txBox="1"/>
          <p:nvPr/>
        </p:nvSpPr>
        <p:spPr>
          <a:xfrm>
            <a:off x="347375" y="4568875"/>
            <a:ext cx="8520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“micro”services?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(smart|dumb) (pipes|endpoints)</a:t>
            </a:r>
            <a:endParaRPr/>
          </a:p>
        </p:txBody>
      </p:sp>
      <p:sp>
        <p:nvSpPr>
          <p:cNvPr id="678" name="Google Shape;678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Martin Fowler’s words </a:t>
            </a:r>
            <a:endParaRPr/>
          </a:p>
        </p:txBody>
      </p:sp>
      <p:sp>
        <p:nvSpPr>
          <p:cNvPr id="679" name="Google Shape;679;p54"/>
          <p:cNvSpPr txBox="1"/>
          <p:nvPr/>
        </p:nvSpPr>
        <p:spPr>
          <a:xfrm>
            <a:off x="83700" y="4703700"/>
            <a:ext cx="8960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https://martinfowler.com/articles/microservices.html#SmartEndpointsAndDumbPipes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0" name="Google Shape;680;p54"/>
          <p:cNvSpPr txBox="1"/>
          <p:nvPr/>
        </p:nvSpPr>
        <p:spPr>
          <a:xfrm>
            <a:off x="512300" y="2361750"/>
            <a:ext cx="33351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Smart Pipes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Dumb Endpoints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1" name="Google Shape;681;p54"/>
          <p:cNvSpPr txBox="1"/>
          <p:nvPr/>
        </p:nvSpPr>
        <p:spPr>
          <a:xfrm>
            <a:off x="5497200" y="2361750"/>
            <a:ext cx="33351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Dumb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Pipes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Smart Endpoints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2" name="Google Shape;682;p54"/>
          <p:cNvSpPr txBox="1"/>
          <p:nvPr/>
        </p:nvSpPr>
        <p:spPr>
          <a:xfrm>
            <a:off x="3694375" y="2654400"/>
            <a:ext cx="1236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vs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/>
          <p:nvPr/>
        </p:nvSpPr>
        <p:spPr>
          <a:xfrm>
            <a:off x="5048425" y="2231675"/>
            <a:ext cx="3836400" cy="1738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Google Shape;688;p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(smart|dumb) (pipes|endpoints)</a:t>
            </a:r>
            <a:endParaRPr/>
          </a:p>
        </p:txBody>
      </p:sp>
      <p:sp>
        <p:nvSpPr>
          <p:cNvPr id="689" name="Google Shape;689;p5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Martin Fowler’s words </a:t>
            </a:r>
            <a:endParaRPr/>
          </a:p>
        </p:txBody>
      </p:sp>
      <p:sp>
        <p:nvSpPr>
          <p:cNvPr id="690" name="Google Shape;690;p55"/>
          <p:cNvSpPr txBox="1"/>
          <p:nvPr/>
        </p:nvSpPr>
        <p:spPr>
          <a:xfrm>
            <a:off x="83700" y="4703700"/>
            <a:ext cx="8960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https://martinfowler.com/articles/microservices.html#SmartEndpointsAndDumbPipes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55"/>
          <p:cNvSpPr txBox="1"/>
          <p:nvPr/>
        </p:nvSpPr>
        <p:spPr>
          <a:xfrm>
            <a:off x="512300" y="2361750"/>
            <a:ext cx="33351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Smart Pipes</a:t>
            </a:r>
            <a:endParaRPr sz="24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Dumb Endpoints</a:t>
            </a:r>
            <a:endParaRPr sz="24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2" name="Google Shape;692;p55"/>
          <p:cNvSpPr txBox="1"/>
          <p:nvPr/>
        </p:nvSpPr>
        <p:spPr>
          <a:xfrm>
            <a:off x="5497200" y="2361750"/>
            <a:ext cx="33351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Dumb Pipes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Smart Endpoints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3" name="Google Shape;693;p55"/>
          <p:cNvSpPr txBox="1"/>
          <p:nvPr/>
        </p:nvSpPr>
        <p:spPr>
          <a:xfrm>
            <a:off x="3694375" y="2654400"/>
            <a:ext cx="1236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vs</a:t>
            </a:r>
            <a:endParaRPr sz="24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our dumb pipe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ssage DB" id="703" name="Google Shape;7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75" y="1454350"/>
            <a:ext cx="8572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7"/>
          <p:cNvSpPr txBox="1"/>
          <p:nvPr/>
        </p:nvSpPr>
        <p:spPr>
          <a:xfrm>
            <a:off x="3711150" y="3017350"/>
            <a:ext cx="172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Message DB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5" name="Google Shape;705;p57"/>
          <p:cNvSpPr txBox="1"/>
          <p:nvPr/>
        </p:nvSpPr>
        <p:spPr>
          <a:xfrm>
            <a:off x="167175" y="4625400"/>
            <a:ext cx="8542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https://github.com/message-db/message-db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00" y="305225"/>
            <a:ext cx="4768201" cy="432017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58"/>
          <p:cNvSpPr txBox="1"/>
          <p:nvPr/>
        </p:nvSpPr>
        <p:spPr>
          <a:xfrm>
            <a:off x="167175" y="4625400"/>
            <a:ext cx="8542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https://eventide-project.org/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system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real engineering work is done</a:t>
            </a:r>
            <a:endParaRPr/>
          </a:p>
        </p:txBody>
      </p:sp>
      <p:sp>
        <p:nvSpPr>
          <p:cNvPr id="722" name="Google Shape;722;p60"/>
          <p:cNvSpPr txBox="1"/>
          <p:nvPr/>
        </p:nvSpPr>
        <p:spPr>
          <a:xfrm>
            <a:off x="311700" y="4748550"/>
            <a:ext cx="48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https://eventmodeling.org/posts/what-is-event-modeling/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3" name="Google Shape;72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713" y="1246250"/>
            <a:ext cx="5190585" cy="334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real engineering work is done</a:t>
            </a:r>
            <a:endParaRPr/>
          </a:p>
        </p:txBody>
      </p:sp>
      <p:sp>
        <p:nvSpPr>
          <p:cNvPr id="729" name="Google Shape;729;p61"/>
          <p:cNvSpPr txBox="1"/>
          <p:nvPr/>
        </p:nvSpPr>
        <p:spPr>
          <a:xfrm>
            <a:off x="311700" y="4748550"/>
            <a:ext cx="48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https://eventmodeling.org/posts/what-is-event-modeling/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30" name="Google Shape;730;p61"/>
          <p:cNvPicPr preferRelativeResize="0"/>
          <p:nvPr/>
        </p:nvPicPr>
        <p:blipFill rotWithShape="1">
          <a:blip r:embed="rId4">
            <a:alphaModFix/>
          </a:blip>
          <a:srcRect b="0" l="0" r="54096" t="0"/>
          <a:stretch/>
        </p:blipFill>
        <p:spPr>
          <a:xfrm>
            <a:off x="467850" y="1502138"/>
            <a:ext cx="3402475" cy="24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1"/>
          <p:cNvSpPr txBox="1"/>
          <p:nvPr/>
        </p:nvSpPr>
        <p:spPr>
          <a:xfrm>
            <a:off x="4528125" y="1598150"/>
            <a:ext cx="34719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Event Modeling is a system formalized by Adam Dymitruk*.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@adymitruk on Twitter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* As someone with an oft-misprounounced last name, I won’t attempt Adam’s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Steps (but we only do 6)</a:t>
            </a:r>
            <a:endParaRPr/>
          </a:p>
        </p:txBody>
      </p:sp>
      <p:sp>
        <p:nvSpPr>
          <p:cNvPr id="737" name="Google Shape;737;p62"/>
          <p:cNvSpPr txBox="1"/>
          <p:nvPr/>
        </p:nvSpPr>
        <p:spPr>
          <a:xfrm>
            <a:off x="311700" y="4748550"/>
            <a:ext cx="48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https://eventmodeling.org/posts/what-is-event-modeling/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8" name="Google Shape;738;p62"/>
          <p:cNvSpPr txBox="1"/>
          <p:nvPr/>
        </p:nvSpPr>
        <p:spPr>
          <a:xfrm>
            <a:off x="418250" y="1145875"/>
            <a:ext cx="81300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Brainstorming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Put them in temporal order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Story Board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Identify inputs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Identify outputs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Draw boundaries (apply Conway’s Law)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Go forth and Brainstorm!</a:t>
            </a:r>
            <a:endParaRPr/>
          </a:p>
        </p:txBody>
      </p:sp>
      <p:sp>
        <p:nvSpPr>
          <p:cNvPr id="744" name="Google Shape;744;p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building YooToob, an originally-named video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upload videos direct to S3 - no event capture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API call is made to </a:t>
            </a:r>
            <a:r>
              <a:rPr b="1" lang="en"/>
              <a:t>Start</a:t>
            </a:r>
            <a:r>
              <a:rPr lang="en"/>
              <a:t> a cataloging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Transcode the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Transcribe the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them “cataloged” or ready to be viewed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Remember, events types are in the past tense and should not have the CRUD verbs in them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worry about putting them in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Full result here</a:t>
            </a:r>
            <a:r>
              <a:rPr lang="en"/>
              <a:t>, but don’t peek yet!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Put them in temporal order</a:t>
            </a:r>
            <a:endParaRPr/>
          </a:p>
        </p:txBody>
      </p:sp>
      <p:sp>
        <p:nvSpPr>
          <p:cNvPr id="750" name="Google Shape;750;p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they occur out of order?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(View Step 2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https://www.lucidchart.com/documents/view/d28db331-8271-4973-94f2-3ae8025ddf23/in4w5VgMj8hX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The Story Board</a:t>
            </a:r>
            <a:endParaRPr/>
          </a:p>
        </p:txBody>
      </p:sp>
      <p:sp>
        <p:nvSpPr>
          <p:cNvPr id="756" name="Google Shape;756;p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pieces of the system that cause these events?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(View Step 3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https://www.lucidchart.com/documents/view/d28db331-8271-4973-94f2-3ae8025ddf23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Identify Inputs</a:t>
            </a:r>
            <a:endParaRPr/>
          </a:p>
        </p:txBody>
      </p:sp>
      <p:sp>
        <p:nvSpPr>
          <p:cNvPr id="762" name="Google Shape;762;p6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generally don’t occur without some sort of stimulus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stimulus does our system have?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(View Step 4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https://www.lucidchart.com/documents/view/d28db331-8271-4973-94f2-3ae8025ddf23</a:t>
            </a:r>
            <a:r>
              <a:rPr lang="en"/>
              <a:t>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Identify Outputs</a:t>
            </a:r>
            <a:endParaRPr/>
          </a:p>
        </p:txBody>
      </p:sp>
      <p:sp>
        <p:nvSpPr>
          <p:cNvPr id="768" name="Google Shape;768;p6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occurs in response to the inputs?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(View Step 5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https://www.lucidchart.com/documents/view/d28db331-8271-4973-94f2-3ae8025ddf23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Draw boundaries</a:t>
            </a:r>
            <a:endParaRPr/>
          </a:p>
        </p:txBody>
      </p:sp>
      <p:sp>
        <p:nvSpPr>
          <p:cNvPr id="774" name="Google Shape;774;p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components do the messages organize into?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(View Steps 6a and 6b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https://www.lucidchart.com/documents/view/d28db331-8271-4973-94f2-3ae8025ddf23</a:t>
            </a:r>
            <a:r>
              <a:rPr lang="en"/>
              <a:t>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It!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Write a message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Write a message</a:t>
            </a:r>
            <a:endParaRPr/>
          </a:p>
        </p:txBody>
      </p:sp>
      <p:sp>
        <p:nvSpPr>
          <p:cNvPr id="790" name="Google Shape;790;p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exercises/01-write-a-message.js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it with “node exercises/01-write-a-message.js”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you run it?</a:t>
            </a:r>
            <a:endParaRPr/>
          </a:p>
        </p:txBody>
      </p:sp>
      <p:sp>
        <p:nvSpPr>
          <p:cNvPr id="791" name="Google Shape;791;p71"/>
          <p:cNvSpPr/>
          <p:nvPr/>
        </p:nvSpPr>
        <p:spPr>
          <a:xfrm>
            <a:off x="3269125" y="1808075"/>
            <a:ext cx="2297484" cy="1701648"/>
          </a:xfrm>
          <a:prstGeom prst="cloud">
            <a:avLst/>
          </a:prstGeom>
          <a:solidFill>
            <a:srgbClr val="F6B26B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BOOM!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MONOLITH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4703700"/>
            <a:ext cx="6577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https://github.com/instructure/canvas-lms/blob/master/db/migrate/20101210192618_init_canvas_db.rb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925" y="1228675"/>
            <a:ext cx="2608156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message</a:t>
            </a:r>
            <a:endParaRPr/>
          </a:p>
        </p:txBody>
      </p:sp>
      <p:sp>
        <p:nvSpPr>
          <p:cNvPr id="797" name="Google Shape;797;p7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b="1" lang="en" sz="1200"/>
              <a:t>"id": "df671f4c-7864-45e8-834a-26e0f454f763",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"stream_name": "payment-027d383e-7896-4d39-90aa-f7a25e5da523",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"type": "PaymentReceived",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"position": 0,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"global_position": 3,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"data": "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  {\"amount\": \"12.34\", \"paymentId\": </a:t>
            </a:r>
            <a:r>
              <a:rPr b="1" lang="en" sz="1200"/>
              <a:t>\</a:t>
            </a:r>
            <a:r>
              <a:rPr b="1" lang="en" sz="1200"/>
              <a:t>"027d383e-7896-4d39-90aa-f7a25e5da523\"}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",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"metadata": null,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"time": "2020-02-12 04:58:45.366911"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Write a message</a:t>
            </a:r>
            <a:endParaRPr/>
          </a:p>
        </p:txBody>
      </p:sp>
      <p:sp>
        <p:nvSpPr>
          <p:cNvPr id="803" name="Google Shape;803;p7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exercises/01-write-a-message.js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it with “node exercises/01-write-a-message.js”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you run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the boom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database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</a:t>
            </a:r>
            <a:endParaRPr/>
          </a:p>
        </p:txBody>
      </p:sp>
      <p:sp>
        <p:nvSpPr>
          <p:cNvPr id="814" name="Google Shape;814;p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src/index.js is the entry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Dependency Injection, all wired together in src/config.js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 (src/index.js)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6"/>
          <p:cNvSpPr txBox="1"/>
          <p:nvPr/>
        </p:nvSpPr>
        <p:spPr>
          <a:xfrm>
            <a:off x="406250" y="2656625"/>
            <a:ext cx="21819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port: ‘3000’,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databaseUrl: ‘’,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21" name="Google Shape;821;p76"/>
          <p:cNvCxnSpPr>
            <a:stCxn id="822" idx="1"/>
            <a:endCxn id="820" idx="0"/>
          </p:cNvCxnSpPr>
          <p:nvPr/>
        </p:nvCxnSpPr>
        <p:spPr>
          <a:xfrm>
            <a:off x="149720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76"/>
          <p:cNvSpPr/>
          <p:nvPr/>
        </p:nvSpPr>
        <p:spPr>
          <a:xfrm>
            <a:off x="78005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src/env.js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env vars)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 (src/index.js)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7"/>
          <p:cNvSpPr/>
          <p:nvPr/>
        </p:nvSpPr>
        <p:spPr>
          <a:xfrm>
            <a:off x="349450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src/config.js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the sub-modules)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7"/>
          <p:cNvSpPr txBox="1"/>
          <p:nvPr/>
        </p:nvSpPr>
        <p:spPr>
          <a:xfrm>
            <a:off x="406250" y="2656625"/>
            <a:ext cx="21819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port: ‘3000’,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databaseUrl: ‘’,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30" name="Google Shape;830;p77"/>
          <p:cNvCxnSpPr>
            <a:stCxn id="829" idx="3"/>
            <a:endCxn id="828" idx="2"/>
          </p:cNvCxnSpPr>
          <p:nvPr/>
        </p:nvCxnSpPr>
        <p:spPr>
          <a:xfrm flipH="1" rot="10800000">
            <a:off x="2588150" y="1920575"/>
            <a:ext cx="906300" cy="13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1" name="Google Shape;831;p77"/>
          <p:cNvSpPr txBox="1"/>
          <p:nvPr/>
        </p:nvSpPr>
        <p:spPr>
          <a:xfrm>
            <a:off x="2867650" y="2656625"/>
            <a:ext cx="2688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homePageApplication,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consumers: [],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32" name="Google Shape;832;p77"/>
          <p:cNvCxnSpPr>
            <a:stCxn id="828" idx="1"/>
            <a:endCxn id="831" idx="0"/>
          </p:cNvCxnSpPr>
          <p:nvPr/>
        </p:nvCxnSpPr>
        <p:spPr>
          <a:xfrm>
            <a:off x="421165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77"/>
          <p:cNvCxnSpPr>
            <a:stCxn id="834" idx="1"/>
          </p:cNvCxnSpPr>
          <p:nvPr/>
        </p:nvCxnSpPr>
        <p:spPr>
          <a:xfrm>
            <a:off x="149720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77"/>
          <p:cNvSpPr/>
          <p:nvPr/>
        </p:nvSpPr>
        <p:spPr>
          <a:xfrm>
            <a:off x="78005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src/env.js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env vars)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 (src/index.js)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78"/>
          <p:cNvSpPr/>
          <p:nvPr/>
        </p:nvSpPr>
        <p:spPr>
          <a:xfrm>
            <a:off x="349450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src/config.js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the sub-modules)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78"/>
          <p:cNvSpPr txBox="1"/>
          <p:nvPr/>
        </p:nvSpPr>
        <p:spPr>
          <a:xfrm>
            <a:off x="406250" y="2656625"/>
            <a:ext cx="21819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port: ‘3000’,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databaseUrl: ‘’,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2" name="Google Shape;842;p78"/>
          <p:cNvCxnSpPr>
            <a:stCxn id="841" idx="3"/>
            <a:endCxn id="840" idx="2"/>
          </p:cNvCxnSpPr>
          <p:nvPr/>
        </p:nvCxnSpPr>
        <p:spPr>
          <a:xfrm flipH="1" rot="10800000">
            <a:off x="2588150" y="1920575"/>
            <a:ext cx="906300" cy="13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78"/>
          <p:cNvSpPr txBox="1"/>
          <p:nvPr/>
        </p:nvSpPr>
        <p:spPr>
          <a:xfrm>
            <a:off x="2867650" y="2656625"/>
            <a:ext cx="2688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homePageApplication,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consumers: [],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4" name="Google Shape;844;p78"/>
          <p:cNvCxnSpPr>
            <a:stCxn id="840" idx="1"/>
            <a:endCxn id="843" idx="0"/>
          </p:cNvCxnSpPr>
          <p:nvPr/>
        </p:nvCxnSpPr>
        <p:spPr>
          <a:xfrm>
            <a:off x="421165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78"/>
          <p:cNvSpPr/>
          <p:nvPr/>
        </p:nvSpPr>
        <p:spPr>
          <a:xfrm>
            <a:off x="6323875" y="1476900"/>
            <a:ext cx="2010600" cy="84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src/express/index.js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(configures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express</a:t>
            </a:r>
            <a:r>
              <a:rPr lang="en"/>
              <a:t> app)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6" name="Google Shape;846;p78"/>
          <p:cNvCxnSpPr>
            <a:stCxn id="843" idx="3"/>
            <a:endCxn id="845" idx="2"/>
          </p:cNvCxnSpPr>
          <p:nvPr/>
        </p:nvCxnSpPr>
        <p:spPr>
          <a:xfrm flipH="1" rot="10800000">
            <a:off x="5555650" y="1898225"/>
            <a:ext cx="7683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78"/>
          <p:cNvCxnSpPr>
            <a:stCxn id="845" idx="1"/>
            <a:endCxn id="848" idx="0"/>
          </p:cNvCxnSpPr>
          <p:nvPr/>
        </p:nvCxnSpPr>
        <p:spPr>
          <a:xfrm>
            <a:off x="7329175" y="2319300"/>
            <a:ext cx="78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78"/>
          <p:cNvSpPr txBox="1"/>
          <p:nvPr/>
        </p:nvSpPr>
        <p:spPr>
          <a:xfrm>
            <a:off x="6666625" y="2833625"/>
            <a:ext cx="1340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expressApp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9" name="Google Shape;849;p78"/>
          <p:cNvCxnSpPr>
            <a:stCxn id="850" idx="1"/>
          </p:cNvCxnSpPr>
          <p:nvPr/>
        </p:nvCxnSpPr>
        <p:spPr>
          <a:xfrm>
            <a:off x="149720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78"/>
          <p:cNvSpPr/>
          <p:nvPr/>
        </p:nvSpPr>
        <p:spPr>
          <a:xfrm>
            <a:off x="78005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src/env.js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env vars)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 (src/index.js)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9"/>
          <p:cNvSpPr/>
          <p:nvPr/>
        </p:nvSpPr>
        <p:spPr>
          <a:xfrm>
            <a:off x="349450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src/config.js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the sub-modules)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9"/>
          <p:cNvSpPr txBox="1"/>
          <p:nvPr/>
        </p:nvSpPr>
        <p:spPr>
          <a:xfrm>
            <a:off x="406250" y="2656625"/>
            <a:ext cx="21819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‘3000’,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databaseUrl: ‘’,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58" name="Google Shape;858;p79"/>
          <p:cNvCxnSpPr>
            <a:stCxn id="857" idx="3"/>
            <a:endCxn id="856" idx="2"/>
          </p:cNvCxnSpPr>
          <p:nvPr/>
        </p:nvCxnSpPr>
        <p:spPr>
          <a:xfrm flipH="1" rot="10800000">
            <a:off x="2588150" y="1920575"/>
            <a:ext cx="906300" cy="13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79"/>
          <p:cNvSpPr txBox="1"/>
          <p:nvPr/>
        </p:nvSpPr>
        <p:spPr>
          <a:xfrm>
            <a:off x="2867650" y="2656625"/>
            <a:ext cx="2688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homePageApplication,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consumers: [],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60" name="Google Shape;860;p79"/>
          <p:cNvCxnSpPr>
            <a:stCxn id="856" idx="1"/>
            <a:endCxn id="859" idx="0"/>
          </p:cNvCxnSpPr>
          <p:nvPr/>
        </p:nvCxnSpPr>
        <p:spPr>
          <a:xfrm>
            <a:off x="421165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79"/>
          <p:cNvSpPr/>
          <p:nvPr/>
        </p:nvSpPr>
        <p:spPr>
          <a:xfrm>
            <a:off x="6323875" y="1476900"/>
            <a:ext cx="2010600" cy="84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src/express/index.js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(configures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express</a:t>
            </a:r>
            <a:r>
              <a:rPr lang="en"/>
              <a:t> app)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2" name="Google Shape;862;p79"/>
          <p:cNvCxnSpPr>
            <a:stCxn id="859" idx="3"/>
            <a:endCxn id="861" idx="2"/>
          </p:cNvCxnSpPr>
          <p:nvPr/>
        </p:nvCxnSpPr>
        <p:spPr>
          <a:xfrm flipH="1" rot="10800000">
            <a:off x="5555650" y="1898225"/>
            <a:ext cx="7683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p79"/>
          <p:cNvCxnSpPr>
            <a:stCxn id="861" idx="1"/>
            <a:endCxn id="864" idx="0"/>
          </p:cNvCxnSpPr>
          <p:nvPr/>
        </p:nvCxnSpPr>
        <p:spPr>
          <a:xfrm>
            <a:off x="7329175" y="2319300"/>
            <a:ext cx="78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79"/>
          <p:cNvSpPr txBox="1"/>
          <p:nvPr/>
        </p:nvSpPr>
        <p:spPr>
          <a:xfrm>
            <a:off x="6666625" y="2833625"/>
            <a:ext cx="1340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expressApp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5" name="Google Shape;865;p79"/>
          <p:cNvSpPr txBox="1"/>
          <p:nvPr/>
        </p:nvSpPr>
        <p:spPr>
          <a:xfrm>
            <a:off x="2108700" y="4154225"/>
            <a:ext cx="4926600" cy="678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config.consumers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.forEach(c =&gt; c.start())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expressApp.listen(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env.port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signalAppStart)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66" name="Google Shape;866;p79"/>
          <p:cNvCxnSpPr/>
          <p:nvPr/>
        </p:nvCxnSpPr>
        <p:spPr>
          <a:xfrm>
            <a:off x="1780800" y="3100575"/>
            <a:ext cx="2594400" cy="14010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p79"/>
          <p:cNvCxnSpPr>
            <a:stCxn id="868" idx="1"/>
          </p:cNvCxnSpPr>
          <p:nvPr/>
        </p:nvCxnSpPr>
        <p:spPr>
          <a:xfrm>
            <a:off x="149720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79"/>
          <p:cNvSpPr/>
          <p:nvPr/>
        </p:nvSpPr>
        <p:spPr>
          <a:xfrm>
            <a:off x="78005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src/env.js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env vars)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 (src/index.js)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0"/>
          <p:cNvSpPr/>
          <p:nvPr/>
        </p:nvSpPr>
        <p:spPr>
          <a:xfrm>
            <a:off x="349450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src/config.js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the sub-modules)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80"/>
          <p:cNvSpPr/>
          <p:nvPr/>
        </p:nvSpPr>
        <p:spPr>
          <a:xfrm>
            <a:off x="78005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src/env.js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env vars)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0"/>
          <p:cNvSpPr txBox="1"/>
          <p:nvPr/>
        </p:nvSpPr>
        <p:spPr>
          <a:xfrm>
            <a:off x="406250" y="2656625"/>
            <a:ext cx="21819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‘3000’,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databaseUrl: ‘’,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77" name="Google Shape;877;p80"/>
          <p:cNvCxnSpPr>
            <a:stCxn id="875" idx="1"/>
            <a:endCxn id="876" idx="0"/>
          </p:cNvCxnSpPr>
          <p:nvPr/>
        </p:nvCxnSpPr>
        <p:spPr>
          <a:xfrm>
            <a:off x="149720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80"/>
          <p:cNvCxnSpPr>
            <a:stCxn id="876" idx="3"/>
            <a:endCxn id="874" idx="2"/>
          </p:cNvCxnSpPr>
          <p:nvPr/>
        </p:nvCxnSpPr>
        <p:spPr>
          <a:xfrm flipH="1" rot="10800000">
            <a:off x="2588150" y="1920575"/>
            <a:ext cx="906300" cy="13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80"/>
          <p:cNvSpPr txBox="1"/>
          <p:nvPr/>
        </p:nvSpPr>
        <p:spPr>
          <a:xfrm>
            <a:off x="2867650" y="2656625"/>
            <a:ext cx="2688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homePageApplication,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consumers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[],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80" name="Google Shape;880;p80"/>
          <p:cNvCxnSpPr>
            <a:stCxn id="874" idx="1"/>
            <a:endCxn id="879" idx="0"/>
          </p:cNvCxnSpPr>
          <p:nvPr/>
        </p:nvCxnSpPr>
        <p:spPr>
          <a:xfrm>
            <a:off x="421165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80"/>
          <p:cNvSpPr txBox="1"/>
          <p:nvPr/>
        </p:nvSpPr>
        <p:spPr>
          <a:xfrm>
            <a:off x="2108700" y="4154225"/>
            <a:ext cx="4926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config.consumers.forEach(c =&gt; c.start())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expressApp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.listen(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env.port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signalAppStart)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82" name="Google Shape;882;p80"/>
          <p:cNvCxnSpPr>
            <a:stCxn id="883" idx="1"/>
          </p:cNvCxnSpPr>
          <p:nvPr/>
        </p:nvCxnSpPr>
        <p:spPr>
          <a:xfrm flipH="1">
            <a:off x="2648425" y="3057125"/>
            <a:ext cx="4018200" cy="1489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80"/>
          <p:cNvSpPr/>
          <p:nvPr/>
        </p:nvSpPr>
        <p:spPr>
          <a:xfrm>
            <a:off x="6323875" y="1476900"/>
            <a:ext cx="2010600" cy="84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src/express/index.js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(configures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express</a:t>
            </a:r>
            <a:r>
              <a:rPr lang="en"/>
              <a:t> app)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80"/>
          <p:cNvCxnSpPr>
            <a:endCxn id="884" idx="2"/>
          </p:cNvCxnSpPr>
          <p:nvPr/>
        </p:nvCxnSpPr>
        <p:spPr>
          <a:xfrm flipH="1" rot="10800000">
            <a:off x="5555575" y="1898100"/>
            <a:ext cx="7683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80"/>
          <p:cNvCxnSpPr>
            <a:stCxn id="884" idx="1"/>
            <a:endCxn id="887" idx="0"/>
          </p:cNvCxnSpPr>
          <p:nvPr/>
        </p:nvCxnSpPr>
        <p:spPr>
          <a:xfrm>
            <a:off x="7329175" y="2319300"/>
            <a:ext cx="78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80"/>
          <p:cNvSpPr txBox="1"/>
          <p:nvPr/>
        </p:nvSpPr>
        <p:spPr>
          <a:xfrm>
            <a:off x="6666625" y="2833625"/>
            <a:ext cx="1340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expressApp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 (src/index.js)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81"/>
          <p:cNvSpPr/>
          <p:nvPr/>
        </p:nvSpPr>
        <p:spPr>
          <a:xfrm>
            <a:off x="349450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src/config.js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the sub-modules)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1"/>
          <p:cNvSpPr/>
          <p:nvPr/>
        </p:nvSpPr>
        <p:spPr>
          <a:xfrm>
            <a:off x="780050" y="1476900"/>
            <a:ext cx="1434300" cy="887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src/env.js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(pulls in env vars)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1"/>
          <p:cNvSpPr txBox="1"/>
          <p:nvPr/>
        </p:nvSpPr>
        <p:spPr>
          <a:xfrm>
            <a:off x="406250" y="2656625"/>
            <a:ext cx="21819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‘3000’,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databaseUrl: ‘’,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96" name="Google Shape;896;p81"/>
          <p:cNvCxnSpPr>
            <a:stCxn id="894" idx="1"/>
            <a:endCxn id="895" idx="0"/>
          </p:cNvCxnSpPr>
          <p:nvPr/>
        </p:nvCxnSpPr>
        <p:spPr>
          <a:xfrm>
            <a:off x="149720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81"/>
          <p:cNvCxnSpPr>
            <a:stCxn id="895" idx="3"/>
            <a:endCxn id="893" idx="2"/>
          </p:cNvCxnSpPr>
          <p:nvPr/>
        </p:nvCxnSpPr>
        <p:spPr>
          <a:xfrm flipH="1" rot="10800000">
            <a:off x="2588150" y="1920575"/>
            <a:ext cx="906300" cy="13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81"/>
          <p:cNvSpPr txBox="1"/>
          <p:nvPr/>
        </p:nvSpPr>
        <p:spPr>
          <a:xfrm>
            <a:off x="2867650" y="2656625"/>
            <a:ext cx="2688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homePageApplication,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consumers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[],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and friends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99" name="Google Shape;899;p81"/>
          <p:cNvCxnSpPr>
            <a:stCxn id="893" idx="1"/>
            <a:endCxn id="898" idx="0"/>
          </p:cNvCxnSpPr>
          <p:nvPr/>
        </p:nvCxnSpPr>
        <p:spPr>
          <a:xfrm>
            <a:off x="4211650" y="236430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81"/>
          <p:cNvSpPr txBox="1"/>
          <p:nvPr/>
        </p:nvSpPr>
        <p:spPr>
          <a:xfrm>
            <a:off x="2108700" y="4154225"/>
            <a:ext cx="4926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config.consumers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.forEach(c =&gt; c.start())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expressApp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.listen(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env.port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signalAppStart)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01" name="Google Shape;901;p81"/>
          <p:cNvCxnSpPr/>
          <p:nvPr/>
        </p:nvCxnSpPr>
        <p:spPr>
          <a:xfrm flipH="1">
            <a:off x="3615625" y="3389825"/>
            <a:ext cx="298500" cy="912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81"/>
          <p:cNvSpPr/>
          <p:nvPr/>
        </p:nvSpPr>
        <p:spPr>
          <a:xfrm>
            <a:off x="6323875" y="1476900"/>
            <a:ext cx="2010600" cy="84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src/express/index.js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(configures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express</a:t>
            </a:r>
            <a:r>
              <a:rPr lang="en"/>
              <a:t> app)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3" name="Google Shape;903;p81"/>
          <p:cNvCxnSpPr>
            <a:endCxn id="902" idx="2"/>
          </p:cNvCxnSpPr>
          <p:nvPr/>
        </p:nvCxnSpPr>
        <p:spPr>
          <a:xfrm flipH="1" rot="10800000">
            <a:off x="5555575" y="1898100"/>
            <a:ext cx="7683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81"/>
          <p:cNvCxnSpPr>
            <a:stCxn id="902" idx="1"/>
            <a:endCxn id="905" idx="0"/>
          </p:cNvCxnSpPr>
          <p:nvPr/>
        </p:nvCxnSpPr>
        <p:spPr>
          <a:xfrm>
            <a:off x="7329175" y="2319300"/>
            <a:ext cx="78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5" name="Google Shape;905;p81"/>
          <p:cNvSpPr txBox="1"/>
          <p:nvPr/>
        </p:nvSpPr>
        <p:spPr>
          <a:xfrm>
            <a:off x="6666625" y="2833625"/>
            <a:ext cx="1340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expressApp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MONOLITH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operation requires transactional consistency between these 2 data points?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4703700"/>
            <a:ext cx="6577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https://github.com/instructure/canvas-lms/blob/master/db/migrate/20101210192618_init_canvas_db.rb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952500" y="27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{3664ACDA-2EA2-47B2-9DEF-899E25630562}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t.integer  "storage_quota"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t.string   "time_zone"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Exploring the Project Layout</a:t>
            </a:r>
            <a:endParaRPr/>
          </a:p>
        </p:txBody>
      </p:sp>
      <p:sp>
        <p:nvSpPr>
          <p:cNvPr id="911" name="Google Shape;911;p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src/index.js is the entry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Dependency Injection (DI), all wired together in src/config.js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You won’t have to manage the DI.  The steps will take care of that for you.</a:t>
            </a:r>
            <a:endParaRPr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Handling Our First Message (the Transcribe Command)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4"/>
          <p:cNvSpPr/>
          <p:nvPr/>
        </p:nvSpPr>
        <p:spPr>
          <a:xfrm>
            <a:off x="1657813" y="110850"/>
            <a:ext cx="6776700" cy="49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4"/>
          <p:cNvSpPr/>
          <p:nvPr/>
        </p:nvSpPr>
        <p:spPr>
          <a:xfrm>
            <a:off x="1911421" y="652725"/>
            <a:ext cx="1167900" cy="383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grpSp>
        <p:nvGrpSpPr>
          <p:cNvPr id="923" name="Google Shape;923;p84"/>
          <p:cNvGrpSpPr/>
          <p:nvPr/>
        </p:nvGrpSpPr>
        <p:grpSpPr>
          <a:xfrm>
            <a:off x="3897925" y="3012725"/>
            <a:ext cx="2267575" cy="1773900"/>
            <a:chOff x="4469888" y="3014300"/>
            <a:chExt cx="2267575" cy="1773900"/>
          </a:xfrm>
        </p:grpSpPr>
        <p:sp>
          <p:nvSpPr>
            <p:cNvPr id="924" name="Google Shape;924;p84"/>
            <p:cNvSpPr/>
            <p:nvPr/>
          </p:nvSpPr>
          <p:spPr>
            <a:xfrm>
              <a:off x="44698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4"/>
            <p:cNvSpPr/>
            <p:nvPr/>
          </p:nvSpPr>
          <p:spPr>
            <a:xfrm>
              <a:off x="5749988" y="3344025"/>
              <a:ext cx="786975" cy="1143000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4"/>
            <p:cNvSpPr txBox="1"/>
            <p:nvPr/>
          </p:nvSpPr>
          <p:spPr>
            <a:xfrm>
              <a:off x="5294688" y="3014300"/>
              <a:ext cx="268500" cy="17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[</a:t>
              </a:r>
              <a:endParaRPr sz="9600">
                <a:solidFill>
                  <a:srgbClr val="CFE2F3"/>
                </a:solidFill>
              </a:endParaRPr>
            </a:p>
          </p:txBody>
        </p:sp>
        <p:sp>
          <p:nvSpPr>
            <p:cNvPr id="927" name="Google Shape;927;p84"/>
            <p:cNvSpPr txBox="1"/>
            <p:nvPr/>
          </p:nvSpPr>
          <p:spPr>
            <a:xfrm>
              <a:off x="6468963" y="3014300"/>
              <a:ext cx="268500" cy="14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>
                  <a:solidFill>
                    <a:srgbClr val="CFE2F3"/>
                  </a:solidFill>
                </a:rPr>
                <a:t>]</a:t>
              </a:r>
              <a:endParaRPr sz="9600">
                <a:solidFill>
                  <a:srgbClr val="CFE2F3"/>
                </a:solidFill>
              </a:endParaRPr>
            </a:p>
          </p:txBody>
        </p:sp>
      </p:grpSp>
      <p:sp>
        <p:nvSpPr>
          <p:cNvPr id="928" name="Google Shape;928;p84"/>
          <p:cNvSpPr/>
          <p:nvPr/>
        </p:nvSpPr>
        <p:spPr>
          <a:xfrm>
            <a:off x="709488" y="2214225"/>
            <a:ext cx="705900" cy="711900"/>
          </a:xfrm>
          <a:prstGeom prst="smileyFace">
            <a:avLst>
              <a:gd fmla="val 4653" name="adj"/>
            </a:avLst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4"/>
          <p:cNvSpPr/>
          <p:nvPr/>
        </p:nvSpPr>
        <p:spPr>
          <a:xfrm>
            <a:off x="1517000" y="2492175"/>
            <a:ext cx="292800" cy="156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4"/>
          <p:cNvSpPr txBox="1"/>
          <p:nvPr/>
        </p:nvSpPr>
        <p:spPr>
          <a:xfrm>
            <a:off x="3897938" y="4645350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data</a:t>
            </a:r>
            <a:endParaRPr/>
          </a:p>
        </p:txBody>
      </p:sp>
      <p:cxnSp>
        <p:nvCxnSpPr>
          <p:cNvPr id="931" name="Google Shape;931;p84"/>
          <p:cNvCxnSpPr/>
          <p:nvPr/>
        </p:nvCxnSpPr>
        <p:spPr>
          <a:xfrm rot="10800000">
            <a:off x="3150538" y="3446250"/>
            <a:ext cx="630900" cy="474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" name="Google Shape;932;p84"/>
          <p:cNvSpPr/>
          <p:nvPr/>
        </p:nvSpPr>
        <p:spPr>
          <a:xfrm>
            <a:off x="6448438" y="1683450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Aggregators</a:t>
            </a:r>
            <a:endParaRPr/>
          </a:p>
        </p:txBody>
      </p:sp>
      <p:grpSp>
        <p:nvGrpSpPr>
          <p:cNvPr id="933" name="Google Shape;933;p84"/>
          <p:cNvGrpSpPr/>
          <p:nvPr/>
        </p:nvGrpSpPr>
        <p:grpSpPr>
          <a:xfrm>
            <a:off x="3712725" y="353200"/>
            <a:ext cx="3079100" cy="2044913"/>
            <a:chOff x="3046750" y="348525"/>
            <a:chExt cx="3079100" cy="2044913"/>
          </a:xfrm>
        </p:grpSpPr>
        <p:sp>
          <p:nvSpPr>
            <p:cNvPr id="934" name="Google Shape;934;p84"/>
            <p:cNvSpPr/>
            <p:nvPr/>
          </p:nvSpPr>
          <p:spPr>
            <a:xfrm>
              <a:off x="3197900" y="502175"/>
              <a:ext cx="1099278" cy="1474038"/>
            </a:xfrm>
            <a:prstGeom prst="lightningBol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4"/>
            <p:cNvSpPr/>
            <p:nvPr/>
          </p:nvSpPr>
          <p:spPr>
            <a:xfrm>
              <a:off x="3046750" y="919400"/>
              <a:ext cx="1099278" cy="1474038"/>
            </a:xfrm>
            <a:prstGeom prst="lightningBol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4"/>
            <p:cNvSpPr/>
            <p:nvPr/>
          </p:nvSpPr>
          <p:spPr>
            <a:xfrm>
              <a:off x="3543925" y="348525"/>
              <a:ext cx="1099278" cy="1474038"/>
            </a:xfrm>
            <a:prstGeom prst="lightningBol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4"/>
            <p:cNvSpPr txBox="1"/>
            <p:nvPr/>
          </p:nvSpPr>
          <p:spPr>
            <a:xfrm>
              <a:off x="4445850" y="364750"/>
              <a:ext cx="1680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Services</a:t>
              </a:r>
              <a:endParaRPr/>
            </a:p>
          </p:txBody>
        </p:sp>
      </p:grpSp>
      <p:cxnSp>
        <p:nvCxnSpPr>
          <p:cNvPr id="938" name="Google Shape;938;p84"/>
          <p:cNvCxnSpPr>
            <a:stCxn id="939" idx="3"/>
            <a:endCxn id="932" idx="1"/>
          </p:cNvCxnSpPr>
          <p:nvPr/>
        </p:nvCxnSpPr>
        <p:spPr>
          <a:xfrm flipH="1" rot="10800000">
            <a:off x="5518603" y="2274377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4"/>
          <p:cNvCxnSpPr/>
          <p:nvPr/>
        </p:nvCxnSpPr>
        <p:spPr>
          <a:xfrm flipH="1">
            <a:off x="6404688" y="2983975"/>
            <a:ext cx="799500" cy="7995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84"/>
          <p:cNvCxnSpPr>
            <a:endCxn id="939" idx="1"/>
          </p:cNvCxnSpPr>
          <p:nvPr/>
        </p:nvCxnSpPr>
        <p:spPr>
          <a:xfrm>
            <a:off x="3079303" y="2570177"/>
            <a:ext cx="1271400" cy="329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84"/>
          <p:cNvSpPr/>
          <p:nvPr/>
        </p:nvSpPr>
        <p:spPr>
          <a:xfrm>
            <a:off x="4350703" y="2613377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2" name="Google Shape;942;p84"/>
          <p:cNvCxnSpPr>
            <a:endCxn id="939" idx="0"/>
          </p:cNvCxnSpPr>
          <p:nvPr/>
        </p:nvCxnSpPr>
        <p:spPr>
          <a:xfrm flipH="1">
            <a:off x="4934653" y="1980977"/>
            <a:ext cx="28500" cy="632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84"/>
          <p:cNvCxnSpPr/>
          <p:nvPr/>
        </p:nvCxnSpPr>
        <p:spPr>
          <a:xfrm rot="10800000">
            <a:off x="5087953" y="1827225"/>
            <a:ext cx="26700" cy="787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85"/>
          <p:cNvSpPr/>
          <p:nvPr/>
        </p:nvSpPr>
        <p:spPr>
          <a:xfrm>
            <a:off x="1491438" y="1394588"/>
            <a:ext cx="1167900" cy="300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home-page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949" name="Google Shape;949;p85"/>
          <p:cNvSpPr/>
          <p:nvPr/>
        </p:nvSpPr>
        <p:spPr>
          <a:xfrm>
            <a:off x="4255138" y="3414263"/>
            <a:ext cx="786975" cy="1143000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85"/>
          <p:cNvSpPr txBox="1"/>
          <p:nvPr/>
        </p:nvSpPr>
        <p:spPr>
          <a:xfrm>
            <a:off x="5492213" y="3008338"/>
            <a:ext cx="2685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CFE2F3"/>
              </a:solidFill>
            </a:endParaRPr>
          </a:p>
        </p:txBody>
      </p:sp>
      <p:sp>
        <p:nvSpPr>
          <p:cNvPr id="951" name="Google Shape;951;p85"/>
          <p:cNvSpPr txBox="1"/>
          <p:nvPr/>
        </p:nvSpPr>
        <p:spPr>
          <a:xfrm>
            <a:off x="3493150" y="4640963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 table</a:t>
            </a:r>
            <a:endParaRPr/>
          </a:p>
        </p:txBody>
      </p:sp>
      <p:cxnSp>
        <p:nvCxnSpPr>
          <p:cNvPr id="952" name="Google Shape;952;p85"/>
          <p:cNvCxnSpPr>
            <a:stCxn id="949" idx="2"/>
          </p:cNvCxnSpPr>
          <p:nvPr/>
        </p:nvCxnSpPr>
        <p:spPr>
          <a:xfrm rot="10800000">
            <a:off x="2745838" y="3441863"/>
            <a:ext cx="1509300" cy="543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85"/>
          <p:cNvSpPr/>
          <p:nvPr/>
        </p:nvSpPr>
        <p:spPr>
          <a:xfrm>
            <a:off x="6043650" y="1679063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video-list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</a:t>
            </a:r>
            <a:endParaRPr/>
          </a:p>
        </p:txBody>
      </p:sp>
      <p:sp>
        <p:nvSpPr>
          <p:cNvPr id="954" name="Google Shape;954;p85"/>
          <p:cNvSpPr/>
          <p:nvPr/>
        </p:nvSpPr>
        <p:spPr>
          <a:xfrm>
            <a:off x="3827813" y="731138"/>
            <a:ext cx="1099278" cy="1474038"/>
          </a:xfrm>
          <a:prstGeom prst="lightningBol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85"/>
          <p:cNvSpPr/>
          <p:nvPr/>
        </p:nvSpPr>
        <p:spPr>
          <a:xfrm>
            <a:off x="2747763" y="755713"/>
            <a:ext cx="1099278" cy="1474038"/>
          </a:xfrm>
          <a:prstGeom prst="lightningBol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85"/>
          <p:cNvSpPr/>
          <p:nvPr/>
        </p:nvSpPr>
        <p:spPr>
          <a:xfrm>
            <a:off x="4956100" y="731138"/>
            <a:ext cx="1099278" cy="1474038"/>
          </a:xfrm>
          <a:prstGeom prst="lightningBol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85"/>
          <p:cNvCxnSpPr>
            <a:stCxn id="958" idx="3"/>
            <a:endCxn id="953" idx="1"/>
          </p:cNvCxnSpPr>
          <p:nvPr/>
        </p:nvCxnSpPr>
        <p:spPr>
          <a:xfrm flipH="1" rot="10800000">
            <a:off x="5113816" y="2269990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85"/>
          <p:cNvCxnSpPr>
            <a:endCxn id="949" idx="4"/>
          </p:cNvCxnSpPr>
          <p:nvPr/>
        </p:nvCxnSpPr>
        <p:spPr>
          <a:xfrm flipH="1">
            <a:off x="5042113" y="2979563"/>
            <a:ext cx="1757400" cy="1006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85"/>
          <p:cNvCxnSpPr>
            <a:endCxn id="958" idx="1"/>
          </p:cNvCxnSpPr>
          <p:nvPr/>
        </p:nvCxnSpPr>
        <p:spPr>
          <a:xfrm>
            <a:off x="2650516" y="2653090"/>
            <a:ext cx="1295400" cy="2421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85"/>
          <p:cNvSpPr/>
          <p:nvPr/>
        </p:nvSpPr>
        <p:spPr>
          <a:xfrm>
            <a:off x="3945916" y="2608990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1" name="Google Shape;961;p85"/>
          <p:cNvCxnSpPr>
            <a:stCxn id="955" idx="4"/>
            <a:endCxn id="958" idx="0"/>
          </p:cNvCxnSpPr>
          <p:nvPr/>
        </p:nvCxnSpPr>
        <p:spPr>
          <a:xfrm>
            <a:off x="3847041" y="2229751"/>
            <a:ext cx="682800" cy="379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2" name="Google Shape;962;p85"/>
          <p:cNvSpPr txBox="1"/>
          <p:nvPr/>
        </p:nvSpPr>
        <p:spPr>
          <a:xfrm>
            <a:off x="2331588" y="215138"/>
            <a:ext cx="1271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ranscribe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3" name="Google Shape;963;p85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4" name="Google Shape;964;p85"/>
          <p:cNvSpPr txBox="1"/>
          <p:nvPr/>
        </p:nvSpPr>
        <p:spPr>
          <a:xfrm>
            <a:off x="4927113" y="236813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65" name="Google Shape;965;p85"/>
          <p:cNvCxnSpPr/>
          <p:nvPr/>
        </p:nvCxnSpPr>
        <p:spPr>
          <a:xfrm>
            <a:off x="4576013" y="1948163"/>
            <a:ext cx="135600" cy="6417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6" name="Google Shape;966;p85"/>
          <p:cNvCxnSpPr>
            <a:stCxn id="956" idx="3"/>
          </p:cNvCxnSpPr>
          <p:nvPr/>
        </p:nvCxnSpPr>
        <p:spPr>
          <a:xfrm flipH="1">
            <a:off x="4964636" y="1748974"/>
            <a:ext cx="501000" cy="859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86"/>
          <p:cNvSpPr/>
          <p:nvPr/>
        </p:nvSpPr>
        <p:spPr>
          <a:xfrm>
            <a:off x="1491438" y="1394588"/>
            <a:ext cx="1167900" cy="300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home-page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Application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72" name="Google Shape;972;p86"/>
          <p:cNvSpPr/>
          <p:nvPr/>
        </p:nvSpPr>
        <p:spPr>
          <a:xfrm>
            <a:off x="4255138" y="3414263"/>
            <a:ext cx="786975" cy="11430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6"/>
          <p:cNvSpPr txBox="1"/>
          <p:nvPr/>
        </p:nvSpPr>
        <p:spPr>
          <a:xfrm>
            <a:off x="5492213" y="3008338"/>
            <a:ext cx="2685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CFE2F3"/>
              </a:solidFill>
            </a:endParaRPr>
          </a:p>
        </p:txBody>
      </p:sp>
      <p:sp>
        <p:nvSpPr>
          <p:cNvPr id="974" name="Google Shape;974;p86"/>
          <p:cNvSpPr txBox="1"/>
          <p:nvPr/>
        </p:nvSpPr>
        <p:spPr>
          <a:xfrm>
            <a:off x="3493150" y="4640963"/>
            <a:ext cx="236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videos table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975" name="Google Shape;975;p86"/>
          <p:cNvCxnSpPr>
            <a:stCxn id="972" idx="2"/>
          </p:cNvCxnSpPr>
          <p:nvPr/>
        </p:nvCxnSpPr>
        <p:spPr>
          <a:xfrm rot="10800000">
            <a:off x="2745838" y="3441863"/>
            <a:ext cx="1509300" cy="543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6" name="Google Shape;976;p86"/>
          <p:cNvSpPr/>
          <p:nvPr/>
        </p:nvSpPr>
        <p:spPr>
          <a:xfrm>
            <a:off x="6043650" y="1679063"/>
            <a:ext cx="1608900" cy="1181700"/>
          </a:xfrm>
          <a:prstGeom prst="trapezoid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video-list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Aggregator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77" name="Google Shape;977;p86"/>
          <p:cNvSpPr/>
          <p:nvPr/>
        </p:nvSpPr>
        <p:spPr>
          <a:xfrm>
            <a:off x="3827813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2747763" y="755713"/>
            <a:ext cx="1099278" cy="1474038"/>
          </a:xfrm>
          <a:prstGeom prst="lightningBol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6"/>
          <p:cNvSpPr/>
          <p:nvPr/>
        </p:nvSpPr>
        <p:spPr>
          <a:xfrm>
            <a:off x="4956100" y="731138"/>
            <a:ext cx="1099278" cy="1474038"/>
          </a:xfrm>
          <a:prstGeom prst="lightningBol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0" name="Google Shape;980;p86"/>
          <p:cNvCxnSpPr>
            <a:stCxn id="981" idx="3"/>
            <a:endCxn id="976" idx="1"/>
          </p:cNvCxnSpPr>
          <p:nvPr/>
        </p:nvCxnSpPr>
        <p:spPr>
          <a:xfrm flipH="1" rot="10800000">
            <a:off x="5113816" y="2269990"/>
            <a:ext cx="1077600" cy="625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86"/>
          <p:cNvCxnSpPr>
            <a:endCxn id="972" idx="4"/>
          </p:cNvCxnSpPr>
          <p:nvPr/>
        </p:nvCxnSpPr>
        <p:spPr>
          <a:xfrm flipH="1">
            <a:off x="5042113" y="2979563"/>
            <a:ext cx="1757400" cy="1006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86"/>
          <p:cNvCxnSpPr>
            <a:endCxn id="981" idx="1"/>
          </p:cNvCxnSpPr>
          <p:nvPr/>
        </p:nvCxnSpPr>
        <p:spPr>
          <a:xfrm>
            <a:off x="2650516" y="2653090"/>
            <a:ext cx="1295400" cy="2421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86"/>
          <p:cNvSpPr/>
          <p:nvPr/>
        </p:nvSpPr>
        <p:spPr>
          <a:xfrm>
            <a:off x="3945916" y="2608990"/>
            <a:ext cx="1167900" cy="57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 Store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4" name="Google Shape;984;p86"/>
          <p:cNvCxnSpPr>
            <a:stCxn id="978" idx="4"/>
            <a:endCxn id="981" idx="0"/>
          </p:cNvCxnSpPr>
          <p:nvPr/>
        </p:nvCxnSpPr>
        <p:spPr>
          <a:xfrm>
            <a:off x="3847041" y="2229751"/>
            <a:ext cx="682800" cy="379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85" name="Google Shape;985;p86"/>
          <p:cNvSpPr txBox="1"/>
          <p:nvPr/>
        </p:nvSpPr>
        <p:spPr>
          <a:xfrm>
            <a:off x="2331588" y="215138"/>
            <a:ext cx="1271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transcribe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6" name="Google Shape;986;p86"/>
          <p:cNvSpPr txBox="1"/>
          <p:nvPr/>
        </p:nvSpPr>
        <p:spPr>
          <a:xfrm>
            <a:off x="3659138" y="215138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transcode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7" name="Google Shape;987;p86"/>
          <p:cNvSpPr txBox="1"/>
          <p:nvPr/>
        </p:nvSpPr>
        <p:spPr>
          <a:xfrm>
            <a:off x="4927113" y="236813"/>
            <a:ext cx="127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88" name="Google Shape;988;p86"/>
          <p:cNvCxnSpPr/>
          <p:nvPr/>
        </p:nvCxnSpPr>
        <p:spPr>
          <a:xfrm>
            <a:off x="4576013" y="1948163"/>
            <a:ext cx="135600" cy="641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6"/>
          <p:cNvCxnSpPr>
            <a:stCxn id="979" idx="3"/>
          </p:cNvCxnSpPr>
          <p:nvPr/>
        </p:nvCxnSpPr>
        <p:spPr>
          <a:xfrm flipH="1">
            <a:off x="4964636" y="1748974"/>
            <a:ext cx="501000" cy="8592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Handling our First Message (Transcribe)</a:t>
            </a:r>
            <a:endParaRPr/>
          </a:p>
        </p:txBody>
      </p:sp>
      <p:sp>
        <p:nvSpPr>
          <p:cNvPr id="995" name="Google Shape;995;p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exercises/02-handle-transcribe-command.js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it: </a:t>
            </a:r>
            <a:r>
              <a:rPr lang="en">
                <a:solidFill>
                  <a:schemeClr val="accent1"/>
                </a:solidFill>
                <a:highlight>
                  <a:srgbClr val="D9D9D9"/>
                </a:highlight>
              </a:rPr>
              <a:t>node exercises/02-handle-transcribe-command.js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Recycling Messages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Recycling Messages</a:t>
            </a:r>
            <a:endParaRPr/>
          </a:p>
        </p:txBody>
      </p:sp>
      <p:sp>
        <p:nvSpPr>
          <p:cNvPr id="1006" name="Google Shape;1006;p8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</a:t>
            </a:r>
            <a:r>
              <a:rPr lang="en"/>
              <a:t>03-double-handle-transcribe-command.js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 the Message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Uh-oh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we missing?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projections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r>
              <a:rPr lang="en"/>
              <a:t> encounter </a:t>
            </a:r>
            <a:r>
              <a:rPr i="1" lang="en"/>
              <a:t>the same message</a:t>
            </a:r>
            <a:r>
              <a:rPr lang="en"/>
              <a:t> more than once</a:t>
            </a:r>
            <a:endParaRPr/>
          </a:p>
        </p:txBody>
      </p:sp>
      <p:sp>
        <p:nvSpPr>
          <p:cNvPr id="1017" name="Google Shape;1017;p91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</a:t>
            </a:r>
            <a:endParaRPr/>
          </a:p>
        </p:txBody>
      </p:sp>
      <p:sp>
        <p:nvSpPr>
          <p:cNvPr id="1018" name="Google Shape;1018;p91"/>
          <p:cNvSpPr txBox="1"/>
          <p:nvPr/>
        </p:nvSpPr>
        <p:spPr>
          <a:xfrm>
            <a:off x="223450" y="1953775"/>
            <a:ext cx="3288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9" name="Google Shape;1019;p91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0" name="Google Shape;1020;p91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Catalog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Component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1" name="Google Shape;1021;p91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91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91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cxnSp>
        <p:nvCxnSpPr>
          <p:cNvPr id="1024" name="Google Shape;1024;p91"/>
          <p:cNvCxnSpPr>
            <a:stCxn id="1020" idx="3"/>
            <a:endCxn id="1023" idx="1"/>
          </p:cNvCxnSpPr>
          <p:nvPr/>
        </p:nvCxnSpPr>
        <p:spPr>
          <a:xfrm flipH="1" rot="10800000">
            <a:off x="5496575" y="2399250"/>
            <a:ext cx="1128300" cy="561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91"/>
          <p:cNvSpPr txBox="1"/>
          <p:nvPr/>
        </p:nvSpPr>
        <p:spPr>
          <a:xfrm>
            <a:off x="934150" y="3586025"/>
            <a:ext cx="1689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id: ‘a0a50ac8’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Model</a:t>
            </a:r>
            <a:endParaRPr/>
          </a:p>
        </p:txBody>
      </p:sp>
      <p:pic>
        <p:nvPicPr>
          <p:cNvPr descr="This is how User models work in MVC web apps works.  It gobbles up all behavior remotely related to users.&#10;&#10;If you ever want to play it: https://www.kongregate.com/games/mouseit/the-bubble-game" id="103" name="Google Shape;103;p20" title="A recording of the bubble gam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93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/>
              <a:t>the same message</a:t>
            </a:r>
            <a:r>
              <a:rPr lang="en"/>
              <a:t> more than once</a:t>
            </a:r>
            <a:endParaRPr/>
          </a:p>
        </p:txBody>
      </p:sp>
      <p:sp>
        <p:nvSpPr>
          <p:cNvPr id="1031" name="Google Shape;1031;p92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</a:t>
            </a:r>
            <a:endParaRPr/>
          </a:p>
        </p:txBody>
      </p:sp>
      <p:sp>
        <p:nvSpPr>
          <p:cNvPr id="1032" name="Google Shape;1032;p92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Catalog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Component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3" name="Google Shape;1033;p92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92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5" name="Google Shape;1035;p92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036" name="Google Shape;1036;p92"/>
          <p:cNvSpPr txBox="1"/>
          <p:nvPr/>
        </p:nvSpPr>
        <p:spPr>
          <a:xfrm>
            <a:off x="934150" y="3586025"/>
            <a:ext cx="1689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id: ‘a0a50ac8’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7" name="Google Shape;1037;p92"/>
          <p:cNvSpPr txBox="1"/>
          <p:nvPr/>
        </p:nvSpPr>
        <p:spPr>
          <a:xfrm>
            <a:off x="6585825" y="3522600"/>
            <a:ext cx="233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443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 it has already been cataloged</a:t>
            </a:r>
            <a:endParaRPr>
              <a:solidFill>
                <a:srgbClr val="DB443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38" name="Google Shape;1038;p92"/>
          <p:cNvCxnSpPr/>
          <p:nvPr/>
        </p:nvCxnSpPr>
        <p:spPr>
          <a:xfrm rot="10800000">
            <a:off x="1858450" y="3971400"/>
            <a:ext cx="113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92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0" name="Google Shape;1040;p92"/>
          <p:cNvSpPr txBox="1"/>
          <p:nvPr/>
        </p:nvSpPr>
        <p:spPr>
          <a:xfrm>
            <a:off x="1586900" y="4371075"/>
            <a:ext cx="233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443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same id</a:t>
            </a:r>
            <a:endParaRPr>
              <a:solidFill>
                <a:srgbClr val="DB443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41" name="Google Shape;1041;p92"/>
          <p:cNvCxnSpPr/>
          <p:nvPr/>
        </p:nvCxnSpPr>
        <p:spPr>
          <a:xfrm rot="10800000">
            <a:off x="7275350" y="3082800"/>
            <a:ext cx="113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2"/>
          <p:cNvSpPr txBox="1"/>
          <p:nvPr/>
        </p:nvSpPr>
        <p:spPr>
          <a:xfrm>
            <a:off x="223450" y="1953775"/>
            <a:ext cx="3288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3" name="Google Shape;1043;p92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>
                <a:solidFill>
                  <a:schemeClr val="accent4"/>
                </a:solidFill>
              </a:rPr>
              <a:t>the same message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than once</a:t>
            </a:r>
            <a:endParaRPr/>
          </a:p>
        </p:txBody>
      </p:sp>
      <p:sp>
        <p:nvSpPr>
          <p:cNvPr id="1049" name="Google Shape;1049;p93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1050" name="Google Shape;1050;p93"/>
          <p:cNvSpPr txBox="1"/>
          <p:nvPr/>
        </p:nvSpPr>
        <p:spPr>
          <a:xfrm>
            <a:off x="436750" y="19537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1" name="Google Shape;1051;p93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2" name="Google Shape;1052;p93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Video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Publishing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3" name="Google Shape;1053;p93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4" name="Google Shape;1054;p93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93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056" name="Google Shape;1056;p93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7" name="Google Shape;1057;p93"/>
          <p:cNvSpPr txBox="1"/>
          <p:nvPr/>
        </p:nvSpPr>
        <p:spPr>
          <a:xfrm>
            <a:off x="304800" y="1406300"/>
            <a:ext cx="4733700" cy="3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handleCatalogIncorrectly (catalog)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doTheProcessing()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cataloged = buildCatalogedEvent()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write(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‘catalog-84272a07`,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Published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58" name="Google Shape;1058;p93"/>
          <p:cNvCxnSpPr/>
          <p:nvPr/>
        </p:nvCxnSpPr>
        <p:spPr>
          <a:xfrm>
            <a:off x="139799" y="1825266"/>
            <a:ext cx="45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9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>
                <a:solidFill>
                  <a:schemeClr val="accent4"/>
                </a:solidFill>
              </a:rPr>
              <a:t>the same message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than once</a:t>
            </a:r>
            <a:endParaRPr/>
          </a:p>
        </p:txBody>
      </p:sp>
      <p:sp>
        <p:nvSpPr>
          <p:cNvPr id="1064" name="Google Shape;1064;p94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1065" name="Google Shape;1065;p94"/>
          <p:cNvSpPr txBox="1"/>
          <p:nvPr/>
        </p:nvSpPr>
        <p:spPr>
          <a:xfrm>
            <a:off x="436750" y="19537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6" name="Google Shape;1066;p94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7" name="Google Shape;1067;p94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Video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Publishing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Google Shape;1068;p94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9" name="Google Shape;1069;p94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p94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071" name="Google Shape;1071;p94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2" name="Google Shape;1072;p94"/>
          <p:cNvSpPr txBox="1"/>
          <p:nvPr/>
        </p:nvSpPr>
        <p:spPr>
          <a:xfrm>
            <a:off x="304800" y="1406300"/>
            <a:ext cx="4733700" cy="3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handleCatalogIncorrectly (catalog)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doTheProcessing()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cataloged = buildCatalogedEvent()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write(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‘catalog-84272a07`,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Published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73" name="Google Shape;1073;p94"/>
          <p:cNvCxnSpPr/>
          <p:nvPr/>
        </p:nvCxnSpPr>
        <p:spPr>
          <a:xfrm>
            <a:off x="139799" y="2251293"/>
            <a:ext cx="45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9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>
                <a:solidFill>
                  <a:schemeClr val="accent4"/>
                </a:solidFill>
              </a:rPr>
              <a:t>the same message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than once</a:t>
            </a:r>
            <a:endParaRPr/>
          </a:p>
        </p:txBody>
      </p:sp>
      <p:sp>
        <p:nvSpPr>
          <p:cNvPr id="1079" name="Google Shape;1079;p95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1080" name="Google Shape;1080;p95"/>
          <p:cNvSpPr txBox="1"/>
          <p:nvPr/>
        </p:nvSpPr>
        <p:spPr>
          <a:xfrm>
            <a:off x="436750" y="19537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1" name="Google Shape;1081;p95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2" name="Google Shape;1082;p95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Video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Publishing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3" name="Google Shape;1083;p95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5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5" name="Google Shape;1085;p95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086" name="Google Shape;1086;p95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7" name="Google Shape;1087;p95"/>
          <p:cNvSpPr/>
          <p:nvPr/>
        </p:nvSpPr>
        <p:spPr>
          <a:xfrm>
            <a:off x="6624750" y="3170225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088" name="Google Shape;1088;p95"/>
          <p:cNvSpPr/>
          <p:nvPr/>
        </p:nvSpPr>
        <p:spPr>
          <a:xfrm>
            <a:off x="5725400" y="4083625"/>
            <a:ext cx="727200" cy="748200"/>
          </a:xfrm>
          <a:prstGeom prst="smileyFace">
            <a:avLst>
              <a:gd fmla="val -4653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95"/>
          <p:cNvSpPr txBox="1"/>
          <p:nvPr/>
        </p:nvSpPr>
        <p:spPr>
          <a:xfrm>
            <a:off x="304800" y="1406300"/>
            <a:ext cx="4733700" cy="3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handleCatalogIncorrectly (catalog)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doTheProcessing()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cataloged = buildCatalogedEvent()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write(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‘catalog-84272a07`,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Published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90" name="Google Shape;1090;p95"/>
          <p:cNvCxnSpPr/>
          <p:nvPr/>
        </p:nvCxnSpPr>
        <p:spPr>
          <a:xfrm>
            <a:off x="139799" y="2677320"/>
            <a:ext cx="45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>
                <a:solidFill>
                  <a:schemeClr val="accent4"/>
                </a:solidFill>
              </a:rPr>
              <a:t>the same message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than once</a:t>
            </a:r>
            <a:endParaRPr/>
          </a:p>
        </p:txBody>
      </p:sp>
      <p:sp>
        <p:nvSpPr>
          <p:cNvPr id="1096" name="Google Shape;1096;p96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1097" name="Google Shape;1097;p96"/>
          <p:cNvSpPr txBox="1"/>
          <p:nvPr/>
        </p:nvSpPr>
        <p:spPr>
          <a:xfrm>
            <a:off x="436750" y="19537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8" name="Google Shape;1098;p96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9" name="Google Shape;1099;p96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Video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Publishing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0" name="Google Shape;1100;p96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96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96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103" name="Google Shape;1103;p96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4" name="Google Shape;1104;p96"/>
          <p:cNvSpPr txBox="1"/>
          <p:nvPr/>
        </p:nvSpPr>
        <p:spPr>
          <a:xfrm>
            <a:off x="304800" y="1102650"/>
            <a:ext cx="4733700" cy="392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handleCatalog (catalog)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video = store.fetch(‘84272a07’)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if (video.cataloged)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log(‘Already cataloged’, catalog.id)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return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doTheProcessing()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cataloged = buildCatalogedEvent()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write(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‘catalog-84272a07`,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Published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05" name="Google Shape;1105;p96"/>
          <p:cNvCxnSpPr/>
          <p:nvPr/>
        </p:nvCxnSpPr>
        <p:spPr>
          <a:xfrm>
            <a:off x="76774" y="1953766"/>
            <a:ext cx="45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7"/>
          <p:cNvSpPr/>
          <p:nvPr/>
        </p:nvSpPr>
        <p:spPr>
          <a:xfrm>
            <a:off x="9562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111" name="Google Shape;1111;p9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</a:t>
            </a:r>
            <a:r>
              <a:rPr i="1" lang="en"/>
              <a:t>project </a:t>
            </a:r>
            <a:r>
              <a:rPr lang="en"/>
              <a:t>streams into entities</a:t>
            </a:r>
            <a:endParaRPr/>
          </a:p>
        </p:txBody>
      </p:sp>
      <p:sp>
        <p:nvSpPr>
          <p:cNvPr id="1112" name="Google Shape;1112;p97"/>
          <p:cNvSpPr txBox="1"/>
          <p:nvPr/>
        </p:nvSpPr>
        <p:spPr>
          <a:xfrm>
            <a:off x="380975" y="1745400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3" name="Google Shape;1113;p97"/>
          <p:cNvSpPr txBox="1"/>
          <p:nvPr/>
        </p:nvSpPr>
        <p:spPr>
          <a:xfrm>
            <a:off x="5785725" y="2260300"/>
            <a:ext cx="23391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null,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cataloged: false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14" name="Google Shape;1114;p97"/>
          <p:cNvCxnSpPr/>
          <p:nvPr/>
        </p:nvCxnSpPr>
        <p:spPr>
          <a:xfrm rot="10800000">
            <a:off x="380975" y="3402100"/>
            <a:ext cx="0" cy="9681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</a:t>
            </a:r>
            <a:r>
              <a:rPr i="1" lang="en"/>
              <a:t>project </a:t>
            </a:r>
            <a:r>
              <a:rPr lang="en"/>
              <a:t>streams into entities</a:t>
            </a:r>
            <a:endParaRPr/>
          </a:p>
        </p:txBody>
      </p:sp>
      <p:sp>
        <p:nvSpPr>
          <p:cNvPr id="1120" name="Google Shape;1120;p98"/>
          <p:cNvSpPr txBox="1"/>
          <p:nvPr/>
        </p:nvSpPr>
        <p:spPr>
          <a:xfrm>
            <a:off x="5802900" y="2266000"/>
            <a:ext cx="2339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</a:t>
            </a:r>
            <a:r>
              <a:rPr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‘84272a07’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cataloged: </a:t>
            </a: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21" name="Google Shape;1121;p98"/>
          <p:cNvCxnSpPr/>
          <p:nvPr/>
        </p:nvCxnSpPr>
        <p:spPr>
          <a:xfrm rot="10800000">
            <a:off x="1722875" y="3787650"/>
            <a:ext cx="0" cy="9681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98"/>
          <p:cNvCxnSpPr>
            <a:endCxn id="1120" idx="1"/>
          </p:cNvCxnSpPr>
          <p:nvPr/>
        </p:nvCxnSpPr>
        <p:spPr>
          <a:xfrm flipH="1" rot="10800000">
            <a:off x="2190600" y="2812000"/>
            <a:ext cx="3612300" cy="14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98"/>
          <p:cNvSpPr/>
          <p:nvPr/>
        </p:nvSpPr>
        <p:spPr>
          <a:xfrm>
            <a:off x="9562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Cataloged</a:t>
            </a:r>
            <a:endParaRPr/>
          </a:p>
        </p:txBody>
      </p:sp>
      <p:sp>
        <p:nvSpPr>
          <p:cNvPr id="1124" name="Google Shape;1124;p98"/>
          <p:cNvSpPr txBox="1"/>
          <p:nvPr/>
        </p:nvSpPr>
        <p:spPr>
          <a:xfrm>
            <a:off x="380975" y="1745400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9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projection example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</a:t>
            </a:r>
            <a:r>
              <a:rPr i="1" lang="en"/>
              <a:t>project </a:t>
            </a:r>
            <a:r>
              <a:rPr lang="en"/>
              <a:t>streams into entities</a:t>
            </a:r>
            <a:endParaRPr/>
          </a:p>
        </p:txBody>
      </p:sp>
      <p:sp>
        <p:nvSpPr>
          <p:cNvPr id="1135" name="Google Shape;1135;p100"/>
          <p:cNvSpPr txBox="1"/>
          <p:nvPr/>
        </p:nvSpPr>
        <p:spPr>
          <a:xfrm>
            <a:off x="956225" y="1741400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6" name="Google Shape;1136;p100"/>
          <p:cNvSpPr txBox="1"/>
          <p:nvPr/>
        </p:nvSpPr>
        <p:spPr>
          <a:xfrm>
            <a:off x="6151550" y="2101900"/>
            <a:ext cx="23391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‘84272a07’,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balance: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37" name="Google Shape;1137;p100"/>
          <p:cNvCxnSpPr/>
          <p:nvPr/>
        </p:nvCxnSpPr>
        <p:spPr>
          <a:xfrm rot="10800000">
            <a:off x="503675" y="3787650"/>
            <a:ext cx="0" cy="9681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8" name="Google Shape;1138;p100"/>
          <p:cNvSpPr/>
          <p:nvPr/>
        </p:nvSpPr>
        <p:spPr>
          <a:xfrm>
            <a:off x="10417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</a:t>
            </a:r>
            <a:endParaRPr/>
          </a:p>
        </p:txBody>
      </p:sp>
      <p:sp>
        <p:nvSpPr>
          <p:cNvPr id="1139" name="Google Shape;1139;p100"/>
          <p:cNvSpPr/>
          <p:nvPr/>
        </p:nvSpPr>
        <p:spPr>
          <a:xfrm>
            <a:off x="25750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</a:t>
            </a:r>
            <a:endParaRPr/>
          </a:p>
        </p:txBody>
      </p:sp>
      <p:sp>
        <p:nvSpPr>
          <p:cNvPr id="1140" name="Google Shape;1140;p100"/>
          <p:cNvSpPr/>
          <p:nvPr/>
        </p:nvSpPr>
        <p:spPr>
          <a:xfrm>
            <a:off x="41083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$40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</a:t>
            </a:r>
            <a:r>
              <a:rPr i="1" lang="en"/>
              <a:t>project </a:t>
            </a:r>
            <a:r>
              <a:rPr lang="en"/>
              <a:t>streams into entities</a:t>
            </a:r>
            <a:endParaRPr/>
          </a:p>
        </p:txBody>
      </p:sp>
      <p:sp>
        <p:nvSpPr>
          <p:cNvPr id="1146" name="Google Shape;1146;p101"/>
          <p:cNvSpPr txBox="1"/>
          <p:nvPr/>
        </p:nvSpPr>
        <p:spPr>
          <a:xfrm>
            <a:off x="956225" y="1741400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7" name="Google Shape;1147;p101"/>
          <p:cNvSpPr txBox="1"/>
          <p:nvPr/>
        </p:nvSpPr>
        <p:spPr>
          <a:xfrm>
            <a:off x="6151550" y="2101900"/>
            <a:ext cx="23391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‘84272a07’,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balance: </a:t>
            </a: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48" name="Google Shape;1148;p101"/>
          <p:cNvCxnSpPr/>
          <p:nvPr/>
        </p:nvCxnSpPr>
        <p:spPr>
          <a:xfrm rot="10800000">
            <a:off x="1799075" y="3787650"/>
            <a:ext cx="0" cy="9681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9" name="Google Shape;1149;p101"/>
          <p:cNvSpPr/>
          <p:nvPr/>
        </p:nvSpPr>
        <p:spPr>
          <a:xfrm>
            <a:off x="10417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</a:t>
            </a:r>
            <a:endParaRPr/>
          </a:p>
        </p:txBody>
      </p:sp>
      <p:sp>
        <p:nvSpPr>
          <p:cNvPr id="1150" name="Google Shape;1150;p101"/>
          <p:cNvSpPr/>
          <p:nvPr/>
        </p:nvSpPr>
        <p:spPr>
          <a:xfrm>
            <a:off x="25750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</a:t>
            </a:r>
            <a:endParaRPr/>
          </a:p>
        </p:txBody>
      </p:sp>
      <p:sp>
        <p:nvSpPr>
          <p:cNvPr id="1151" name="Google Shape;1151;p101"/>
          <p:cNvSpPr/>
          <p:nvPr/>
        </p:nvSpPr>
        <p:spPr>
          <a:xfrm>
            <a:off x="41083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$40</a:t>
            </a:r>
            <a:endParaRPr/>
          </a:p>
        </p:txBody>
      </p:sp>
      <p:cxnSp>
        <p:nvCxnSpPr>
          <p:cNvPr id="1152" name="Google Shape;1152;p101"/>
          <p:cNvCxnSpPr>
            <a:endCxn id="1147" idx="1"/>
          </p:cNvCxnSpPr>
          <p:nvPr/>
        </p:nvCxnSpPr>
        <p:spPr>
          <a:xfrm flipH="1" rot="10800000">
            <a:off x="2265350" y="2812000"/>
            <a:ext cx="3886200" cy="14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“Extract microservices”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0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</a:t>
            </a:r>
            <a:r>
              <a:rPr i="1" lang="en"/>
              <a:t>project </a:t>
            </a:r>
            <a:r>
              <a:rPr lang="en"/>
              <a:t>streams into entities</a:t>
            </a:r>
            <a:endParaRPr/>
          </a:p>
        </p:txBody>
      </p:sp>
      <p:sp>
        <p:nvSpPr>
          <p:cNvPr id="1158" name="Google Shape;1158;p102"/>
          <p:cNvSpPr txBox="1"/>
          <p:nvPr/>
        </p:nvSpPr>
        <p:spPr>
          <a:xfrm>
            <a:off x="956225" y="1741400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9" name="Google Shape;1159;p102"/>
          <p:cNvSpPr txBox="1"/>
          <p:nvPr/>
        </p:nvSpPr>
        <p:spPr>
          <a:xfrm>
            <a:off x="6151550" y="2101900"/>
            <a:ext cx="23391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‘84272a07’,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balance: </a:t>
            </a:r>
            <a:r>
              <a:rPr lang="en">
                <a:solidFill>
                  <a:srgbClr val="FFFFFF"/>
                </a:solidFill>
                <a:highlight>
                  <a:schemeClr val="accent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FFFFFF"/>
              </a:solidFill>
              <a:highlight>
                <a:schemeClr val="accent5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60" name="Google Shape;1160;p102"/>
          <p:cNvCxnSpPr/>
          <p:nvPr/>
        </p:nvCxnSpPr>
        <p:spPr>
          <a:xfrm rot="10800000">
            <a:off x="3399275" y="3787650"/>
            <a:ext cx="0" cy="9681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102"/>
          <p:cNvSpPr/>
          <p:nvPr/>
        </p:nvSpPr>
        <p:spPr>
          <a:xfrm>
            <a:off x="10417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</a:t>
            </a:r>
            <a:endParaRPr/>
          </a:p>
        </p:txBody>
      </p:sp>
      <p:sp>
        <p:nvSpPr>
          <p:cNvPr id="1162" name="Google Shape;1162;p102"/>
          <p:cNvSpPr/>
          <p:nvPr/>
        </p:nvSpPr>
        <p:spPr>
          <a:xfrm>
            <a:off x="25750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</a:t>
            </a:r>
            <a:endParaRPr/>
          </a:p>
        </p:txBody>
      </p:sp>
      <p:sp>
        <p:nvSpPr>
          <p:cNvPr id="1163" name="Google Shape;1163;p102"/>
          <p:cNvSpPr/>
          <p:nvPr/>
        </p:nvSpPr>
        <p:spPr>
          <a:xfrm>
            <a:off x="41083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$40</a:t>
            </a:r>
            <a:endParaRPr/>
          </a:p>
        </p:txBody>
      </p:sp>
      <p:cxnSp>
        <p:nvCxnSpPr>
          <p:cNvPr id="1164" name="Google Shape;1164;p102"/>
          <p:cNvCxnSpPr>
            <a:endCxn id="1159" idx="1"/>
          </p:cNvCxnSpPr>
          <p:nvPr/>
        </p:nvCxnSpPr>
        <p:spPr>
          <a:xfrm flipH="1" rot="10800000">
            <a:off x="3709550" y="2812000"/>
            <a:ext cx="2442000" cy="12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</a:t>
            </a:r>
            <a:r>
              <a:rPr i="1" lang="en"/>
              <a:t>project </a:t>
            </a:r>
            <a:r>
              <a:rPr lang="en"/>
              <a:t>streams into entities</a:t>
            </a:r>
            <a:endParaRPr/>
          </a:p>
        </p:txBody>
      </p:sp>
      <p:sp>
        <p:nvSpPr>
          <p:cNvPr id="1170" name="Google Shape;1170;p103"/>
          <p:cNvSpPr txBox="1"/>
          <p:nvPr/>
        </p:nvSpPr>
        <p:spPr>
          <a:xfrm>
            <a:off x="956225" y="1741400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1" name="Google Shape;1171;p103"/>
          <p:cNvSpPr txBox="1"/>
          <p:nvPr/>
        </p:nvSpPr>
        <p:spPr>
          <a:xfrm>
            <a:off x="6151550" y="2101900"/>
            <a:ext cx="23391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‘84272a07’,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balance: </a:t>
            </a: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42</a:t>
            </a:r>
            <a:endParaRPr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72" name="Google Shape;1172;p103"/>
          <p:cNvCxnSpPr/>
          <p:nvPr/>
        </p:nvCxnSpPr>
        <p:spPr>
          <a:xfrm rot="10800000">
            <a:off x="4888639" y="3787650"/>
            <a:ext cx="0" cy="9681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03"/>
          <p:cNvSpPr/>
          <p:nvPr/>
        </p:nvSpPr>
        <p:spPr>
          <a:xfrm>
            <a:off x="10417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</a:t>
            </a:r>
            <a:endParaRPr/>
          </a:p>
        </p:txBody>
      </p:sp>
      <p:sp>
        <p:nvSpPr>
          <p:cNvPr id="1174" name="Google Shape;1174;p103"/>
          <p:cNvSpPr/>
          <p:nvPr/>
        </p:nvSpPr>
        <p:spPr>
          <a:xfrm>
            <a:off x="25750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</a:t>
            </a:r>
            <a:endParaRPr/>
          </a:p>
        </p:txBody>
      </p:sp>
      <p:sp>
        <p:nvSpPr>
          <p:cNvPr id="1175" name="Google Shape;1175;p103"/>
          <p:cNvSpPr/>
          <p:nvPr/>
        </p:nvSpPr>
        <p:spPr>
          <a:xfrm>
            <a:off x="4108325" y="22219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$40</a:t>
            </a:r>
            <a:endParaRPr/>
          </a:p>
        </p:txBody>
      </p:sp>
      <p:cxnSp>
        <p:nvCxnSpPr>
          <p:cNvPr id="1176" name="Google Shape;1176;p103"/>
          <p:cNvCxnSpPr/>
          <p:nvPr/>
        </p:nvCxnSpPr>
        <p:spPr>
          <a:xfrm flipH="1" rot="10800000">
            <a:off x="5309750" y="3158925"/>
            <a:ext cx="1257300" cy="8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0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>
                <a:solidFill>
                  <a:schemeClr val="accent4"/>
                </a:solidFill>
              </a:rPr>
              <a:t>the same message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than once</a:t>
            </a:r>
            <a:endParaRPr/>
          </a:p>
        </p:txBody>
      </p:sp>
      <p:sp>
        <p:nvSpPr>
          <p:cNvPr id="1182" name="Google Shape;1182;p104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1183" name="Google Shape;1183;p104"/>
          <p:cNvSpPr txBox="1"/>
          <p:nvPr/>
        </p:nvSpPr>
        <p:spPr>
          <a:xfrm>
            <a:off x="436750" y="19537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4" name="Google Shape;1184;p104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atalog-84272a07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5" name="Google Shape;1185;p104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Video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Publishing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6" name="Google Shape;1186;p104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104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8" name="Google Shape;1188;p104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1189" name="Google Shape;1189;p104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0" name="Google Shape;1190;p104"/>
          <p:cNvSpPr txBox="1"/>
          <p:nvPr/>
        </p:nvSpPr>
        <p:spPr>
          <a:xfrm>
            <a:off x="5442150" y="1941200"/>
            <a:ext cx="3292800" cy="230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‘84272a07’,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cataloged: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1" name="Google Shape;1191;p104"/>
          <p:cNvSpPr txBox="1"/>
          <p:nvPr/>
        </p:nvSpPr>
        <p:spPr>
          <a:xfrm>
            <a:off x="304800" y="1102650"/>
            <a:ext cx="4733700" cy="392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handleCatalog (catalog)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video = store.fetch(‘84272a07’)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if (video.cataloged)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log(‘Already cataloged’, catalog.id)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return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doTheProcessing()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cataloged = buildCatalogedEvent()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write(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`catalog-84272a07`,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Published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92" name="Google Shape;1192;p104"/>
          <p:cNvCxnSpPr/>
          <p:nvPr/>
        </p:nvCxnSpPr>
        <p:spPr>
          <a:xfrm>
            <a:off x="174174" y="1533066"/>
            <a:ext cx="45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0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>
                <a:solidFill>
                  <a:schemeClr val="accent4"/>
                </a:solidFill>
              </a:rPr>
              <a:t>the same message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than once</a:t>
            </a:r>
            <a:endParaRPr/>
          </a:p>
        </p:txBody>
      </p:sp>
      <p:sp>
        <p:nvSpPr>
          <p:cNvPr id="1198" name="Google Shape;1198;p105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1199" name="Google Shape;1199;p105"/>
          <p:cNvSpPr txBox="1"/>
          <p:nvPr/>
        </p:nvSpPr>
        <p:spPr>
          <a:xfrm>
            <a:off x="436750" y="19537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0" name="Google Shape;1200;p105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catalog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1" name="Google Shape;1201;p105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Video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Publishing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2" name="Google Shape;1202;p105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3" name="Google Shape;1203;p105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105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1205" name="Google Shape;1205;p105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6" name="Google Shape;1206;p105"/>
          <p:cNvSpPr txBox="1"/>
          <p:nvPr/>
        </p:nvSpPr>
        <p:spPr>
          <a:xfrm>
            <a:off x="5442150" y="1941200"/>
            <a:ext cx="3292800" cy="230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‘84272a07’,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cataloged: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7" name="Google Shape;1207;p105"/>
          <p:cNvSpPr txBox="1"/>
          <p:nvPr/>
        </p:nvSpPr>
        <p:spPr>
          <a:xfrm>
            <a:off x="304800" y="1102650"/>
            <a:ext cx="4733700" cy="392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handleCatalog (catalog)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video = store.fetch(‘84272a07’)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if (video.cataloged)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log(‘Already cataloged’, catalog.id)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return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doTheProcessing()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cataloged = buildCatalogedEvent()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write(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`catalog-84272a07`,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Published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8" name="Google Shape;1208;p105"/>
          <p:cNvCxnSpPr/>
          <p:nvPr/>
        </p:nvCxnSpPr>
        <p:spPr>
          <a:xfrm>
            <a:off x="139799" y="1934124"/>
            <a:ext cx="45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105"/>
          <p:cNvSpPr/>
          <p:nvPr/>
        </p:nvSpPr>
        <p:spPr>
          <a:xfrm>
            <a:off x="702425" y="1745575"/>
            <a:ext cx="2211900" cy="395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0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encounter </a:t>
            </a:r>
            <a:r>
              <a:rPr i="1" lang="en">
                <a:solidFill>
                  <a:schemeClr val="accent4"/>
                </a:solidFill>
              </a:rPr>
              <a:t>the same message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than once</a:t>
            </a:r>
            <a:endParaRPr/>
          </a:p>
        </p:txBody>
      </p:sp>
      <p:sp>
        <p:nvSpPr>
          <p:cNvPr id="1215" name="Google Shape;1215;p106"/>
          <p:cNvSpPr/>
          <p:nvPr/>
        </p:nvSpPr>
        <p:spPr>
          <a:xfrm>
            <a:off x="1012000" y="23424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PublishVideo</a:t>
            </a:r>
            <a:endParaRPr/>
          </a:p>
        </p:txBody>
      </p:sp>
      <p:sp>
        <p:nvSpPr>
          <p:cNvPr id="1216" name="Google Shape;1216;p106"/>
          <p:cNvSpPr txBox="1"/>
          <p:nvPr/>
        </p:nvSpPr>
        <p:spPr>
          <a:xfrm>
            <a:off x="436750" y="19537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video:command-84272a07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7" name="Google Shape;1217;p106"/>
          <p:cNvSpPr txBox="1"/>
          <p:nvPr/>
        </p:nvSpPr>
        <p:spPr>
          <a:xfrm>
            <a:off x="6051150" y="1420375"/>
            <a:ext cx="268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video-84272a07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8" name="Google Shape;1218;p106"/>
          <p:cNvSpPr/>
          <p:nvPr/>
        </p:nvSpPr>
        <p:spPr>
          <a:xfrm>
            <a:off x="3673475" y="2254200"/>
            <a:ext cx="1823100" cy="141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Video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Publishing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9" name="Google Shape;1219;p106"/>
          <p:cNvSpPr/>
          <p:nvPr/>
        </p:nvSpPr>
        <p:spPr>
          <a:xfrm>
            <a:off x="5130275" y="2098750"/>
            <a:ext cx="487566" cy="685476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0" name="Google Shape;1220;p106"/>
          <p:cNvCxnSpPr/>
          <p:nvPr/>
        </p:nvCxnSpPr>
        <p:spPr>
          <a:xfrm>
            <a:off x="2388475" y="2946725"/>
            <a:ext cx="1505100" cy="7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1" name="Google Shape;1221;p106"/>
          <p:cNvSpPr/>
          <p:nvPr/>
        </p:nvSpPr>
        <p:spPr>
          <a:xfrm>
            <a:off x="6624750" y="1809000"/>
            <a:ext cx="15333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VideoPublished</a:t>
            </a:r>
            <a:endParaRPr/>
          </a:p>
        </p:txBody>
      </p:sp>
      <p:sp>
        <p:nvSpPr>
          <p:cNvPr id="1222" name="Google Shape;1222;p106"/>
          <p:cNvSpPr txBox="1"/>
          <p:nvPr/>
        </p:nvSpPr>
        <p:spPr>
          <a:xfrm>
            <a:off x="3734925" y="889200"/>
            <a:ext cx="17385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3" name="Google Shape;1223;p106"/>
          <p:cNvSpPr txBox="1"/>
          <p:nvPr/>
        </p:nvSpPr>
        <p:spPr>
          <a:xfrm>
            <a:off x="5442150" y="1941200"/>
            <a:ext cx="3292800" cy="230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id: ‘84272a07’,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cataloged: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4" name="Google Shape;1224;p106"/>
          <p:cNvSpPr txBox="1"/>
          <p:nvPr/>
        </p:nvSpPr>
        <p:spPr>
          <a:xfrm>
            <a:off x="304800" y="1102650"/>
            <a:ext cx="4733700" cy="392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handleCatalog (catalog)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video = store.fetch(‘84272a07’)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if (video.cataloged)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log(‘Already cataloged’, catalog.id)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return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doTheProcessing()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const cataloged = buildCatalogedEvent()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await write(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`catalog-84272a07`,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Published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25" name="Google Shape;1225;p106"/>
          <p:cNvCxnSpPr/>
          <p:nvPr/>
        </p:nvCxnSpPr>
        <p:spPr>
          <a:xfrm>
            <a:off x="139799" y="2155657"/>
            <a:ext cx="45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Projections</a:t>
            </a:r>
            <a:endParaRPr/>
          </a:p>
        </p:txBody>
      </p:sp>
      <p:sp>
        <p:nvSpPr>
          <p:cNvPr id="1231" name="Google Shape;1231;p1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exercises/04-projecting-the-transcription.js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it isn’t transcribed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src/transcribe-component/projection.js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property to the projection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key is the type of event we care about (Transcribed)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is a function that takes the current state of the transcription and the actual event that we’re applying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0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Making the Transcribe Handler Idempotent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0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</a:t>
            </a:r>
            <a:r>
              <a:rPr lang="en"/>
              <a:t>Making the Transcribe Handler Idempotent</a:t>
            </a:r>
            <a:endParaRPr/>
          </a:p>
        </p:txBody>
      </p:sp>
      <p:sp>
        <p:nvSpPr>
          <p:cNvPr id="1242" name="Google Shape;1242;p10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exercises/03-double-handle-transcribe-command.js (again)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use of the projection in src/transcribe-component/index.js to make the Transcribed handler 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Re-run the exercise, and notice that the recycled message is caught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1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Subscribing to the Message Store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</a:t>
            </a:r>
            <a:r>
              <a:rPr lang="en"/>
              <a:t>Subscribing to the Message Store</a:t>
            </a:r>
            <a:endParaRPr/>
          </a:p>
        </p:txBody>
      </p:sp>
      <p:sp>
        <p:nvSpPr>
          <p:cNvPr id="1253" name="Google Shape;1253;p1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step-07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exercises/</a:t>
            </a:r>
            <a:r>
              <a:rPr lang="en"/>
              <a:t>05-write-transcribe-command.js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 the Message Store and see the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subscription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 the Message Store and see the resulting event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