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256" r:id="rId5"/>
    <p:sldId id="284" r:id="rId6"/>
    <p:sldId id="285" r:id="rId7"/>
    <p:sldId id="274" r:id="rId8"/>
    <p:sldId id="286" r:id="rId9"/>
    <p:sldId id="287" r:id="rId10"/>
    <p:sldId id="293" r:id="rId11"/>
    <p:sldId id="291" r:id="rId12"/>
    <p:sldId id="292" r:id="rId13"/>
    <p:sldId id="289" r:id="rId14"/>
    <p:sldId id="290" r:id="rId15"/>
    <p:sldId id="258"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7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84724" autoAdjust="0"/>
  </p:normalViewPr>
  <p:slideViewPr>
    <p:cSldViewPr>
      <p:cViewPr varScale="1">
        <p:scale>
          <a:sx n="72" d="100"/>
          <a:sy n="72" d="100"/>
        </p:scale>
        <p:origin x="486" y="54"/>
      </p:cViewPr>
      <p:guideLst>
        <p:guide orient="horz" pos="48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3" d="100"/>
          <a:sy n="123" d="100"/>
        </p:scale>
        <p:origin x="5416"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5C4971B-4A37-460E-9F5E-1729C2CBC180}"/>
              </a:ext>
            </a:extLst>
          </p:cNvPr>
          <p:cNvSpPr>
            <a:spLocks noGrp="1"/>
          </p:cNvSpPr>
          <p:nvPr>
            <p:ph type="ftr" sz="quarter" idx="2"/>
          </p:nvPr>
        </p:nvSpPr>
        <p:spPr>
          <a:xfrm>
            <a:off x="476672" y="8685212"/>
            <a:ext cx="2971800" cy="458787"/>
          </a:xfrm>
          <a:prstGeom prst="rect">
            <a:avLst/>
          </a:prstGeom>
        </p:spPr>
        <p:txBody>
          <a:bodyPr vert="horz" lIns="91440" tIns="45720" rIns="91440" bIns="45720" rtlCol="0" anchor="b"/>
          <a:lstStyle>
            <a:lvl1pPr algn="l">
              <a:defRPr sz="1200"/>
            </a:lvl1pPr>
          </a:lstStyle>
          <a:p>
            <a:endParaRPr lang="de-CH" sz="900" dirty="0">
              <a:latin typeface="+mj-lt"/>
            </a:endParaRPr>
          </a:p>
        </p:txBody>
      </p:sp>
      <p:sp>
        <p:nvSpPr>
          <p:cNvPr id="5" name="Foliennummernplatzhalter 4">
            <a:extLst>
              <a:ext uri="{FF2B5EF4-FFF2-40B4-BE49-F238E27FC236}">
                <a16:creationId xmlns:a16="http://schemas.microsoft.com/office/drawing/2014/main" id="{FA1C1974-7709-46EA-89B3-FBAB24D20421}"/>
              </a:ext>
            </a:extLst>
          </p:cNvPr>
          <p:cNvSpPr>
            <a:spLocks noGrp="1"/>
          </p:cNvSpPr>
          <p:nvPr>
            <p:ph type="sldNum" sz="quarter" idx="3"/>
          </p:nvPr>
        </p:nvSpPr>
        <p:spPr>
          <a:xfrm>
            <a:off x="-395" y="8685213"/>
            <a:ext cx="475085" cy="458787"/>
          </a:xfrm>
          <a:prstGeom prst="rect">
            <a:avLst/>
          </a:prstGeom>
        </p:spPr>
        <p:txBody>
          <a:bodyPr vert="horz" lIns="91440" tIns="45720" rIns="91440" bIns="45720" rtlCol="0" anchor="b"/>
          <a:lstStyle>
            <a:lvl1pPr algn="r">
              <a:defRPr sz="1200"/>
            </a:lvl1pPr>
          </a:lstStyle>
          <a:p>
            <a:fld id="{181A2F6A-67D7-4DE7-A426-B2B6D2464035}" type="slidenum">
              <a:rPr lang="de-CH" sz="900" b="1" smtClean="0">
                <a:latin typeface="+mj-lt"/>
              </a:rPr>
              <a:t>‹Nr.›</a:t>
            </a:fld>
            <a:endParaRPr lang="de-CH" sz="900" b="1" dirty="0">
              <a:latin typeface="+mj-lt"/>
            </a:endParaRPr>
          </a:p>
        </p:txBody>
      </p:sp>
    </p:spTree>
    <p:extLst>
      <p:ext uri="{BB962C8B-B14F-4D97-AF65-F5344CB8AC3E}">
        <p14:creationId xmlns:p14="http://schemas.microsoft.com/office/powerpoint/2010/main" val="304859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03077" y="395536"/>
            <a:ext cx="6053409" cy="3405846"/>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403077" y="4283968"/>
            <a:ext cx="6050259" cy="4128459"/>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403077" y="8685213"/>
            <a:ext cx="2971800" cy="458787"/>
          </a:xfrm>
          <a:prstGeom prst="rect">
            <a:avLst/>
          </a:prstGeom>
        </p:spPr>
        <p:txBody>
          <a:bodyPr vert="horz" lIns="91440" tIns="45720" rIns="91440" bIns="45720" rtlCol="0" anchor="b"/>
          <a:lstStyle>
            <a:lvl1pPr algn="l">
              <a:defRPr sz="900"/>
            </a:lvl1pPr>
          </a:lstStyle>
          <a:p>
            <a:endParaRPr lang="de-CH"/>
          </a:p>
        </p:txBody>
      </p:sp>
      <p:sp>
        <p:nvSpPr>
          <p:cNvPr id="7" name="Foliennummernplatzhalter 6"/>
          <p:cNvSpPr>
            <a:spLocks noGrp="1"/>
          </p:cNvSpPr>
          <p:nvPr>
            <p:ph type="sldNum" sz="quarter" idx="5"/>
          </p:nvPr>
        </p:nvSpPr>
        <p:spPr>
          <a:xfrm>
            <a:off x="0" y="8685213"/>
            <a:ext cx="403077" cy="458787"/>
          </a:xfrm>
          <a:prstGeom prst="rect">
            <a:avLst/>
          </a:prstGeom>
        </p:spPr>
        <p:txBody>
          <a:bodyPr vert="horz" lIns="91440" tIns="45720" rIns="91440" bIns="45720" rtlCol="0" anchor="b"/>
          <a:lstStyle>
            <a:lvl1pPr algn="r">
              <a:defRPr sz="900"/>
            </a:lvl1pPr>
          </a:lstStyle>
          <a:p>
            <a:fld id="{0A573A10-8E16-4598-9160-A7C93DA638D0}" type="slidenum">
              <a:rPr lang="de-CH" smtClean="0"/>
              <a:pPr/>
              <a:t>‹Nr.›</a:t>
            </a:fld>
            <a:endParaRPr lang="de-CH"/>
          </a:p>
        </p:txBody>
      </p:sp>
    </p:spTree>
    <p:extLst>
      <p:ext uri="{BB962C8B-B14F-4D97-AF65-F5344CB8AC3E}">
        <p14:creationId xmlns:p14="http://schemas.microsoft.com/office/powerpoint/2010/main" val="304495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de.wikipedia.org/wiki/Gesch%C3%A4ftsprozess" TargetMode="External"/><Relationship Id="rId3" Type="http://schemas.openxmlformats.org/officeDocument/2006/relationships/hyperlink" Target="https://de.wikipedia.org/wiki/E-Business" TargetMode="External"/><Relationship Id="rId7" Type="http://schemas.openxmlformats.org/officeDocument/2006/relationships/hyperlink" Target="https://de.wikipedia.org/wiki/Wisse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e.wikipedia.org/wiki/Globalisierung" TargetMode="External"/><Relationship Id="rId5" Type="http://schemas.openxmlformats.org/officeDocument/2006/relationships/hyperlink" Target="https://de.wikipedia.org/wiki/Werbekampagne" TargetMode="External"/><Relationship Id="rId10" Type="http://schemas.openxmlformats.org/officeDocument/2006/relationships/hyperlink" Target="https://de.wikipedia.org/wiki/Informations-_und_Kommunikationstechnologie" TargetMode="External"/><Relationship Id="rId4" Type="http://schemas.openxmlformats.org/officeDocument/2006/relationships/hyperlink" Target="https://de.wikipedia.org/wiki/IBM" TargetMode="External"/><Relationship Id="rId9" Type="http://schemas.openxmlformats.org/officeDocument/2006/relationships/hyperlink" Target="https://de.wikipedia.org/wiki/Wertsch%C3%B6pfung_(Wirtschaf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1638" y="395288"/>
            <a:ext cx="6056312" cy="3406775"/>
          </a:xfrm>
        </p:spPr>
      </p:sp>
      <p:sp>
        <p:nvSpPr>
          <p:cNvPr id="3" name="Notizenplatzhalter 2"/>
          <p:cNvSpPr>
            <a:spLocks noGrp="1"/>
          </p:cNvSpPr>
          <p:nvPr>
            <p:ph type="body" idx="1"/>
          </p:nvPr>
        </p:nvSpPr>
        <p:spPr/>
        <p:txBody>
          <a:bodyPr>
            <a:normAutofit/>
          </a:bodyPr>
          <a:lstStyle/>
          <a:p>
            <a:r>
              <a:rPr lang="de-CH" dirty="0"/>
              <a:t>Der Begriff </a:t>
            </a:r>
            <a:r>
              <a:rPr lang="de-CH" b="1" dirty="0"/>
              <a:t>eBusiness</a:t>
            </a:r>
            <a:r>
              <a:rPr lang="de-CH" dirty="0"/>
              <a:t> hat sich zum Gattungsbegriff entwickelt, der in einer Vielzahl von Marken verwendet wird.</a:t>
            </a:r>
            <a:r>
              <a:rPr lang="de-CH" baseline="30000" dirty="0">
                <a:hlinkClick r:id="rId3"/>
              </a:rPr>
              <a:t>[2]</a:t>
            </a:r>
            <a:r>
              <a:rPr lang="de-CH" dirty="0"/>
              <a:t> Er wird unterschiedlich weit ausgelegt und oft missverständlich verwendet.</a:t>
            </a:r>
          </a:p>
          <a:p>
            <a:r>
              <a:rPr lang="de-CH" dirty="0">
                <a:hlinkClick r:id="rId4" tooltip="IBM"/>
              </a:rPr>
              <a:t>IBM</a:t>
            </a:r>
            <a:r>
              <a:rPr lang="de-CH" dirty="0"/>
              <a:t> hatte den Begriff in den 1990er Jahren durch </a:t>
            </a:r>
            <a:r>
              <a:rPr lang="de-CH" dirty="0">
                <a:hlinkClick r:id="rId5" tooltip="Werbekampagne"/>
              </a:rPr>
              <a:t>Werbekampagnen</a:t>
            </a:r>
            <a:r>
              <a:rPr lang="de-CH" dirty="0"/>
              <a:t> populär gemacht und dort die Schreibweise „eBusiness“ benutzt. IBM definiert den Begriff als „Neugestaltung strategischer Unternehmensprozesse und die Bewältigung der Herausforderungen eines neuen Marktes, der sich zunehmend durch </a:t>
            </a:r>
            <a:r>
              <a:rPr lang="de-CH" dirty="0">
                <a:hlinkClick r:id="rId6" tooltip="Globalisierung"/>
              </a:rPr>
              <a:t>Globalisierung</a:t>
            </a:r>
            <a:r>
              <a:rPr lang="de-CH" dirty="0"/>
              <a:t> auszeichnet und auf </a:t>
            </a:r>
            <a:r>
              <a:rPr lang="de-CH" dirty="0">
                <a:hlinkClick r:id="rId7" tooltip="Wissen"/>
              </a:rPr>
              <a:t>Wissen</a:t>
            </a:r>
            <a:r>
              <a:rPr lang="de-CH" dirty="0"/>
              <a:t> basiert.“ </a:t>
            </a:r>
            <a:r>
              <a:rPr lang="de-CH" baseline="30000" dirty="0">
                <a:hlinkClick r:id="rId3"/>
              </a:rPr>
              <a:t>[3]</a:t>
            </a:r>
            <a:r>
              <a:rPr lang="de-CH" dirty="0"/>
              <a:t> Die strategischen </a:t>
            </a:r>
            <a:r>
              <a:rPr lang="de-CH" dirty="0">
                <a:hlinkClick r:id="rId8" tooltip="Geschäftsprozess"/>
              </a:rPr>
              <a:t>Unternehmensprozesse</a:t>
            </a:r>
            <a:r>
              <a:rPr lang="de-CH" dirty="0"/>
              <a:t> schließen die gesamte </a:t>
            </a:r>
            <a:r>
              <a:rPr lang="de-CH" dirty="0">
                <a:hlinkClick r:id="rId9" tooltip="Wertschöpfung (Wirtschaft)"/>
              </a:rPr>
              <a:t>Wertschöpfungskette</a:t>
            </a:r>
            <a:r>
              <a:rPr lang="de-CH" dirty="0"/>
              <a:t> und die Beziehungen eines Unternehmens mit dessen Partnern ein.</a:t>
            </a:r>
            <a:r>
              <a:rPr lang="de-CH" baseline="30000" dirty="0">
                <a:hlinkClick r:id="rId3"/>
              </a:rPr>
              <a:t>[4]</a:t>
            </a:r>
            <a:r>
              <a:rPr lang="de-CH" dirty="0"/>
              <a:t> Diese Beschreibung des E-Business-Begriffs lässt eine Konkretisierung der „Neugestaltung“ offen und ebenso, mit welchen Mitteln E-Business realisiert werden soll, obwohl der Begriff selbst eine Umsetzung durch elektronische, also </a:t>
            </a:r>
            <a:r>
              <a:rPr lang="de-CH" dirty="0">
                <a:hlinkClick r:id="rId10" tooltip="Informations- und Kommunikationstechnologie"/>
              </a:rPr>
              <a:t>Informations- und Kommunikationstechnologie</a:t>
            </a:r>
            <a:r>
              <a:rPr lang="de-CH" dirty="0"/>
              <a:t> suggeriert.</a:t>
            </a:r>
          </a:p>
        </p:txBody>
      </p:sp>
      <p:sp>
        <p:nvSpPr>
          <p:cNvPr id="4" name="Foliennummernplatzhalter 3"/>
          <p:cNvSpPr>
            <a:spLocks noGrp="1"/>
          </p:cNvSpPr>
          <p:nvPr>
            <p:ph type="sldNum" sz="quarter" idx="10"/>
          </p:nvPr>
        </p:nvSpPr>
        <p:spPr/>
        <p:txBody>
          <a:bodyPr/>
          <a:lstStyle/>
          <a:p>
            <a:fld id="{CC02E8A6-C0F7-4F9E-909B-F4E66930022A}" type="slidenum">
              <a:rPr lang="de-CH" smtClean="0"/>
              <a:pPr/>
              <a:t>5</a:t>
            </a:fld>
            <a:endParaRPr lang="de-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1638" y="395288"/>
            <a:ext cx="6056312" cy="3406775"/>
          </a:xfrm>
        </p:spPr>
      </p:sp>
      <p:sp>
        <p:nvSpPr>
          <p:cNvPr id="3" name="Notizenplatzhalter 2"/>
          <p:cNvSpPr>
            <a:spLocks noGrp="1"/>
          </p:cNvSpPr>
          <p:nvPr>
            <p:ph type="body" idx="1"/>
          </p:nvPr>
        </p:nvSpPr>
        <p:spPr/>
        <p:txBody>
          <a:bodyPr>
            <a:normAutofit/>
          </a:bodyPr>
          <a:lstStyle/>
          <a:p>
            <a:r>
              <a:rPr lang="de-CH" b="1" dirty="0"/>
              <a:t>Definition E-Commerce</a:t>
            </a:r>
          </a:p>
          <a:p>
            <a:r>
              <a:rPr lang="de-CH" dirty="0"/>
              <a:t>Unter E-Commerce verstehe ich die Verwendung von elektronischen Medien bei Transaktionen von Gütern, Informationen oder Dienstleistungen zwischen Geschäftspartnern und Kunden. </a:t>
            </a:r>
          </a:p>
          <a:p>
            <a:r>
              <a:rPr lang="de-CH" b="1" dirty="0"/>
              <a:t>Definition E-Business (eBusiness)</a:t>
            </a:r>
          </a:p>
          <a:p>
            <a:r>
              <a:rPr lang="de-CH" dirty="0"/>
              <a:t>E-Business schliesst E-Commerce mit ein und integriert mittels neuer Medien sowohl die Austauschverhältnisse zwischen Unternehmen und Kunden bzw. Unternehmen und Geschäftspartnern als auch die internen Koordinationsmechanismen. In der wissenschaftlichen Literatur wird der Begriff E-Commerce sehr weit gefasst (vgl. </a:t>
            </a:r>
            <a:r>
              <a:rPr lang="de-CH" dirty="0" err="1"/>
              <a:t>Haertsch</a:t>
            </a:r>
            <a:r>
              <a:rPr lang="de-CH" dirty="0"/>
              <a:t> 1999), während in der Praxis die hier verwendeten Definitionen gebräuchlich sind.  </a:t>
            </a:r>
          </a:p>
          <a:p>
            <a:r>
              <a:rPr lang="de-CH" dirty="0"/>
              <a:t>Abgrenzung eCommerce &amp; eBusiness</a:t>
            </a:r>
          </a:p>
          <a:p>
            <a:r>
              <a:rPr lang="de-CH" dirty="0"/>
              <a:t>Text entnommen: </a:t>
            </a:r>
            <a:r>
              <a:rPr lang="de-CH" dirty="0" err="1"/>
              <a:t>Stähler</a:t>
            </a:r>
            <a:r>
              <a:rPr lang="de-CH" dirty="0"/>
              <a:t>, Patrick (2001). </a:t>
            </a:r>
            <a:r>
              <a:rPr lang="de-CH" i="1" dirty="0"/>
              <a:t>Geschäftsmodelle in der digitalen Ökonomie: Merkmale, Strategien und Auswirkungen</a:t>
            </a:r>
            <a:r>
              <a:rPr lang="de-CH" dirty="0"/>
              <a:t>, Josef </a:t>
            </a:r>
            <a:r>
              <a:rPr lang="de-CH" dirty="0" err="1"/>
              <a:t>Eul</a:t>
            </a:r>
            <a:r>
              <a:rPr lang="de-CH" dirty="0"/>
              <a:t> Verlag, Köln-Lohmar, S. 54.</a:t>
            </a:r>
          </a:p>
        </p:txBody>
      </p:sp>
      <p:sp>
        <p:nvSpPr>
          <p:cNvPr id="4" name="Foliennummernplatzhalter 3"/>
          <p:cNvSpPr>
            <a:spLocks noGrp="1"/>
          </p:cNvSpPr>
          <p:nvPr>
            <p:ph type="sldNum" sz="quarter" idx="10"/>
          </p:nvPr>
        </p:nvSpPr>
        <p:spPr/>
        <p:txBody>
          <a:bodyPr/>
          <a:lstStyle/>
          <a:p>
            <a:fld id="{CC02E8A6-C0F7-4F9E-909B-F4E66930022A}" type="slidenum">
              <a:rPr lang="de-CH" smtClean="0"/>
              <a:pPr/>
              <a:t>6</a:t>
            </a:fld>
            <a:endParaRPr lang="de-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01638" y="395288"/>
            <a:ext cx="6056312" cy="3406775"/>
          </a:xfrm>
        </p:spPr>
      </p:sp>
      <p:sp>
        <p:nvSpPr>
          <p:cNvPr id="3" name="Notizenplatzhalter 2"/>
          <p:cNvSpPr>
            <a:spLocks noGrp="1"/>
          </p:cNvSpPr>
          <p:nvPr>
            <p:ph type="body" idx="1"/>
          </p:nvPr>
        </p:nvSpPr>
        <p:spPr/>
        <p:txBody>
          <a:bodyPr>
            <a:normAutofit/>
          </a:bodyPr>
          <a:lstStyle/>
          <a:p>
            <a:r>
              <a:rPr lang="de-CH" sz="1200" kern="1200" baseline="0" dirty="0">
                <a:solidFill>
                  <a:schemeClr val="tx1"/>
                </a:solidFill>
                <a:latin typeface="+mn-lt"/>
                <a:ea typeface="+mn-ea"/>
                <a:cs typeface="+mn-cs"/>
              </a:rPr>
              <a:t>Die </a:t>
            </a:r>
            <a:r>
              <a:rPr lang="de-CH" sz="1200" b="1" kern="1200" baseline="0" dirty="0">
                <a:solidFill>
                  <a:schemeClr val="tx1"/>
                </a:solidFill>
                <a:latin typeface="+mn-lt"/>
                <a:ea typeface="+mn-ea"/>
                <a:cs typeface="+mn-cs"/>
              </a:rPr>
              <a:t>ökonomische Perspektive </a:t>
            </a:r>
            <a:r>
              <a:rPr lang="de-CH" sz="1200" kern="1200" baseline="0" dirty="0">
                <a:solidFill>
                  <a:schemeClr val="tx1"/>
                </a:solidFill>
                <a:latin typeface="+mn-lt"/>
                <a:ea typeface="+mn-ea"/>
                <a:cs typeface="+mn-cs"/>
              </a:rPr>
              <a:t>zeigt auf, welchen Stellenwert E-Business in der Marktposition eines Unternehmens einnimmt. Dabei kann es sich um reine </a:t>
            </a:r>
            <a:r>
              <a:rPr lang="de-CH" sz="1200" kern="1200" baseline="0" dirty="0" err="1">
                <a:solidFill>
                  <a:schemeClr val="tx1"/>
                </a:solidFill>
                <a:latin typeface="+mn-lt"/>
                <a:ea typeface="+mn-ea"/>
                <a:cs typeface="+mn-cs"/>
              </a:rPr>
              <a:t>Ebusiness</a:t>
            </a:r>
            <a:r>
              <a:rPr lang="de-CH" sz="1200" kern="1200" baseline="0" dirty="0">
                <a:solidFill>
                  <a:schemeClr val="tx1"/>
                </a:solidFill>
                <a:latin typeface="+mn-lt"/>
                <a:ea typeface="+mn-ea"/>
                <a:cs typeface="+mn-cs"/>
              </a:rPr>
              <a:t>-Geschäftsmodelle handeln, so z.B. bei einem Internet-Provider oder einem Portalbetreiber. In den meisten Fällen geht es jedoch darum, die aus den </a:t>
            </a:r>
            <a:r>
              <a:rPr lang="de-CH" sz="1200" kern="1200" baseline="0" dirty="0" err="1">
                <a:solidFill>
                  <a:schemeClr val="tx1"/>
                </a:solidFill>
                <a:latin typeface="+mn-lt"/>
                <a:ea typeface="+mn-ea"/>
                <a:cs typeface="+mn-cs"/>
              </a:rPr>
              <a:t>IuKTechnologien</a:t>
            </a:r>
            <a:r>
              <a:rPr lang="de-CH" sz="1200" kern="1200" baseline="0" dirty="0">
                <a:solidFill>
                  <a:schemeClr val="tx1"/>
                </a:solidFill>
                <a:latin typeface="+mn-lt"/>
                <a:ea typeface="+mn-ea"/>
                <a:cs typeface="+mn-cs"/>
              </a:rPr>
              <a:t> erwachsenden Verfahrensinnovationen mehr oder weniger weitgehend mit dem bestehenden Geschäftskonzept zu verbinden. </a:t>
            </a:r>
          </a:p>
          <a:p>
            <a:r>
              <a:rPr lang="de-CH" sz="1200" kern="1200" baseline="0" dirty="0">
                <a:solidFill>
                  <a:schemeClr val="tx1"/>
                </a:solidFill>
                <a:latin typeface="+mn-lt"/>
                <a:ea typeface="+mn-ea"/>
                <a:cs typeface="+mn-cs"/>
              </a:rPr>
              <a:t>Damit sind wir bei der </a:t>
            </a:r>
            <a:r>
              <a:rPr lang="de-CH" sz="1200" b="1" kern="1200" baseline="0" dirty="0">
                <a:solidFill>
                  <a:schemeClr val="tx1"/>
                </a:solidFill>
                <a:latin typeface="+mn-lt"/>
                <a:ea typeface="+mn-ea"/>
                <a:cs typeface="+mn-cs"/>
              </a:rPr>
              <a:t>technischen Perspektive</a:t>
            </a:r>
            <a:r>
              <a:rPr lang="de-CH" sz="1200" kern="1200" baseline="0" dirty="0">
                <a:solidFill>
                  <a:schemeClr val="tx1"/>
                </a:solidFill>
                <a:latin typeface="+mn-lt"/>
                <a:ea typeface="+mn-ea"/>
                <a:cs typeface="+mn-cs"/>
              </a:rPr>
              <a:t>: Neuerungen in Form von Technologien oder darauf aufbauenden Produkten und Dienstleistungen sind der Auslöser für Verfahrensinnovationen in den Märkten. Nehmen wir die elektronische Versteigerung als ein Beispiel, oder, als ein weiteres, die Innovationen rund um die UMTS-Frequenzen, in deren Folge schon über kostenloses Telefonieren spekuliert wird.</a:t>
            </a:r>
          </a:p>
          <a:p>
            <a:r>
              <a:rPr lang="de-CH" sz="1200" kern="1200" baseline="0" dirty="0">
                <a:solidFill>
                  <a:schemeClr val="tx1"/>
                </a:solidFill>
                <a:latin typeface="+mn-lt"/>
                <a:ea typeface="+mn-ea"/>
                <a:cs typeface="+mn-cs"/>
              </a:rPr>
              <a:t>Die dritte Perspektive, die der </a:t>
            </a:r>
            <a:r>
              <a:rPr lang="de-CH" sz="1200" b="1" kern="1200" baseline="0" dirty="0">
                <a:solidFill>
                  <a:schemeClr val="tx1"/>
                </a:solidFill>
                <a:latin typeface="+mn-lt"/>
                <a:ea typeface="+mn-ea"/>
                <a:cs typeface="+mn-cs"/>
              </a:rPr>
              <a:t>Interaktionsgestaltung</a:t>
            </a:r>
            <a:r>
              <a:rPr lang="de-CH" sz="1200" kern="1200" baseline="0" dirty="0">
                <a:solidFill>
                  <a:schemeClr val="tx1"/>
                </a:solidFill>
                <a:latin typeface="+mn-lt"/>
                <a:ea typeface="+mn-ea"/>
                <a:cs typeface="+mn-cs"/>
              </a:rPr>
              <a:t>, wird häufig unterschätzt. Die meisten Anwendungen im E-Business beziehen Prozesse mit ein, an denen konventionell Menschen mit ihrer intuitiven Kompetenz zur Erfassung der Situation und zur angemessenen Reaktion beteiligt waren. Um des Vorteils der jederzeitigen und allgegenwärtigen Verfügbarkeit willen werden diese Prozesse nun auf Maschinen verlagert, die eben diese intuitive Kompetenz nicht haben. Anwenderakzeptanz für den Dialog mit der Maschine erreichen, interaktiv über eine Bildschirmoberfläche beraten und verkaufen, das sind die Herausforderungen dieser Disziplin. </a:t>
            </a:r>
            <a:endParaRPr lang="de-CH" dirty="0"/>
          </a:p>
        </p:txBody>
      </p:sp>
      <p:sp>
        <p:nvSpPr>
          <p:cNvPr id="4" name="Foliennummernplatzhalter 3"/>
          <p:cNvSpPr>
            <a:spLocks noGrp="1"/>
          </p:cNvSpPr>
          <p:nvPr>
            <p:ph type="sldNum" sz="quarter" idx="10"/>
          </p:nvPr>
        </p:nvSpPr>
        <p:spPr/>
        <p:txBody>
          <a:bodyPr/>
          <a:lstStyle/>
          <a:p>
            <a:fld id="{CC02E8A6-C0F7-4F9E-909B-F4E66930022A}" type="slidenum">
              <a:rPr lang="de-CH" smtClean="0"/>
              <a:pPr/>
              <a:t>11</a:t>
            </a:fld>
            <a:endParaRPr lang="de-CH"/>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8EFEC7A8-8EE0-4F58-837C-2FC8758688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60801D71-2392-483A-8051-62FE315BD176}"/>
              </a:ext>
            </a:extLst>
          </p:cNvPr>
          <p:cNvSpPr>
            <a:spLocks noGrp="1"/>
          </p:cNvSpPr>
          <p:nvPr>
            <p:ph type="ctrTitle"/>
          </p:nvPr>
        </p:nvSpPr>
        <p:spPr>
          <a:xfrm>
            <a:off x="688669" y="1133841"/>
            <a:ext cx="10800000" cy="2387600"/>
          </a:xfrm>
        </p:spPr>
        <p:txBody>
          <a:bodyPr anchor="b"/>
          <a:lstStyle>
            <a:lvl1pPr algn="ctr">
              <a:defRPr sz="6000">
                <a:solidFill>
                  <a:schemeClr val="bg1"/>
                </a:solidFill>
              </a:defRPr>
            </a:lvl1pPr>
          </a:lstStyle>
          <a:p>
            <a:r>
              <a:rPr lang="de-DE"/>
              <a:t>Mastertitelformat bearbeiten</a:t>
            </a:r>
            <a:endParaRPr lang="de-CH" dirty="0"/>
          </a:p>
        </p:txBody>
      </p:sp>
      <p:sp>
        <p:nvSpPr>
          <p:cNvPr id="3" name="Untertitel 2">
            <a:extLst>
              <a:ext uri="{FF2B5EF4-FFF2-40B4-BE49-F238E27FC236}">
                <a16:creationId xmlns:a16="http://schemas.microsoft.com/office/drawing/2014/main" id="{D43678EC-09D9-4716-BAE5-02A40210C750}"/>
              </a:ext>
            </a:extLst>
          </p:cNvPr>
          <p:cNvSpPr>
            <a:spLocks noGrp="1"/>
          </p:cNvSpPr>
          <p:nvPr>
            <p:ph type="subTitle" idx="1"/>
          </p:nvPr>
        </p:nvSpPr>
        <p:spPr>
          <a:xfrm>
            <a:off x="688669" y="3613516"/>
            <a:ext cx="10800000" cy="1655762"/>
          </a:xfrm>
        </p:spPr>
        <p:txBody>
          <a:bodyPr>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dirty="0"/>
          </a:p>
        </p:txBody>
      </p:sp>
    </p:spTree>
    <p:extLst>
      <p:ext uri="{BB962C8B-B14F-4D97-AF65-F5344CB8AC3E}">
        <p14:creationId xmlns:p14="http://schemas.microsoft.com/office/powerpoint/2010/main" val="7135845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kurz)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D44091-71B1-483E-A013-079D716B43DB}"/>
              </a:ext>
            </a:extLst>
          </p:cNvPr>
          <p:cNvSpPr>
            <a:spLocks noGrp="1"/>
          </p:cNvSpPr>
          <p:nvPr>
            <p:ph type="title"/>
          </p:nvPr>
        </p:nvSpPr>
        <p:spPr>
          <a:xfrm>
            <a:off x="695400" y="332656"/>
            <a:ext cx="10801200" cy="504056"/>
          </a:xfrm>
        </p:spPr>
        <p:txBody>
          <a:bodyPr>
            <a:normAutofit/>
          </a:bodyPr>
          <a:lstStyle>
            <a:lvl1pPr marL="0" indent="0">
              <a:lnSpc>
                <a:spcPct val="80000"/>
              </a:lnSpc>
              <a:defRPr sz="4000" baseline="0"/>
            </a:lvl1pPr>
          </a:lstStyle>
          <a:p>
            <a:r>
              <a:rPr lang="de-DE"/>
              <a:t>Mastertitelformat bearbeiten</a:t>
            </a:r>
            <a:endParaRPr lang="de-CH" dirty="0"/>
          </a:p>
        </p:txBody>
      </p:sp>
      <p:sp>
        <p:nvSpPr>
          <p:cNvPr id="3" name="Inhaltsplatzhalter 2">
            <a:extLst>
              <a:ext uri="{FF2B5EF4-FFF2-40B4-BE49-F238E27FC236}">
                <a16:creationId xmlns:a16="http://schemas.microsoft.com/office/drawing/2014/main" id="{D0476B16-F216-4D67-AB77-335C65CEF26C}"/>
              </a:ext>
            </a:extLst>
          </p:cNvPr>
          <p:cNvSpPr>
            <a:spLocks noGrp="1"/>
          </p:cNvSpPr>
          <p:nvPr>
            <p:ph idx="1"/>
          </p:nvPr>
        </p:nvSpPr>
        <p:spPr>
          <a:xfrm>
            <a:off x="479376" y="1268760"/>
            <a:ext cx="11017224" cy="5040560"/>
          </a:xfrm>
        </p:spPr>
        <p:txBody>
          <a:bodyPr/>
          <a:lstStyle>
            <a:lvl1pPr>
              <a:spcBef>
                <a:spcPts val="2400"/>
              </a:spcBef>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Fußzeilenplatzhalter 3">
            <a:extLst>
              <a:ext uri="{FF2B5EF4-FFF2-40B4-BE49-F238E27FC236}">
                <a16:creationId xmlns:a16="http://schemas.microsoft.com/office/drawing/2014/main" id="{5CF0CFD4-2B4A-44BC-971F-616C2D482987}"/>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5" name="Foliennummernplatzhalter 4">
            <a:extLst>
              <a:ext uri="{FF2B5EF4-FFF2-40B4-BE49-F238E27FC236}">
                <a16:creationId xmlns:a16="http://schemas.microsoft.com/office/drawing/2014/main" id="{9976C74B-CE08-47B0-AD29-42A802299C87}"/>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3632859666"/>
      </p:ext>
    </p:extLst>
  </p:cSld>
  <p:clrMapOvr>
    <a:masterClrMapping/>
  </p:clrMapOvr>
  <p:transition>
    <p:fade/>
  </p:transition>
  <p:extLst mod="1">
    <p:ext uri="{DCECCB84-F9BA-43D5-87BE-67443E8EF086}">
      <p15:sldGuideLst xmlns:p15="http://schemas.microsoft.com/office/powerpoint/2012/main">
        <p15:guide id="1" orient="horz" pos="8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lang)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D44091-71B1-483E-A013-079D716B43DB}"/>
              </a:ext>
            </a:extLst>
          </p:cNvPr>
          <p:cNvSpPr>
            <a:spLocks noGrp="1"/>
          </p:cNvSpPr>
          <p:nvPr>
            <p:ph type="title" hasCustomPrompt="1"/>
          </p:nvPr>
        </p:nvSpPr>
        <p:spPr>
          <a:xfrm>
            <a:off x="695400" y="332656"/>
            <a:ext cx="10801200" cy="936104"/>
          </a:xfrm>
        </p:spPr>
        <p:txBody>
          <a:bodyPr>
            <a:normAutofit/>
          </a:bodyPr>
          <a:lstStyle>
            <a:lvl1pPr marL="0" indent="0">
              <a:lnSpc>
                <a:spcPct val="80000"/>
              </a:lnSpc>
              <a:defRPr sz="4000" baseline="0"/>
            </a:lvl1pPr>
          </a:lstStyle>
          <a:p>
            <a:r>
              <a:rPr lang="de-DE" dirty="0"/>
              <a:t>Mastertitelformat </a:t>
            </a:r>
            <a:br>
              <a:rPr lang="de-DE" dirty="0"/>
            </a:br>
            <a:r>
              <a:rPr lang="de-DE" dirty="0"/>
              <a:t>bearbeiten</a:t>
            </a:r>
            <a:endParaRPr lang="de-CH" dirty="0"/>
          </a:p>
        </p:txBody>
      </p:sp>
      <p:sp>
        <p:nvSpPr>
          <p:cNvPr id="3" name="Inhaltsplatzhalter 2">
            <a:extLst>
              <a:ext uri="{FF2B5EF4-FFF2-40B4-BE49-F238E27FC236}">
                <a16:creationId xmlns:a16="http://schemas.microsoft.com/office/drawing/2014/main" id="{D0476B16-F216-4D67-AB77-335C65CEF26C}"/>
              </a:ext>
            </a:extLst>
          </p:cNvPr>
          <p:cNvSpPr>
            <a:spLocks noGrp="1"/>
          </p:cNvSpPr>
          <p:nvPr>
            <p:ph idx="1"/>
          </p:nvPr>
        </p:nvSpPr>
        <p:spPr>
          <a:xfrm>
            <a:off x="479376" y="1772816"/>
            <a:ext cx="11017224" cy="4536504"/>
          </a:xfrm>
        </p:spPr>
        <p:txBody>
          <a:bodyPr/>
          <a:lstStyle>
            <a:lvl1pPr>
              <a:spcBef>
                <a:spcPts val="2400"/>
              </a:spcBef>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Fußzeilenplatzhalter 3">
            <a:extLst>
              <a:ext uri="{FF2B5EF4-FFF2-40B4-BE49-F238E27FC236}">
                <a16:creationId xmlns:a16="http://schemas.microsoft.com/office/drawing/2014/main" id="{E7BA5EB7-0264-43FE-827F-7F03F72007E3}"/>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5" name="Foliennummernplatzhalter 4">
            <a:extLst>
              <a:ext uri="{FF2B5EF4-FFF2-40B4-BE49-F238E27FC236}">
                <a16:creationId xmlns:a16="http://schemas.microsoft.com/office/drawing/2014/main" id="{F696F50D-FE99-49FF-9966-10CECF7BE19C}"/>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38551414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956C311A-B799-4519-8021-8836177EFD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44" y="0"/>
            <a:ext cx="12186711" cy="6858000"/>
          </a:xfrm>
          <a:prstGeom prst="rect">
            <a:avLst/>
          </a:prstGeom>
        </p:spPr>
      </p:pic>
      <p:sp>
        <p:nvSpPr>
          <p:cNvPr id="2" name="Titel 1">
            <a:extLst>
              <a:ext uri="{FF2B5EF4-FFF2-40B4-BE49-F238E27FC236}">
                <a16:creationId xmlns:a16="http://schemas.microsoft.com/office/drawing/2014/main" id="{03EA5B38-AA3C-459D-AA86-D69C6CFB2A78}"/>
              </a:ext>
            </a:extLst>
          </p:cNvPr>
          <p:cNvSpPr>
            <a:spLocks noGrp="1"/>
          </p:cNvSpPr>
          <p:nvPr>
            <p:ph type="title"/>
          </p:nvPr>
        </p:nvSpPr>
        <p:spPr>
          <a:xfrm>
            <a:off x="695325" y="1709738"/>
            <a:ext cx="10801275" cy="2852737"/>
          </a:xfrm>
        </p:spPr>
        <p:txBody>
          <a:bodyPr anchor="b"/>
          <a:lstStyle>
            <a:lvl1pPr>
              <a:defRPr sz="6000">
                <a:solidFill>
                  <a:schemeClr val="bg1"/>
                </a:solidFill>
              </a:defRPr>
            </a:lvl1pPr>
          </a:lstStyle>
          <a:p>
            <a:r>
              <a:rPr lang="de-DE"/>
              <a:t>Mastertitelformat bearbeiten</a:t>
            </a:r>
            <a:endParaRPr lang="de-CH" dirty="0"/>
          </a:p>
        </p:txBody>
      </p:sp>
      <p:sp>
        <p:nvSpPr>
          <p:cNvPr id="3" name="Textplatzhalter 2">
            <a:extLst>
              <a:ext uri="{FF2B5EF4-FFF2-40B4-BE49-F238E27FC236}">
                <a16:creationId xmlns:a16="http://schemas.microsoft.com/office/drawing/2014/main" id="{88ED16D7-E979-42FA-94E3-D043D46969A5}"/>
              </a:ext>
            </a:extLst>
          </p:cNvPr>
          <p:cNvSpPr>
            <a:spLocks noGrp="1"/>
          </p:cNvSpPr>
          <p:nvPr>
            <p:ph type="body" idx="1"/>
          </p:nvPr>
        </p:nvSpPr>
        <p:spPr>
          <a:xfrm>
            <a:off x="695325" y="4589463"/>
            <a:ext cx="10801275" cy="1500187"/>
          </a:xfrm>
        </p:spPr>
        <p:txBody>
          <a:bodyPr/>
          <a:lstStyle>
            <a:lvl1pPr marL="0" indent="0">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19332174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E931AB-CDC1-49AA-86CA-48F43D90694E}"/>
              </a:ext>
            </a:extLst>
          </p:cNvPr>
          <p:cNvSpPr>
            <a:spLocks noGrp="1"/>
          </p:cNvSpPr>
          <p:nvPr>
            <p:ph type="title"/>
          </p:nvPr>
        </p:nvSpPr>
        <p:spPr>
          <a:xfrm>
            <a:off x="695400" y="333375"/>
            <a:ext cx="10801201" cy="647353"/>
          </a:xfrm>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68CE7BD2-7CB7-45C5-A8D0-9712E315AEB9}"/>
              </a:ext>
            </a:extLst>
          </p:cNvPr>
          <p:cNvSpPr>
            <a:spLocks noGrp="1"/>
          </p:cNvSpPr>
          <p:nvPr>
            <p:ph sz="half" idx="1"/>
          </p:nvPr>
        </p:nvSpPr>
        <p:spPr>
          <a:xfrm>
            <a:off x="479376" y="1412776"/>
            <a:ext cx="5400601" cy="48965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Inhaltsplatzhalter 3">
            <a:extLst>
              <a:ext uri="{FF2B5EF4-FFF2-40B4-BE49-F238E27FC236}">
                <a16:creationId xmlns:a16="http://schemas.microsoft.com/office/drawing/2014/main" id="{90952529-6E16-4EC0-B3E1-CE4263EEF0CA}"/>
              </a:ext>
            </a:extLst>
          </p:cNvPr>
          <p:cNvSpPr>
            <a:spLocks noGrp="1"/>
          </p:cNvSpPr>
          <p:nvPr>
            <p:ph sz="half" idx="2"/>
          </p:nvPr>
        </p:nvSpPr>
        <p:spPr>
          <a:xfrm>
            <a:off x="6096000" y="1412776"/>
            <a:ext cx="5400600" cy="48965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Fußzeilenplatzhalter 4">
            <a:extLst>
              <a:ext uri="{FF2B5EF4-FFF2-40B4-BE49-F238E27FC236}">
                <a16:creationId xmlns:a16="http://schemas.microsoft.com/office/drawing/2014/main" id="{CC74362B-67D8-4E50-92E1-114BD22C3C3F}"/>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6" name="Foliennummernplatzhalter 5">
            <a:extLst>
              <a:ext uri="{FF2B5EF4-FFF2-40B4-BE49-F238E27FC236}">
                <a16:creationId xmlns:a16="http://schemas.microsoft.com/office/drawing/2014/main" id="{E0AD9753-A6C5-4145-8F94-B4CA67026EE5}"/>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35346626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BB06A-ED9F-44C6-9D12-701CABBAC99B}"/>
              </a:ext>
            </a:extLst>
          </p:cNvPr>
          <p:cNvSpPr>
            <a:spLocks noGrp="1"/>
          </p:cNvSpPr>
          <p:nvPr>
            <p:ph type="title"/>
          </p:nvPr>
        </p:nvSpPr>
        <p:spPr>
          <a:xfrm>
            <a:off x="695325" y="333375"/>
            <a:ext cx="10587683" cy="719361"/>
          </a:xfrm>
        </p:spPr>
        <p:txBody>
          <a:bodyPr/>
          <a:lstStyle/>
          <a:p>
            <a:r>
              <a:rPr lang="de-DE"/>
              <a:t>Mastertitelformat bearbeiten</a:t>
            </a:r>
            <a:endParaRPr lang="de-CH" dirty="0"/>
          </a:p>
        </p:txBody>
      </p:sp>
      <p:sp>
        <p:nvSpPr>
          <p:cNvPr id="3" name="Textplatzhalter 2">
            <a:extLst>
              <a:ext uri="{FF2B5EF4-FFF2-40B4-BE49-F238E27FC236}">
                <a16:creationId xmlns:a16="http://schemas.microsoft.com/office/drawing/2014/main" id="{164449D6-9003-4874-978C-28DB80D4BCE1}"/>
              </a:ext>
            </a:extLst>
          </p:cNvPr>
          <p:cNvSpPr>
            <a:spLocks noGrp="1"/>
          </p:cNvSpPr>
          <p:nvPr>
            <p:ph type="body" idx="1"/>
          </p:nvPr>
        </p:nvSpPr>
        <p:spPr>
          <a:xfrm>
            <a:off x="695325" y="1269207"/>
            <a:ext cx="5184651" cy="719633"/>
          </a:xfrm>
        </p:spPr>
        <p:txBody>
          <a:bodyPr anchor="t"/>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4F1DAFC-5FF2-4B10-902E-6BA41B140CD6}"/>
              </a:ext>
            </a:extLst>
          </p:cNvPr>
          <p:cNvSpPr>
            <a:spLocks noGrp="1"/>
          </p:cNvSpPr>
          <p:nvPr>
            <p:ph sz="half" idx="2"/>
          </p:nvPr>
        </p:nvSpPr>
        <p:spPr>
          <a:xfrm>
            <a:off x="479377" y="2132856"/>
            <a:ext cx="5400600" cy="417646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Textplatzhalter 4">
            <a:extLst>
              <a:ext uri="{FF2B5EF4-FFF2-40B4-BE49-F238E27FC236}">
                <a16:creationId xmlns:a16="http://schemas.microsoft.com/office/drawing/2014/main" id="{01231840-1DD8-412F-98E4-F87AE9FF0762}"/>
              </a:ext>
            </a:extLst>
          </p:cNvPr>
          <p:cNvSpPr>
            <a:spLocks noGrp="1"/>
          </p:cNvSpPr>
          <p:nvPr>
            <p:ph type="body" sz="quarter" idx="3"/>
          </p:nvPr>
        </p:nvSpPr>
        <p:spPr>
          <a:xfrm>
            <a:off x="6312024" y="1273287"/>
            <a:ext cx="5183188" cy="715553"/>
          </a:xfrm>
        </p:spPr>
        <p:txBody>
          <a:bodyPr anchor="t"/>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5F985F6-E623-4240-8C97-E279AF323EFB}"/>
              </a:ext>
            </a:extLst>
          </p:cNvPr>
          <p:cNvSpPr>
            <a:spLocks noGrp="1"/>
          </p:cNvSpPr>
          <p:nvPr>
            <p:ph sz="quarter" idx="4"/>
          </p:nvPr>
        </p:nvSpPr>
        <p:spPr>
          <a:xfrm>
            <a:off x="6096000" y="2132856"/>
            <a:ext cx="5400675" cy="41764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7" name="Fußzeilenplatzhalter 6">
            <a:extLst>
              <a:ext uri="{FF2B5EF4-FFF2-40B4-BE49-F238E27FC236}">
                <a16:creationId xmlns:a16="http://schemas.microsoft.com/office/drawing/2014/main" id="{CD91F4E6-7A3C-41D8-8310-1093528B3AB1}"/>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8" name="Foliennummernplatzhalter 7">
            <a:extLst>
              <a:ext uri="{FF2B5EF4-FFF2-40B4-BE49-F238E27FC236}">
                <a16:creationId xmlns:a16="http://schemas.microsoft.com/office/drawing/2014/main" id="{8368EB6B-F468-4274-9CD5-611B7985D3A6}"/>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2821864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632A45-7F3D-43FF-A21E-CD1B18EA75E1}"/>
              </a:ext>
            </a:extLst>
          </p:cNvPr>
          <p:cNvSpPr>
            <a:spLocks noGrp="1"/>
          </p:cNvSpPr>
          <p:nvPr>
            <p:ph type="title"/>
          </p:nvPr>
        </p:nvSpPr>
        <p:spPr/>
        <p:txBody>
          <a:bodyPr/>
          <a:lstStyle/>
          <a:p>
            <a:r>
              <a:rPr lang="de-DE"/>
              <a:t>Mastertitelformat bearbeiten</a:t>
            </a:r>
            <a:endParaRPr lang="de-CH"/>
          </a:p>
        </p:txBody>
      </p:sp>
      <p:sp>
        <p:nvSpPr>
          <p:cNvPr id="3" name="Fußzeilenplatzhalter 2">
            <a:extLst>
              <a:ext uri="{FF2B5EF4-FFF2-40B4-BE49-F238E27FC236}">
                <a16:creationId xmlns:a16="http://schemas.microsoft.com/office/drawing/2014/main" id="{39C62350-9061-4E4C-9581-119E1CD1E17F}"/>
              </a:ext>
            </a:extLst>
          </p:cNvPr>
          <p:cNvSpPr>
            <a:spLocks noGrp="1"/>
          </p:cNvSpPr>
          <p:nvPr>
            <p:ph type="ftr" sz="quarter" idx="10"/>
          </p:nvPr>
        </p:nvSpPr>
        <p:spPr>
          <a:xfrm>
            <a:off x="2207568" y="6447257"/>
            <a:ext cx="8136979" cy="404664"/>
          </a:xfrm>
        </p:spPr>
        <p:txBody>
          <a:bodyPr/>
          <a:lstStyle/>
          <a:p>
            <a:r>
              <a:rPr lang="de-DE"/>
              <a:t>150 E-Business-Applikationen anpassen - Einführiung - Markus Nufer</a:t>
            </a:r>
            <a:endParaRPr lang="de-CH" dirty="0"/>
          </a:p>
        </p:txBody>
      </p:sp>
      <p:sp>
        <p:nvSpPr>
          <p:cNvPr id="4" name="Foliennummernplatzhalter 3">
            <a:extLst>
              <a:ext uri="{FF2B5EF4-FFF2-40B4-BE49-F238E27FC236}">
                <a16:creationId xmlns:a16="http://schemas.microsoft.com/office/drawing/2014/main" id="{7985612B-2C6A-49E9-BFCA-8585253066FB}"/>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24914911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CC60E93-E8D0-41DC-8511-E03951A92A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Grafik 14">
            <a:extLst>
              <a:ext uri="{FF2B5EF4-FFF2-40B4-BE49-F238E27FC236}">
                <a16:creationId xmlns:a16="http://schemas.microsoft.com/office/drawing/2014/main" id="{81A42B57-CF91-4621-9897-DAC2329F855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55840" y="1446492"/>
            <a:ext cx="2880320" cy="3429521"/>
          </a:xfrm>
          <a:prstGeom prst="rect">
            <a:avLst/>
          </a:prstGeom>
        </p:spPr>
      </p:pic>
    </p:spTree>
    <p:extLst>
      <p:ext uri="{BB962C8B-B14F-4D97-AF65-F5344CB8AC3E}">
        <p14:creationId xmlns:p14="http://schemas.microsoft.com/office/powerpoint/2010/main" val="2608660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98353E-A4C2-4E3E-89DE-3B183DFE9BB0}"/>
              </a:ext>
            </a:extLst>
          </p:cNvPr>
          <p:cNvSpPr>
            <a:spLocks noGrp="1"/>
          </p:cNvSpPr>
          <p:nvPr>
            <p:ph type="title"/>
          </p:nvPr>
        </p:nvSpPr>
        <p:spPr>
          <a:xfrm>
            <a:off x="695400" y="333375"/>
            <a:ext cx="10801201" cy="1312863"/>
          </a:xfrm>
          <a:prstGeom prst="rect">
            <a:avLst/>
          </a:prstGeom>
        </p:spPr>
        <p:txBody>
          <a:bodyPr vert="horz" lIns="91440" tIns="45720" rIns="91440" bIns="45720" rtlCol="0" anchor="t">
            <a:normAutofit/>
          </a:bodyPr>
          <a:lstStyle/>
          <a:p>
            <a:r>
              <a:rPr lang="de-DE" dirty="0"/>
              <a:t>Mastertitelformat bearbeiten</a:t>
            </a:r>
            <a:endParaRPr lang="de-CH" dirty="0"/>
          </a:p>
        </p:txBody>
      </p:sp>
      <p:sp>
        <p:nvSpPr>
          <p:cNvPr id="3" name="Textplatzhalter 2">
            <a:extLst>
              <a:ext uri="{FF2B5EF4-FFF2-40B4-BE49-F238E27FC236}">
                <a16:creationId xmlns:a16="http://schemas.microsoft.com/office/drawing/2014/main" id="{2FE8CF51-219D-4D43-8F8E-D0E440A518B0}"/>
              </a:ext>
            </a:extLst>
          </p:cNvPr>
          <p:cNvSpPr>
            <a:spLocks noGrp="1"/>
          </p:cNvSpPr>
          <p:nvPr>
            <p:ph type="body" idx="1"/>
          </p:nvPr>
        </p:nvSpPr>
        <p:spPr>
          <a:xfrm>
            <a:off x="479376" y="1825624"/>
            <a:ext cx="11017226" cy="4483695"/>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3" name="Fußzeilenplatzhalter 12">
            <a:extLst>
              <a:ext uri="{FF2B5EF4-FFF2-40B4-BE49-F238E27FC236}">
                <a16:creationId xmlns:a16="http://schemas.microsoft.com/office/drawing/2014/main" id="{DE300426-9C67-42CF-8C97-9B783B8D2D23}"/>
              </a:ext>
            </a:extLst>
          </p:cNvPr>
          <p:cNvSpPr>
            <a:spLocks noGrp="1"/>
          </p:cNvSpPr>
          <p:nvPr>
            <p:ph type="ftr" sz="quarter" idx="3"/>
          </p:nvPr>
        </p:nvSpPr>
        <p:spPr>
          <a:xfrm>
            <a:off x="1271464" y="6435534"/>
            <a:ext cx="8136979" cy="404664"/>
          </a:xfrm>
          <a:prstGeom prst="rect">
            <a:avLst/>
          </a:prstGeom>
        </p:spPr>
        <p:txBody>
          <a:bodyPr vert="horz" wrap="none" lIns="91440" tIns="45720" rIns="91440" bIns="144000" rtlCol="0" anchor="b"/>
          <a:lstStyle>
            <a:lvl1pPr algn="l">
              <a:defRPr sz="1200">
                <a:solidFill>
                  <a:schemeClr val="tx1">
                    <a:tint val="75000"/>
                  </a:schemeClr>
                </a:solidFill>
                <a:latin typeface="+mj-lt"/>
              </a:defRPr>
            </a:lvl1pPr>
          </a:lstStyle>
          <a:p>
            <a:r>
              <a:rPr lang="de-DE"/>
              <a:t>150 E-Business-Applikationen anpassen - Einführiung - Markus Nufer</a:t>
            </a:r>
            <a:endParaRPr lang="de-CH" dirty="0"/>
          </a:p>
        </p:txBody>
      </p:sp>
      <p:sp>
        <p:nvSpPr>
          <p:cNvPr id="18" name="Foliennummernplatzhalter 17">
            <a:extLst>
              <a:ext uri="{FF2B5EF4-FFF2-40B4-BE49-F238E27FC236}">
                <a16:creationId xmlns:a16="http://schemas.microsoft.com/office/drawing/2014/main" id="{A7757D50-7122-4B62-BC7D-6BE89384EAD2}"/>
              </a:ext>
            </a:extLst>
          </p:cNvPr>
          <p:cNvSpPr>
            <a:spLocks noGrp="1"/>
          </p:cNvSpPr>
          <p:nvPr>
            <p:ph type="sldNum" sz="quarter" idx="4"/>
          </p:nvPr>
        </p:nvSpPr>
        <p:spPr>
          <a:xfrm>
            <a:off x="149224" y="6453336"/>
            <a:ext cx="546101" cy="404664"/>
          </a:xfrm>
          <a:prstGeom prst="rect">
            <a:avLst/>
          </a:prstGeom>
        </p:spPr>
        <p:txBody>
          <a:bodyPr vert="horz" lIns="91440" tIns="45720" rIns="91440" bIns="144000" rtlCol="0" anchor="b"/>
          <a:lstStyle>
            <a:lvl1pPr algn="r">
              <a:defRPr sz="1200" b="1">
                <a:solidFill>
                  <a:schemeClr val="tx1">
                    <a:tint val="75000"/>
                  </a:schemeClr>
                </a:solidFill>
                <a:latin typeface="+mj-lt"/>
              </a:defRPr>
            </a:lvl1pPr>
          </a:lstStyle>
          <a:p>
            <a:fld id="{AAADE21D-57C1-4D68-80DF-96A826674346}" type="slidenum">
              <a:rPr lang="de-CH" smtClean="0"/>
              <a:pPr/>
              <a:t>‹Nr.›</a:t>
            </a:fld>
            <a:endParaRPr lang="de-CH" dirty="0"/>
          </a:p>
        </p:txBody>
      </p:sp>
      <p:pic>
        <p:nvPicPr>
          <p:cNvPr id="21" name="Grafik 20">
            <a:extLst>
              <a:ext uri="{FF2B5EF4-FFF2-40B4-BE49-F238E27FC236}">
                <a16:creationId xmlns:a16="http://schemas.microsoft.com/office/drawing/2014/main" id="{78C26915-6AE7-4027-BF4A-9BA1C100399E}"/>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542847" y="6176963"/>
            <a:ext cx="412087" cy="489906"/>
          </a:xfrm>
          <a:prstGeom prst="rect">
            <a:avLst/>
          </a:prstGeom>
        </p:spPr>
      </p:pic>
    </p:spTree>
    <p:extLst>
      <p:ext uri="{BB962C8B-B14F-4D97-AF65-F5344CB8AC3E}">
        <p14:creationId xmlns:p14="http://schemas.microsoft.com/office/powerpoint/2010/main" val="420044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53" r:id="rId6"/>
    <p:sldLayoutId id="2147483654" r:id="rId7"/>
    <p:sldLayoutId id="2147483655" r:id="rId8"/>
  </p:sldLayoutIdLst>
  <p:transition>
    <p:fade/>
  </p:transition>
  <p:hf hd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SzPct val="100000"/>
        <a:buFont typeface="Source Sans Pro" panose="020B0503030403020204" pitchFamily="34" charset="0"/>
        <a:buChar char="›"/>
        <a:defRPr sz="2800" kern="1200">
          <a:solidFill>
            <a:schemeClr val="tx1"/>
          </a:solidFill>
          <a:latin typeface="+mn-lt"/>
          <a:ea typeface="+mn-ea"/>
          <a:cs typeface="+mn-cs"/>
        </a:defRPr>
      </a:lvl1pPr>
      <a:lvl2pPr marL="449263" indent="-182563" algn="l" defTabSz="914400" rtl="0" eaLnBrk="1" latinLnBrk="0" hangingPunct="1">
        <a:lnSpc>
          <a:spcPct val="90000"/>
        </a:lnSpc>
        <a:spcBef>
          <a:spcPts val="500"/>
        </a:spcBef>
        <a:buClr>
          <a:schemeClr val="accent1"/>
        </a:buClr>
        <a:buFont typeface="Source Sans Pro" panose="020B0503030403020204" pitchFamily="34" charset="0"/>
        <a:buChar char="›"/>
        <a:defRPr sz="2400" kern="1200">
          <a:solidFill>
            <a:schemeClr val="tx1"/>
          </a:solidFill>
          <a:latin typeface="+mn-lt"/>
          <a:ea typeface="+mn-ea"/>
          <a:cs typeface="+mn-cs"/>
        </a:defRPr>
      </a:lvl2pPr>
      <a:lvl3pPr marL="627063" indent="-177800" algn="l" defTabSz="914400" rtl="0" eaLnBrk="1" latinLnBrk="0" hangingPunct="1">
        <a:lnSpc>
          <a:spcPct val="90000"/>
        </a:lnSpc>
        <a:spcBef>
          <a:spcPts val="500"/>
        </a:spcBef>
        <a:buClr>
          <a:schemeClr val="accent1"/>
        </a:buClr>
        <a:buFont typeface="Source Sans Pro" panose="020B0503030403020204" pitchFamily="34" charset="0"/>
        <a:buChar char="›"/>
        <a:defRPr sz="2000" kern="1200">
          <a:solidFill>
            <a:schemeClr val="tx1"/>
          </a:solidFill>
          <a:latin typeface="+mn-lt"/>
          <a:ea typeface="+mn-ea"/>
          <a:cs typeface="+mn-cs"/>
        </a:defRPr>
      </a:lvl3pPr>
      <a:lvl4pPr marL="896938" indent="-228600" algn="l" defTabSz="914400" rtl="0" eaLnBrk="1" latinLnBrk="0" hangingPunct="1">
        <a:lnSpc>
          <a:spcPct val="90000"/>
        </a:lnSpc>
        <a:spcBef>
          <a:spcPts val="500"/>
        </a:spcBef>
        <a:buClr>
          <a:schemeClr val="accent1"/>
        </a:buClr>
        <a:buFont typeface="Source Sans Pro" panose="020B0503030403020204" pitchFamily="34" charset="0"/>
        <a:buChar char="›"/>
        <a:defRPr sz="1800" kern="1200">
          <a:solidFill>
            <a:schemeClr val="tx1"/>
          </a:solidFill>
          <a:latin typeface="+mn-lt"/>
          <a:ea typeface="+mn-ea"/>
          <a:cs typeface="+mn-cs"/>
        </a:defRPr>
      </a:lvl4pPr>
      <a:lvl5pPr marL="1163638" indent="-228600" algn="l" defTabSz="914400" rtl="0" eaLnBrk="1" latinLnBrk="0" hangingPunct="1">
        <a:lnSpc>
          <a:spcPct val="90000"/>
        </a:lnSpc>
        <a:spcBef>
          <a:spcPts val="500"/>
        </a:spcBef>
        <a:buClr>
          <a:schemeClr val="accent1"/>
        </a:buClr>
        <a:buFont typeface="Source Sans Pro" panose="020B0503030403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01" userDrawn="1">
          <p15:clr>
            <a:srgbClr val="F26B43"/>
          </p15:clr>
        </p15:guide>
        <p15:guide id="2" pos="7242" userDrawn="1">
          <p15:clr>
            <a:srgbClr val="F26B43"/>
          </p15:clr>
        </p15:guide>
        <p15:guide id="3" pos="438" userDrawn="1">
          <p15:clr>
            <a:srgbClr val="F26B43"/>
          </p15:clr>
        </p15:guide>
        <p15:guide id="4" pos="3840" userDrawn="1">
          <p15:clr>
            <a:srgbClr val="F26B43"/>
          </p15:clr>
        </p15:guide>
        <p15:guide id="5" orient="horz" pos="2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iki.prozeus.de/index.php/E-Business-Anwendungen" TargetMode="External"/><Relationship Id="rId2" Type="http://schemas.openxmlformats.org/officeDocument/2006/relationships/hyperlink" Target="https://de.wikipedia.org/wiki/E-Business" TargetMode="External"/><Relationship Id="rId1" Type="http://schemas.openxmlformats.org/officeDocument/2006/relationships/slideLayout" Target="../slideLayouts/slideLayout2.xml"/><Relationship Id="rId6" Type="http://schemas.openxmlformats.org/officeDocument/2006/relationships/hyperlink" Target="https://de.wikipedia.org/wiki/Vendor_Managed_Inventory" TargetMode="External"/><Relationship Id="rId5" Type="http://schemas.openxmlformats.org/officeDocument/2006/relationships/hyperlink" Target="https://www.diskover.eu/bedarfsprognose/?gclid=EAIaIQobChMIlbbYlNmV6wIVk94YCh3dtAFgEAAYASAAEgK28vD_BwE" TargetMode="External"/><Relationship Id="rId4" Type="http://schemas.openxmlformats.org/officeDocument/2006/relationships/hyperlink" Target="https://www.remira.de/joint-forecasting-mehr-effizienz-durch-gemeinsame-planu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teamblue.unicomsi.com/products/system-architect/" TargetMode="External"/><Relationship Id="rId3" Type="http://schemas.openxmlformats.org/officeDocument/2006/relationships/hyperlink" Target="https://de.wikipedia.org/wiki/Unternehmensarchitektur" TargetMode="External"/><Relationship Id="rId7" Type="http://schemas.openxmlformats.org/officeDocument/2006/relationships/hyperlink" Target="http://www.opengroup.org/subjectareas/enterprise/togaf/" TargetMode="External"/><Relationship Id="rId2" Type="http://schemas.openxmlformats.org/officeDocument/2006/relationships/hyperlink" Target="http://www.controllerakademie.de/news/controlling/operative-prozesse-mit-kennzahlen-zielorientiert-steuern/" TargetMode="External"/><Relationship Id="rId1" Type="http://schemas.openxmlformats.org/officeDocument/2006/relationships/slideLayout" Target="../slideLayouts/slideLayout2.xml"/><Relationship Id="rId6" Type="http://schemas.openxmlformats.org/officeDocument/2006/relationships/hyperlink" Target="https://de.wikipedia.org/wiki/TOGAF" TargetMode="External"/><Relationship Id="rId5" Type="http://schemas.openxmlformats.org/officeDocument/2006/relationships/hyperlink" Target="https://ci.iwi.unisg.ch/themen/unternehmensarchitektur/" TargetMode="External"/><Relationship Id="rId4" Type="http://schemas.openxmlformats.org/officeDocument/2006/relationships/hyperlink" Target="https://de.wikipedia.org/wiki/Enterprise_Service_Bu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ict-berufsbildung.ch/berufsbildung/ict-competence-framewor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2CE6FAD2-1BA3-4A67-A298-E3EF2853BBF1}"/>
              </a:ext>
            </a:extLst>
          </p:cNvPr>
          <p:cNvSpPr>
            <a:spLocks noGrp="1"/>
          </p:cNvSpPr>
          <p:nvPr>
            <p:ph type="subTitle" idx="1"/>
          </p:nvPr>
        </p:nvSpPr>
        <p:spPr/>
        <p:txBody>
          <a:bodyPr/>
          <a:lstStyle/>
          <a:p>
            <a:r>
              <a:rPr lang="de-CH" dirty="0"/>
              <a:t>150 E-Business-Applikationen anpassen</a:t>
            </a:r>
          </a:p>
          <a:p>
            <a:endParaRPr lang="de-CH" dirty="0"/>
          </a:p>
          <a:p>
            <a:r>
              <a:rPr lang="de-CH" dirty="0"/>
              <a:t>Markus Nufer</a:t>
            </a:r>
          </a:p>
        </p:txBody>
      </p:sp>
      <p:sp>
        <p:nvSpPr>
          <p:cNvPr id="5" name="Titel 4">
            <a:extLst>
              <a:ext uri="{FF2B5EF4-FFF2-40B4-BE49-F238E27FC236}">
                <a16:creationId xmlns:a16="http://schemas.microsoft.com/office/drawing/2014/main" id="{062EF979-B2C8-4487-80AC-FA75565C0D4A}"/>
              </a:ext>
            </a:extLst>
          </p:cNvPr>
          <p:cNvSpPr>
            <a:spLocks noGrp="1"/>
          </p:cNvSpPr>
          <p:nvPr>
            <p:ph type="ctrTitle"/>
          </p:nvPr>
        </p:nvSpPr>
        <p:spPr>
          <a:xfrm>
            <a:off x="479376" y="1133841"/>
            <a:ext cx="11233247" cy="2387600"/>
          </a:xfrm>
        </p:spPr>
        <p:txBody>
          <a:bodyPr>
            <a:normAutofit fontScale="90000"/>
          </a:bodyPr>
          <a:lstStyle/>
          <a:p>
            <a:r>
              <a:rPr lang="de-CH" dirty="0"/>
              <a:t>Einführung ins Thema und das Modul 150</a:t>
            </a:r>
            <a:br>
              <a:rPr lang="de-CH" dirty="0"/>
            </a:br>
            <a:endParaRPr lang="de-CH" dirty="0"/>
          </a:p>
        </p:txBody>
      </p:sp>
    </p:spTree>
    <p:extLst>
      <p:ext uri="{BB962C8B-B14F-4D97-AF65-F5344CB8AC3E}">
        <p14:creationId xmlns:p14="http://schemas.microsoft.com/office/powerpoint/2010/main" val="14096395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a:t>Beispiele von E-Business-Anwendungen</a:t>
            </a:r>
          </a:p>
        </p:txBody>
      </p:sp>
      <p:sp>
        <p:nvSpPr>
          <p:cNvPr id="3" name="Inhaltsplatzhalter 2"/>
          <p:cNvSpPr>
            <a:spLocks noGrp="1"/>
          </p:cNvSpPr>
          <p:nvPr>
            <p:ph idx="1"/>
          </p:nvPr>
        </p:nvSpPr>
        <p:spPr/>
        <p:txBody>
          <a:bodyPr>
            <a:normAutofit fontScale="92500" lnSpcReduction="20000"/>
          </a:bodyPr>
          <a:lstStyle/>
          <a:p>
            <a:pPr marL="0" indent="0">
              <a:lnSpc>
                <a:spcPct val="120000"/>
              </a:lnSpc>
              <a:spcBef>
                <a:spcPts val="0"/>
              </a:spcBef>
              <a:buNone/>
            </a:pPr>
            <a:r>
              <a:rPr lang="de-CH" b="1" dirty="0"/>
              <a:t>Die Einsatzmöglichkeiten für </a:t>
            </a:r>
            <a:r>
              <a:rPr lang="de-CH" b="1" dirty="0">
                <a:hlinkClick r:id="rId2"/>
              </a:rPr>
              <a:t>E-Business-Anwendungen</a:t>
            </a:r>
            <a:r>
              <a:rPr lang="de-CH" b="1" dirty="0"/>
              <a:t> betreffen praktisch alle Geschäftsprozesse: </a:t>
            </a:r>
          </a:p>
          <a:p>
            <a:pPr>
              <a:lnSpc>
                <a:spcPct val="120000"/>
              </a:lnSpc>
              <a:spcBef>
                <a:spcPts val="0"/>
              </a:spcBef>
            </a:pPr>
            <a:r>
              <a:rPr lang="de-CH" dirty="0" err="1">
                <a:hlinkClick r:id="rId3"/>
              </a:rPr>
              <a:t>Category</a:t>
            </a:r>
            <a:r>
              <a:rPr lang="de-CH" dirty="0">
                <a:hlinkClick r:id="rId3"/>
              </a:rPr>
              <a:t> Management (CM)</a:t>
            </a:r>
            <a:endParaRPr lang="de-CH" dirty="0"/>
          </a:p>
          <a:p>
            <a:pPr>
              <a:lnSpc>
                <a:spcPct val="120000"/>
              </a:lnSpc>
              <a:spcBef>
                <a:spcPts val="0"/>
              </a:spcBef>
            </a:pPr>
            <a:r>
              <a:rPr lang="de-CH" dirty="0">
                <a:hlinkClick r:id="rId3"/>
              </a:rPr>
              <a:t>Collaborative </a:t>
            </a:r>
            <a:r>
              <a:rPr lang="de-CH" dirty="0" err="1">
                <a:hlinkClick r:id="rId3"/>
              </a:rPr>
              <a:t>Planning</a:t>
            </a:r>
            <a:r>
              <a:rPr lang="de-CH" dirty="0">
                <a:hlinkClick r:id="rId3"/>
              </a:rPr>
              <a:t>, </a:t>
            </a:r>
            <a:r>
              <a:rPr lang="de-CH" dirty="0" err="1">
                <a:hlinkClick r:id="rId3"/>
              </a:rPr>
              <a:t>Forecasting</a:t>
            </a:r>
            <a:r>
              <a:rPr lang="de-CH" dirty="0">
                <a:hlinkClick r:id="rId3"/>
              </a:rPr>
              <a:t> </a:t>
            </a:r>
            <a:r>
              <a:rPr lang="de-CH" dirty="0" err="1">
                <a:hlinkClick r:id="rId3"/>
              </a:rPr>
              <a:t>and</a:t>
            </a:r>
            <a:r>
              <a:rPr lang="de-CH" dirty="0">
                <a:hlinkClick r:id="rId3"/>
              </a:rPr>
              <a:t> </a:t>
            </a:r>
            <a:r>
              <a:rPr lang="de-CH" dirty="0" err="1">
                <a:hlinkClick r:id="rId3"/>
              </a:rPr>
              <a:t>Replenishment</a:t>
            </a:r>
            <a:r>
              <a:rPr lang="de-CH" dirty="0">
                <a:hlinkClick r:id="rId3"/>
              </a:rPr>
              <a:t> (CPFR)</a:t>
            </a:r>
            <a:endParaRPr lang="de-CH" dirty="0"/>
          </a:p>
          <a:p>
            <a:pPr>
              <a:lnSpc>
                <a:spcPct val="120000"/>
              </a:lnSpc>
              <a:spcBef>
                <a:spcPts val="0"/>
              </a:spcBef>
            </a:pPr>
            <a:r>
              <a:rPr lang="de-CH" dirty="0">
                <a:hlinkClick r:id="rId3"/>
              </a:rPr>
              <a:t>Customer </a:t>
            </a:r>
            <a:r>
              <a:rPr lang="de-CH" dirty="0" err="1">
                <a:hlinkClick r:id="rId3"/>
              </a:rPr>
              <a:t>Relationship</a:t>
            </a:r>
            <a:r>
              <a:rPr lang="de-CH" dirty="0">
                <a:hlinkClick r:id="rId3"/>
              </a:rPr>
              <a:t> Management (CRM)</a:t>
            </a:r>
            <a:endParaRPr lang="de-CH" dirty="0"/>
          </a:p>
          <a:p>
            <a:pPr>
              <a:lnSpc>
                <a:spcPct val="120000"/>
              </a:lnSpc>
              <a:spcBef>
                <a:spcPts val="0"/>
              </a:spcBef>
            </a:pPr>
            <a:r>
              <a:rPr lang="de-CH" dirty="0">
                <a:hlinkClick r:id="rId3"/>
              </a:rPr>
              <a:t>GS1-Transportetikett</a:t>
            </a:r>
            <a:endParaRPr lang="de-CH" dirty="0"/>
          </a:p>
          <a:p>
            <a:pPr>
              <a:lnSpc>
                <a:spcPct val="120000"/>
              </a:lnSpc>
              <a:spcBef>
                <a:spcPts val="0"/>
              </a:spcBef>
            </a:pPr>
            <a:r>
              <a:rPr lang="de-CH" dirty="0">
                <a:hlinkClick r:id="rId3"/>
              </a:rPr>
              <a:t>Elektronische Geschäftsdokumente</a:t>
            </a:r>
            <a:endParaRPr lang="de-CH" dirty="0"/>
          </a:p>
          <a:p>
            <a:pPr>
              <a:lnSpc>
                <a:spcPct val="120000"/>
              </a:lnSpc>
              <a:spcBef>
                <a:spcPts val="0"/>
              </a:spcBef>
            </a:pPr>
            <a:r>
              <a:rPr lang="de-CH" dirty="0">
                <a:hlinkClick r:id="rId3"/>
              </a:rPr>
              <a:t>Elektronischer Katalog</a:t>
            </a:r>
            <a:endParaRPr lang="de-CH" dirty="0"/>
          </a:p>
          <a:p>
            <a:pPr>
              <a:lnSpc>
                <a:spcPct val="120000"/>
              </a:lnSpc>
              <a:spcBef>
                <a:spcPts val="0"/>
              </a:spcBef>
            </a:pPr>
            <a:r>
              <a:rPr lang="de-CH" dirty="0">
                <a:hlinkClick r:id="rId3"/>
              </a:rPr>
              <a:t>Elektronische Beschaffung</a:t>
            </a:r>
            <a:endParaRPr lang="de-CH" dirty="0"/>
          </a:p>
          <a:p>
            <a:pPr>
              <a:lnSpc>
                <a:spcPct val="120000"/>
              </a:lnSpc>
              <a:spcBef>
                <a:spcPts val="0"/>
              </a:spcBef>
            </a:pPr>
            <a:r>
              <a:rPr lang="de-CH" dirty="0">
                <a:hlinkClick r:id="rId4"/>
              </a:rPr>
              <a:t>Joint </a:t>
            </a:r>
            <a:r>
              <a:rPr lang="de-CH" dirty="0" err="1">
                <a:hlinkClick r:id="rId4"/>
              </a:rPr>
              <a:t>Forecasting</a:t>
            </a:r>
            <a:r>
              <a:rPr lang="de-CH" dirty="0"/>
              <a:t>	/ </a:t>
            </a:r>
            <a:r>
              <a:rPr lang="de-CH" dirty="0">
                <a:hlinkClick r:id="rId5"/>
              </a:rPr>
              <a:t>Bedarfsprognose</a:t>
            </a:r>
            <a:endParaRPr lang="de-CH" dirty="0"/>
          </a:p>
          <a:p>
            <a:pPr>
              <a:lnSpc>
                <a:spcPct val="120000"/>
              </a:lnSpc>
              <a:spcBef>
                <a:spcPts val="0"/>
              </a:spcBef>
            </a:pPr>
            <a:r>
              <a:rPr lang="de-CH" dirty="0">
                <a:hlinkClick r:id="rId6"/>
              </a:rPr>
              <a:t>Vendor </a:t>
            </a:r>
            <a:r>
              <a:rPr lang="de-CH" dirty="0" err="1">
                <a:hlinkClick r:id="rId6"/>
              </a:rPr>
              <a:t>Managed</a:t>
            </a:r>
            <a:r>
              <a:rPr lang="de-CH" dirty="0">
                <a:hlinkClick r:id="rId6"/>
              </a:rPr>
              <a:t> </a:t>
            </a:r>
            <a:r>
              <a:rPr lang="de-CH" dirty="0" err="1">
                <a:hlinkClick r:id="rId6"/>
              </a:rPr>
              <a:t>Inventory</a:t>
            </a:r>
            <a:r>
              <a:rPr lang="de-CH" dirty="0">
                <a:hlinkClick r:id="rId6"/>
              </a:rPr>
              <a:t> (VMI)</a:t>
            </a:r>
            <a:endParaRPr lang="de-CH" dirty="0"/>
          </a:p>
          <a:p>
            <a:pPr>
              <a:lnSpc>
                <a:spcPct val="120000"/>
              </a:lnSpc>
              <a:spcBef>
                <a:spcPts val="0"/>
              </a:spcBef>
            </a:pPr>
            <a:r>
              <a:rPr lang="de-CH" dirty="0">
                <a:hlinkClick r:id="rId3"/>
              </a:rPr>
              <a:t>Online-Shops</a:t>
            </a:r>
            <a:endParaRPr lang="de-CH" dirty="0"/>
          </a:p>
        </p:txBody>
      </p:sp>
      <p:sp>
        <p:nvSpPr>
          <p:cNvPr id="6" name="Rechteck 5"/>
          <p:cNvSpPr/>
          <p:nvPr/>
        </p:nvSpPr>
        <p:spPr>
          <a:xfrm>
            <a:off x="7536160" y="5466129"/>
            <a:ext cx="4572000" cy="246221"/>
          </a:xfrm>
          <a:prstGeom prst="rect">
            <a:avLst/>
          </a:prstGeom>
        </p:spPr>
        <p:txBody>
          <a:bodyPr>
            <a:spAutoFit/>
          </a:bodyPr>
          <a:lstStyle/>
          <a:p>
            <a:r>
              <a:rPr lang="de-CH" sz="1000" dirty="0"/>
              <a:t>Quelle: </a:t>
            </a:r>
            <a:r>
              <a:rPr lang="de-CH" sz="1000" dirty="0">
                <a:hlinkClick r:id="rId3"/>
              </a:rPr>
              <a:t>http://wiki.prozeus.de/index.php/E-Business-Anwendungen</a:t>
            </a:r>
            <a:r>
              <a:rPr lang="de-CH" sz="1000" dirty="0"/>
              <a:t> </a:t>
            </a:r>
          </a:p>
        </p:txBody>
      </p:sp>
      <p:sp>
        <p:nvSpPr>
          <p:cNvPr id="4" name="Fußzeilenplatzhalter 3">
            <a:extLst>
              <a:ext uri="{FF2B5EF4-FFF2-40B4-BE49-F238E27FC236}">
                <a16:creationId xmlns:a16="http://schemas.microsoft.com/office/drawing/2014/main" id="{0AC3E227-D397-4A27-9B74-DC98C2A6262F}"/>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5" name="Foliennummernplatzhalter 4">
            <a:extLst>
              <a:ext uri="{FF2B5EF4-FFF2-40B4-BE49-F238E27FC236}">
                <a16:creationId xmlns:a16="http://schemas.microsoft.com/office/drawing/2014/main" id="{4D9050E7-ED7C-4D22-97DC-FFAB737878A9}"/>
              </a:ext>
            </a:extLst>
          </p:cNvPr>
          <p:cNvSpPr>
            <a:spLocks noGrp="1"/>
          </p:cNvSpPr>
          <p:nvPr>
            <p:ph type="sldNum" sz="quarter" idx="11"/>
          </p:nvPr>
        </p:nvSpPr>
        <p:spPr/>
        <p:txBody>
          <a:bodyPr/>
          <a:lstStyle/>
          <a:p>
            <a:fld id="{AAADE21D-57C1-4D68-80DF-96A826674346}" type="slidenum">
              <a:rPr lang="de-CH" smtClean="0"/>
              <a:pPr/>
              <a:t>10</a:t>
            </a:fld>
            <a:endParaRPr lang="de-CH"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695400" y="333375"/>
            <a:ext cx="10945216" cy="1312863"/>
          </a:xfrm>
        </p:spPr>
        <p:txBody>
          <a:bodyPr/>
          <a:lstStyle/>
          <a:p>
            <a:r>
              <a:rPr lang="de-CH" dirty="0"/>
              <a:t>Drei Perspektiven im E-Business setzen Rahmenbedingungen</a:t>
            </a:r>
          </a:p>
        </p:txBody>
      </p:sp>
      <p:pic>
        <p:nvPicPr>
          <p:cNvPr id="1026" name="Picture 2"/>
          <p:cNvPicPr>
            <a:picLocks noChangeAspect="1" noChangeArrowheads="1"/>
          </p:cNvPicPr>
          <p:nvPr/>
        </p:nvPicPr>
        <p:blipFill>
          <a:blip r:embed="rId3" cstate="print"/>
          <a:srcRect/>
          <a:stretch>
            <a:fillRect/>
          </a:stretch>
        </p:blipFill>
        <p:spPr bwMode="auto">
          <a:xfrm>
            <a:off x="983432" y="1340767"/>
            <a:ext cx="5400600" cy="4455041"/>
          </a:xfrm>
          <a:prstGeom prst="rect">
            <a:avLst/>
          </a:prstGeom>
          <a:noFill/>
          <a:ln w="9525">
            <a:noFill/>
            <a:miter lim="800000"/>
            <a:headEnd/>
            <a:tailEnd/>
          </a:ln>
        </p:spPr>
      </p:pic>
      <p:sp>
        <p:nvSpPr>
          <p:cNvPr id="10" name="Textfeld 9"/>
          <p:cNvSpPr txBox="1"/>
          <p:nvPr/>
        </p:nvSpPr>
        <p:spPr>
          <a:xfrm>
            <a:off x="7104112" y="5445224"/>
            <a:ext cx="3749744" cy="253916"/>
          </a:xfrm>
          <a:prstGeom prst="rect">
            <a:avLst/>
          </a:prstGeom>
          <a:noFill/>
        </p:spPr>
        <p:txBody>
          <a:bodyPr wrap="none" rtlCol="0">
            <a:spAutoFit/>
          </a:bodyPr>
          <a:lstStyle/>
          <a:p>
            <a:r>
              <a:rPr lang="de-CH" sz="1050" dirty="0">
                <a:solidFill>
                  <a:schemeClr val="tx1">
                    <a:lumMod val="50000"/>
                    <a:lumOff val="50000"/>
                  </a:schemeClr>
                </a:solidFill>
              </a:rPr>
              <a:t>Quelle: E-Business erfolgreich planen und realisieren </a:t>
            </a:r>
            <a:r>
              <a:rPr lang="de-CH" sz="1050" i="1" dirty="0">
                <a:solidFill>
                  <a:schemeClr val="tx1">
                    <a:lumMod val="50000"/>
                    <a:lumOff val="50000"/>
                  </a:schemeClr>
                </a:solidFill>
              </a:rPr>
              <a:t>Ralf Wölfle</a:t>
            </a:r>
            <a:endParaRPr lang="de-CH" sz="1050" dirty="0">
              <a:solidFill>
                <a:schemeClr val="tx1">
                  <a:lumMod val="50000"/>
                  <a:lumOff val="50000"/>
                </a:schemeClr>
              </a:solidFill>
            </a:endParaRPr>
          </a:p>
        </p:txBody>
      </p:sp>
      <p:sp>
        <p:nvSpPr>
          <p:cNvPr id="11" name="Rechteck 10"/>
          <p:cNvSpPr/>
          <p:nvPr/>
        </p:nvSpPr>
        <p:spPr>
          <a:xfrm>
            <a:off x="6888088" y="1522961"/>
            <a:ext cx="4464496" cy="3477875"/>
          </a:xfrm>
          <a:prstGeom prst="rect">
            <a:avLst/>
          </a:prstGeom>
        </p:spPr>
        <p:txBody>
          <a:bodyPr wrap="square">
            <a:spAutoFit/>
          </a:bodyPr>
          <a:lstStyle/>
          <a:p>
            <a:r>
              <a:rPr lang="de-CH" sz="2000" b="1" dirty="0"/>
              <a:t>ökonomische Perspektive </a:t>
            </a:r>
          </a:p>
          <a:p>
            <a:r>
              <a:rPr lang="de-CH" sz="2000" dirty="0"/>
              <a:t>Stellenwert des E-Business in einem Unternehmen.</a:t>
            </a:r>
          </a:p>
          <a:p>
            <a:endParaRPr lang="de-CH" sz="2000" dirty="0"/>
          </a:p>
          <a:p>
            <a:r>
              <a:rPr lang="de-CH" sz="2000" b="1" dirty="0"/>
              <a:t>technischen Perspektive</a:t>
            </a:r>
            <a:r>
              <a:rPr lang="de-CH" sz="2000" dirty="0"/>
              <a:t>:</a:t>
            </a:r>
          </a:p>
          <a:p>
            <a:r>
              <a:rPr lang="de-CH" sz="2000" dirty="0"/>
              <a:t>Innovation Basierend auf Technologie,</a:t>
            </a:r>
          </a:p>
          <a:p>
            <a:r>
              <a:rPr lang="de-CH" sz="2000" dirty="0"/>
              <a:t>ICT als </a:t>
            </a:r>
            <a:r>
              <a:rPr lang="de-CH" sz="2000" dirty="0" err="1"/>
              <a:t>Enabler</a:t>
            </a:r>
            <a:r>
              <a:rPr lang="de-CH" sz="2000" dirty="0"/>
              <a:t> oder zur Optimierung.</a:t>
            </a:r>
          </a:p>
          <a:p>
            <a:endParaRPr lang="de-CH" sz="2000" dirty="0"/>
          </a:p>
          <a:p>
            <a:r>
              <a:rPr lang="de-CH" sz="2000" b="1" dirty="0"/>
              <a:t>Interaktionsgestaltung</a:t>
            </a:r>
          </a:p>
          <a:p>
            <a:r>
              <a:rPr lang="de-CH" sz="2000" dirty="0"/>
              <a:t>Einbezug der menschlichen Intuition im User-Interface und der Interaktion.</a:t>
            </a:r>
          </a:p>
        </p:txBody>
      </p:sp>
      <p:sp>
        <p:nvSpPr>
          <p:cNvPr id="2" name="Fußzeilenplatzhalter 1">
            <a:extLst>
              <a:ext uri="{FF2B5EF4-FFF2-40B4-BE49-F238E27FC236}">
                <a16:creationId xmlns:a16="http://schemas.microsoft.com/office/drawing/2014/main" id="{49387D52-7D7D-42D2-8311-B220350B5B38}"/>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3" name="Foliennummernplatzhalter 2">
            <a:extLst>
              <a:ext uri="{FF2B5EF4-FFF2-40B4-BE49-F238E27FC236}">
                <a16:creationId xmlns:a16="http://schemas.microsoft.com/office/drawing/2014/main" id="{4D40AE6E-50D1-4ADE-B9EB-A88D4DEB91BB}"/>
              </a:ext>
            </a:extLst>
          </p:cNvPr>
          <p:cNvSpPr>
            <a:spLocks noGrp="1"/>
          </p:cNvSpPr>
          <p:nvPr>
            <p:ph type="sldNum" sz="quarter" idx="11"/>
          </p:nvPr>
        </p:nvSpPr>
        <p:spPr/>
        <p:txBody>
          <a:bodyPr/>
          <a:lstStyle/>
          <a:p>
            <a:fld id="{AAADE21D-57C1-4D68-80DF-96A826674346}" type="slidenum">
              <a:rPr lang="de-CH" smtClean="0"/>
              <a:pPr/>
              <a:t>11</a:t>
            </a:fld>
            <a:endParaRPr lang="de-CH"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de-CH"/>
              <a:t>Quellen</a:t>
            </a:r>
            <a:endParaRPr lang="de-CH" dirty="0"/>
          </a:p>
        </p:txBody>
      </p:sp>
      <p:sp>
        <p:nvSpPr>
          <p:cNvPr id="5" name="Inhaltsplatzhalter 4"/>
          <p:cNvSpPr>
            <a:spLocks noGrp="1"/>
          </p:cNvSpPr>
          <p:nvPr>
            <p:ph idx="1"/>
          </p:nvPr>
        </p:nvSpPr>
        <p:spPr/>
        <p:txBody>
          <a:bodyPr>
            <a:normAutofit fontScale="92500"/>
          </a:bodyPr>
          <a:lstStyle/>
          <a:p>
            <a:r>
              <a:rPr lang="de-CH" sz="2200" dirty="0">
                <a:hlinkClick r:id="rId2"/>
              </a:rPr>
              <a:t>https://cf.ict-berufsbildung.ch/modules.php?name=Mbk&amp;a=20101&amp;cmodnr=150&amp;noheader=1</a:t>
            </a:r>
          </a:p>
          <a:p>
            <a:r>
              <a:rPr lang="de-CH" dirty="0"/>
              <a:t> </a:t>
            </a:r>
            <a:r>
              <a:rPr lang="de-CH" dirty="0">
                <a:hlinkClick r:id="rId3"/>
              </a:rPr>
              <a:t>https://de.wikipedia.org/wiki/Unternehmensarchitektur</a:t>
            </a:r>
            <a:endParaRPr lang="de-CH" dirty="0"/>
          </a:p>
          <a:p>
            <a:r>
              <a:rPr lang="de-CH" dirty="0">
                <a:hlinkClick r:id="rId4"/>
              </a:rPr>
              <a:t>https://de.wikipedia.org/wiki/Enterprise_Service_Bus</a:t>
            </a:r>
            <a:r>
              <a:rPr lang="de-CH" dirty="0"/>
              <a:t> </a:t>
            </a:r>
          </a:p>
          <a:p>
            <a:r>
              <a:rPr lang="de-CH" dirty="0">
                <a:hlinkClick r:id="rId5"/>
              </a:rPr>
              <a:t>https://ci.iwi.unisg.ch/themen/unternehmensarchitektur/</a:t>
            </a:r>
            <a:endParaRPr lang="de-CH" dirty="0"/>
          </a:p>
          <a:p>
            <a:r>
              <a:rPr lang="de-CH" dirty="0">
                <a:hlinkClick r:id="rId6"/>
              </a:rPr>
              <a:t>https://de.wikipedia.org/wiki/TOGAF</a:t>
            </a:r>
            <a:r>
              <a:rPr lang="de-CH" dirty="0"/>
              <a:t> </a:t>
            </a:r>
          </a:p>
          <a:p>
            <a:r>
              <a:rPr lang="de-CH" dirty="0">
                <a:hlinkClick r:id="rId7"/>
              </a:rPr>
              <a:t>http://www.opengroup.org/subjectareas/enterprise/togaf/</a:t>
            </a:r>
            <a:r>
              <a:rPr lang="de-CH" dirty="0"/>
              <a:t> </a:t>
            </a:r>
          </a:p>
          <a:p>
            <a:endParaRPr lang="de-CH" dirty="0"/>
          </a:p>
          <a:p>
            <a:r>
              <a:rPr lang="de-CH" dirty="0">
                <a:hlinkClick r:id="rId8"/>
              </a:rPr>
              <a:t>http://teamblue.unicomsi.com/products/system-architect/#</a:t>
            </a:r>
            <a:r>
              <a:rPr lang="de-CH" dirty="0"/>
              <a:t> </a:t>
            </a:r>
          </a:p>
          <a:p>
            <a:endParaRPr lang="de-CH" dirty="0"/>
          </a:p>
        </p:txBody>
      </p:sp>
      <p:sp>
        <p:nvSpPr>
          <p:cNvPr id="6" name="Fußzeilenplatzhalter 5">
            <a:extLst>
              <a:ext uri="{FF2B5EF4-FFF2-40B4-BE49-F238E27FC236}">
                <a16:creationId xmlns:a16="http://schemas.microsoft.com/office/drawing/2014/main" id="{20C96946-BF4D-4E81-AAD7-02868358D424}"/>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7" name="Foliennummernplatzhalter 6">
            <a:extLst>
              <a:ext uri="{FF2B5EF4-FFF2-40B4-BE49-F238E27FC236}">
                <a16:creationId xmlns:a16="http://schemas.microsoft.com/office/drawing/2014/main" id="{27A44BE0-D01C-471A-B4E1-F5D32E48F3C1}"/>
              </a:ext>
            </a:extLst>
          </p:cNvPr>
          <p:cNvSpPr>
            <a:spLocks noGrp="1"/>
          </p:cNvSpPr>
          <p:nvPr>
            <p:ph type="sldNum" sz="quarter" idx="11"/>
          </p:nvPr>
        </p:nvSpPr>
        <p:spPr/>
        <p:txBody>
          <a:bodyPr/>
          <a:lstStyle/>
          <a:p>
            <a:fld id="{AAADE21D-57C1-4D68-80DF-96A826674346}" type="slidenum">
              <a:rPr lang="de-CH" smtClean="0"/>
              <a:pPr/>
              <a:t>12</a:t>
            </a:fld>
            <a:endParaRPr lang="de-CH"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a:t>Das Modul 150 „E-Business-Applikationen anpassen“ gehört zum Kompetenzfeld „Business Engineering“</a:t>
            </a:r>
          </a:p>
        </p:txBody>
      </p:sp>
      <p:pic>
        <p:nvPicPr>
          <p:cNvPr id="1026" name="Picture 2">
            <a:hlinkClick r:id="rId2"/>
          </p:cNvPr>
          <p:cNvPicPr>
            <a:picLocks noChangeAspect="1" noChangeArrowheads="1"/>
          </p:cNvPicPr>
          <p:nvPr/>
        </p:nvPicPr>
        <p:blipFill>
          <a:blip r:embed="rId3" cstate="print"/>
          <a:srcRect/>
          <a:stretch>
            <a:fillRect/>
          </a:stretch>
        </p:blipFill>
        <p:spPr bwMode="auto">
          <a:xfrm>
            <a:off x="4583833" y="1806861"/>
            <a:ext cx="5931415" cy="4070411"/>
          </a:xfrm>
          <a:prstGeom prst="rect">
            <a:avLst/>
          </a:prstGeom>
          <a:noFill/>
          <a:ln w="9525">
            <a:noFill/>
            <a:miter lim="800000"/>
            <a:headEnd/>
            <a:tailEnd/>
          </a:ln>
        </p:spPr>
      </p:pic>
      <p:sp>
        <p:nvSpPr>
          <p:cNvPr id="7" name="Ellipse 6"/>
          <p:cNvSpPr/>
          <p:nvPr/>
        </p:nvSpPr>
        <p:spPr>
          <a:xfrm>
            <a:off x="5375920" y="5259100"/>
            <a:ext cx="468000" cy="396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Abgerundetes Rechteck 8"/>
          <p:cNvSpPr/>
          <p:nvPr/>
        </p:nvSpPr>
        <p:spPr>
          <a:xfrm>
            <a:off x="1775520" y="5047220"/>
            <a:ext cx="2736304" cy="5760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Modul 150: Niveau 4</a:t>
            </a:r>
          </a:p>
        </p:txBody>
      </p:sp>
      <p:cxnSp>
        <p:nvCxnSpPr>
          <p:cNvPr id="11" name="Gerade Verbindung 10"/>
          <p:cNvCxnSpPr>
            <a:stCxn id="7" idx="2"/>
            <a:endCxn id="9" idx="3"/>
          </p:cNvCxnSpPr>
          <p:nvPr/>
        </p:nvCxnSpPr>
        <p:spPr>
          <a:xfrm flipH="1" flipV="1">
            <a:off x="4511824" y="5335252"/>
            <a:ext cx="864096" cy="12184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5231904" y="1878869"/>
            <a:ext cx="576064" cy="4713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&lt;</a:t>
            </a:r>
          </a:p>
        </p:txBody>
      </p:sp>
      <p:sp>
        <p:nvSpPr>
          <p:cNvPr id="13" name="Abgerundetes Rechteck 12"/>
          <p:cNvSpPr/>
          <p:nvPr/>
        </p:nvSpPr>
        <p:spPr>
          <a:xfrm>
            <a:off x="1703512" y="2382924"/>
            <a:ext cx="2736304" cy="93610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Kompetenzfeld: </a:t>
            </a:r>
            <a:br>
              <a:rPr lang="de-CH" dirty="0">
                <a:solidFill>
                  <a:schemeClr val="tx1"/>
                </a:solidFill>
              </a:rPr>
            </a:br>
            <a:r>
              <a:rPr lang="de-CH" dirty="0">
                <a:solidFill>
                  <a:schemeClr val="tx1"/>
                </a:solidFill>
              </a:rPr>
              <a:t>WEB Engineering</a:t>
            </a:r>
          </a:p>
        </p:txBody>
      </p:sp>
      <p:cxnSp>
        <p:nvCxnSpPr>
          <p:cNvPr id="14" name="Gerade Verbindung 13"/>
          <p:cNvCxnSpPr>
            <a:stCxn id="12" idx="3"/>
            <a:endCxn id="13" idx="3"/>
          </p:cNvCxnSpPr>
          <p:nvPr/>
        </p:nvCxnSpPr>
        <p:spPr>
          <a:xfrm flipH="1">
            <a:off x="4439817" y="2281170"/>
            <a:ext cx="876451" cy="56980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6096001" y="5126996"/>
            <a:ext cx="4293163" cy="246221"/>
          </a:xfrm>
          <a:prstGeom prst="rect">
            <a:avLst/>
          </a:prstGeom>
          <a:noFill/>
        </p:spPr>
        <p:txBody>
          <a:bodyPr wrap="none" rtlCol="0">
            <a:spAutoFit/>
          </a:bodyPr>
          <a:lstStyle/>
          <a:p>
            <a:r>
              <a:rPr lang="de-CH" sz="1000" dirty="0">
                <a:solidFill>
                  <a:schemeClr val="tx1">
                    <a:lumMod val="50000"/>
                    <a:lumOff val="50000"/>
                  </a:schemeClr>
                </a:solidFill>
              </a:rPr>
              <a:t>Zugriff auf WEB Seite ICT Berufsbildung Schweiz durch anklicken der Graphik</a:t>
            </a:r>
          </a:p>
        </p:txBody>
      </p:sp>
      <p:sp>
        <p:nvSpPr>
          <p:cNvPr id="10" name="Fußzeilenplatzhalter 9">
            <a:extLst>
              <a:ext uri="{FF2B5EF4-FFF2-40B4-BE49-F238E27FC236}">
                <a16:creationId xmlns:a16="http://schemas.microsoft.com/office/drawing/2014/main" id="{618BFFE4-FB47-4D92-9CD3-FC89EDD35E4F}"/>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18" name="Rechteck 17">
            <a:extLst>
              <a:ext uri="{FF2B5EF4-FFF2-40B4-BE49-F238E27FC236}">
                <a16:creationId xmlns:a16="http://schemas.microsoft.com/office/drawing/2014/main" id="{CB57380C-8594-48F4-8BD9-ECA50579FA1E}"/>
              </a:ext>
            </a:extLst>
          </p:cNvPr>
          <p:cNvSpPr/>
          <p:nvPr/>
        </p:nvSpPr>
        <p:spPr>
          <a:xfrm>
            <a:off x="231922" y="5977599"/>
            <a:ext cx="4320480" cy="369332"/>
          </a:xfrm>
          <a:prstGeom prst="rect">
            <a:avLst/>
          </a:prstGeom>
        </p:spPr>
        <p:txBody>
          <a:bodyPr wrap="square">
            <a:spAutoFit/>
          </a:bodyPr>
          <a:lstStyle/>
          <a:p>
            <a:r>
              <a:rPr lang="de-CH" dirty="0"/>
              <a:t>Objekt: Bestehende E-Business-Applikation  </a:t>
            </a:r>
          </a:p>
        </p:txBody>
      </p:sp>
      <p:sp>
        <p:nvSpPr>
          <p:cNvPr id="17" name="Foliennummernplatzhalter 16">
            <a:extLst>
              <a:ext uri="{FF2B5EF4-FFF2-40B4-BE49-F238E27FC236}">
                <a16:creationId xmlns:a16="http://schemas.microsoft.com/office/drawing/2014/main" id="{B53CE562-B122-4800-88E0-64C0033578F0}"/>
              </a:ext>
            </a:extLst>
          </p:cNvPr>
          <p:cNvSpPr>
            <a:spLocks noGrp="1"/>
          </p:cNvSpPr>
          <p:nvPr>
            <p:ph type="sldNum" sz="quarter" idx="11"/>
          </p:nvPr>
        </p:nvSpPr>
        <p:spPr/>
        <p:txBody>
          <a:bodyPr/>
          <a:lstStyle/>
          <a:p>
            <a:fld id="{AAADE21D-57C1-4D68-80DF-96A826674346}" type="slidenum">
              <a:rPr lang="de-CH" smtClean="0"/>
              <a:pPr/>
              <a:t>2</a:t>
            </a:fld>
            <a:endParaRPr lang="de-CH"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Die Handlungsziele für das Modul 150 sind festgelegt</a:t>
            </a:r>
          </a:p>
        </p:txBody>
      </p:sp>
      <p:sp>
        <p:nvSpPr>
          <p:cNvPr id="4" name="Foliennummernplatzhalter 3"/>
          <p:cNvSpPr>
            <a:spLocks noGrp="1"/>
          </p:cNvSpPr>
          <p:nvPr>
            <p:ph type="sldNum" sz="quarter" idx="11"/>
          </p:nvPr>
        </p:nvSpPr>
        <p:spPr/>
        <p:txBody>
          <a:bodyP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A1F80D-8F33-4349-BAD4-22710469BA1F}" type="slidenum">
              <a:rPr lang="de-CH" smtClean="0"/>
              <a:pPr/>
              <a:t>3</a:t>
            </a:fld>
            <a:endParaRPr lang="de-CH"/>
          </a:p>
        </p:txBody>
      </p:sp>
      <p:graphicFrame>
        <p:nvGraphicFramePr>
          <p:cNvPr id="5" name="Tabelle 4"/>
          <p:cNvGraphicFramePr>
            <a:graphicFrameLocks noGrp="1"/>
          </p:cNvGraphicFramePr>
          <p:nvPr>
            <p:extLst>
              <p:ext uri="{D42A27DB-BD31-4B8C-83A1-F6EECF244321}">
                <p14:modId xmlns:p14="http://schemas.microsoft.com/office/powerpoint/2010/main" val="875206410"/>
              </p:ext>
            </p:extLst>
          </p:nvPr>
        </p:nvGraphicFramePr>
        <p:xfrm>
          <a:off x="911423" y="1412776"/>
          <a:ext cx="9433123" cy="4441297"/>
        </p:xfrm>
        <a:graphic>
          <a:graphicData uri="http://schemas.openxmlformats.org/drawingml/2006/table">
            <a:tbl>
              <a:tblPr/>
              <a:tblGrid>
                <a:gridCol w="9433123">
                  <a:extLst>
                    <a:ext uri="{9D8B030D-6E8A-4147-A177-3AD203B41FA5}">
                      <a16:colId xmlns:a16="http://schemas.microsoft.com/office/drawing/2014/main" val="20000"/>
                    </a:ext>
                  </a:extLst>
                </a:gridCol>
              </a:tblGrid>
              <a:tr h="936097">
                <a:tc>
                  <a:txBody>
                    <a:bodyPr/>
                    <a:lstStyle/>
                    <a:p>
                      <a:pPr marL="0" marR="0" indent="0" algn="l" defTabSz="914400" rtl="0" eaLnBrk="1" fontAlgn="auto" latinLnBrk="0" hangingPunct="1">
                        <a:lnSpc>
                          <a:spcPct val="115000"/>
                        </a:lnSpc>
                        <a:spcBef>
                          <a:spcPts val="600"/>
                        </a:spcBef>
                        <a:spcAft>
                          <a:spcPts val="0"/>
                        </a:spcAft>
                        <a:buClrTx/>
                        <a:buSzTx/>
                        <a:buFontTx/>
                        <a:buNone/>
                        <a:tabLst/>
                        <a:defRPr/>
                      </a:pPr>
                      <a:r>
                        <a:rPr lang="de-CH" sz="2000" b="1" dirty="0">
                          <a:latin typeface="Arial"/>
                          <a:ea typeface="Times New Roman"/>
                          <a:cs typeface="Times New Roman"/>
                        </a:rPr>
                        <a:t>Handlungsziel 1 </a:t>
                      </a:r>
                    </a:p>
                    <a:p>
                      <a:r>
                        <a:rPr lang="de-CH" sz="1800" kern="1200" baseline="0" dirty="0">
                          <a:solidFill>
                            <a:schemeClr val="tx1"/>
                          </a:solidFill>
                          <a:latin typeface="+mn-lt"/>
                          <a:ea typeface="+mn-ea"/>
                          <a:cs typeface="+mn-cs"/>
                        </a:rPr>
                        <a:t>Aufbau der Applikation, Transaktionskonzept, Applikationsumgebung und Rahmenbedingungen (Sicherheit, Performance, Verfügbarkeit, Transaktionsvolumen, usw.) erfassen.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794281">
                <a:tc>
                  <a:txBody>
                    <a:bodyPr/>
                    <a:lstStyle/>
                    <a:p>
                      <a:pPr>
                        <a:lnSpc>
                          <a:spcPct val="115000"/>
                        </a:lnSpc>
                        <a:spcBef>
                          <a:spcPts val="600"/>
                        </a:spcBef>
                        <a:spcAft>
                          <a:spcPts val="0"/>
                        </a:spcAft>
                      </a:pPr>
                      <a:r>
                        <a:rPr lang="de-CH" sz="2000" b="1" dirty="0">
                          <a:latin typeface="Arial"/>
                          <a:ea typeface="Times New Roman"/>
                          <a:cs typeface="Times New Roman"/>
                        </a:rPr>
                        <a:t>Handlungsziel 2 </a:t>
                      </a:r>
                    </a:p>
                    <a:p>
                      <a:r>
                        <a:rPr lang="de-CH" sz="1800" kern="1200" baseline="0" dirty="0">
                          <a:solidFill>
                            <a:schemeClr val="tx1"/>
                          </a:solidFill>
                          <a:latin typeface="+mn-lt"/>
                          <a:ea typeface="+mn-ea"/>
                          <a:cs typeface="+mn-cs"/>
                        </a:rPr>
                        <a:t>Vorgabe analysieren, clientseitigen, serverseitigen und datenbankseitigen Änderungsbedarf formulieren.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1036604">
                <a:tc>
                  <a:txBody>
                    <a:bodyPr/>
                    <a:lstStyle/>
                    <a:p>
                      <a:pPr>
                        <a:lnSpc>
                          <a:spcPct val="115000"/>
                        </a:lnSpc>
                        <a:spcBef>
                          <a:spcPts val="600"/>
                        </a:spcBef>
                        <a:spcAft>
                          <a:spcPts val="0"/>
                        </a:spcAft>
                      </a:pPr>
                      <a:r>
                        <a:rPr lang="de-CH" sz="2000" b="1" dirty="0">
                          <a:latin typeface="Arial"/>
                          <a:ea typeface="Times New Roman"/>
                          <a:cs typeface="Times New Roman"/>
                        </a:rPr>
                        <a:t>Handlungsziel 3</a:t>
                      </a:r>
                    </a:p>
                    <a:p>
                      <a:r>
                        <a:rPr lang="de-CH" sz="1800" kern="1200" baseline="0" dirty="0">
                          <a:solidFill>
                            <a:schemeClr val="tx1"/>
                          </a:solidFill>
                          <a:latin typeface="+mn-lt"/>
                          <a:ea typeface="+mn-ea"/>
                          <a:cs typeface="+mn-cs"/>
                        </a:rPr>
                        <a:t>Auswirkungen der Änderungen auf Sicherheit und Schutzwürdigkeit der Informationen bei allen beteiligten Komponenten wie Client, Webserver, Applikationsserver und</a:t>
                      </a:r>
                    </a:p>
                    <a:p>
                      <a:r>
                        <a:rPr lang="de-CH" sz="1800" kern="1200" baseline="0" dirty="0">
                          <a:solidFill>
                            <a:schemeClr val="tx1"/>
                          </a:solidFill>
                          <a:latin typeface="+mn-lt"/>
                          <a:ea typeface="+mn-ea"/>
                          <a:cs typeface="+mn-cs"/>
                        </a:rPr>
                        <a:t>Datenbankserver überprüfen und dokumentieren.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753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2000" b="1" dirty="0">
                          <a:latin typeface="Arial"/>
                          <a:ea typeface="Times New Roman"/>
                          <a:cs typeface="Times New Roman"/>
                        </a:rPr>
                        <a:t>Handlungsziel 4</a:t>
                      </a:r>
                    </a:p>
                    <a:p>
                      <a:r>
                        <a:rPr lang="de-CH" sz="1800" kern="1200" baseline="0" dirty="0">
                          <a:solidFill>
                            <a:schemeClr val="tx1"/>
                          </a:solidFill>
                          <a:latin typeface="+mn-lt"/>
                          <a:ea typeface="+mn-ea"/>
                          <a:cs typeface="+mn-cs"/>
                        </a:rPr>
                        <a:t>Änderungen inklusive Implementierung und Test (funktional und nicht-funktional) gemäss einem vordefinierten Änderungsprozess planen.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511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2000" b="1" dirty="0">
                          <a:latin typeface="Arial"/>
                          <a:ea typeface="Times New Roman"/>
                          <a:cs typeface="Times New Roman"/>
                        </a:rPr>
                        <a:t>Handlungsziel 5</a:t>
                      </a:r>
                    </a:p>
                    <a:p>
                      <a:r>
                        <a:rPr lang="de-CH" sz="1800" kern="1200" baseline="0" dirty="0">
                          <a:solidFill>
                            <a:schemeClr val="tx1"/>
                          </a:solidFill>
                          <a:latin typeface="+mn-lt"/>
                          <a:ea typeface="+mn-ea"/>
                          <a:cs typeface="+mn-cs"/>
                        </a:rPr>
                        <a:t>Änderungen realisieren, testen und dokumentieren.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12" name="Fußzeilenplatzhalter 11">
            <a:extLst>
              <a:ext uri="{FF2B5EF4-FFF2-40B4-BE49-F238E27FC236}">
                <a16:creationId xmlns:a16="http://schemas.microsoft.com/office/drawing/2014/main" id="{EE8E7DB7-5C49-49D6-9262-8C887524D946}"/>
              </a:ext>
            </a:extLst>
          </p:cNvPr>
          <p:cNvSpPr>
            <a:spLocks noGrp="1"/>
          </p:cNvSpPr>
          <p:nvPr>
            <p:ph type="ftr" sz="quarter" idx="10"/>
          </p:nvPr>
        </p:nvSpPr>
        <p:spPr/>
        <p:txBody>
          <a:bodyPr/>
          <a:lstStyle/>
          <a:p>
            <a:r>
              <a:rPr lang="de-DE"/>
              <a:t>150 E-Business-Applikationen anpassen - Einführiung - Markus Nufer</a:t>
            </a:r>
            <a:endParaRPr lang="de-CH"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a:t>Die Unternehmensstrategie bestimmt die Geschäftsprozesse und diese bestimmen wiederum die Informatik-Systeme</a:t>
            </a:r>
          </a:p>
        </p:txBody>
      </p:sp>
      <p:sp>
        <p:nvSpPr>
          <p:cNvPr id="5" name="Freeform 3"/>
          <p:cNvSpPr>
            <a:spLocks/>
          </p:cNvSpPr>
          <p:nvPr/>
        </p:nvSpPr>
        <p:spPr bwMode="auto">
          <a:xfrm>
            <a:off x="4959350" y="5085184"/>
            <a:ext cx="2520000" cy="792000"/>
          </a:xfrm>
          <a:custGeom>
            <a:avLst/>
            <a:gdLst/>
            <a:ahLst/>
            <a:cxnLst>
              <a:cxn ang="0">
                <a:pos x="0" y="0"/>
              </a:cxn>
              <a:cxn ang="0">
                <a:pos x="1241" y="0"/>
              </a:cxn>
              <a:cxn ang="0">
                <a:pos x="1241" y="490"/>
              </a:cxn>
              <a:cxn ang="0">
                <a:pos x="0" y="490"/>
              </a:cxn>
              <a:cxn ang="0">
                <a:pos x="0" y="0"/>
              </a:cxn>
            </a:cxnLst>
            <a:rect l="0" t="0" r="r" b="b"/>
            <a:pathLst>
              <a:path w="1242" h="491">
                <a:moveTo>
                  <a:pt x="0" y="0"/>
                </a:moveTo>
                <a:lnTo>
                  <a:pt x="1241" y="0"/>
                </a:lnTo>
                <a:lnTo>
                  <a:pt x="1241" y="490"/>
                </a:lnTo>
                <a:lnTo>
                  <a:pt x="0" y="490"/>
                </a:lnTo>
                <a:lnTo>
                  <a:pt x="0" y="0"/>
                </a:lnTo>
              </a:path>
            </a:pathLst>
          </a:custGeom>
          <a:solidFill>
            <a:schemeClr val="accent1"/>
          </a:solidFill>
          <a:ln w="25400" cap="rnd" cmpd="sng">
            <a:solidFill>
              <a:srgbClr val="000000"/>
            </a:solidFill>
            <a:prstDash val="solid"/>
            <a:round/>
            <a:headEnd type="none" w="sm" len="sm"/>
            <a:tailEnd type="none" w="sm" len="sm"/>
          </a:ln>
          <a:effectLst>
            <a:outerShdw dist="107763" dir="2700000" algn="ctr" rotWithShape="0">
              <a:schemeClr val="bg2"/>
            </a:outerShdw>
          </a:effectLst>
        </p:spPr>
        <p:txBody>
          <a:bodyPr anchor="ctr" anchorCtr="0">
            <a:noAutofit/>
          </a:bodyPr>
          <a:lstStyle/>
          <a:p>
            <a:pPr algn="ctr">
              <a:defRPr/>
            </a:pPr>
            <a:r>
              <a:rPr lang="de-DE" dirty="0">
                <a:solidFill>
                  <a:schemeClr val="bg1"/>
                </a:solidFill>
              </a:rPr>
              <a:t>Software</a:t>
            </a:r>
          </a:p>
        </p:txBody>
      </p:sp>
      <p:sp>
        <p:nvSpPr>
          <p:cNvPr id="6" name="Freeform 4"/>
          <p:cNvSpPr>
            <a:spLocks/>
          </p:cNvSpPr>
          <p:nvPr/>
        </p:nvSpPr>
        <p:spPr bwMode="auto">
          <a:xfrm>
            <a:off x="4959350" y="3342281"/>
            <a:ext cx="2520000" cy="792000"/>
          </a:xfrm>
          <a:custGeom>
            <a:avLst/>
            <a:gdLst/>
            <a:ahLst/>
            <a:cxnLst>
              <a:cxn ang="0">
                <a:pos x="0" y="0"/>
              </a:cxn>
              <a:cxn ang="0">
                <a:pos x="1241" y="0"/>
              </a:cxn>
              <a:cxn ang="0">
                <a:pos x="1241" y="490"/>
              </a:cxn>
              <a:cxn ang="0">
                <a:pos x="0" y="490"/>
              </a:cxn>
              <a:cxn ang="0">
                <a:pos x="0" y="0"/>
              </a:cxn>
            </a:cxnLst>
            <a:rect l="0" t="0" r="r" b="b"/>
            <a:pathLst>
              <a:path w="1242" h="491">
                <a:moveTo>
                  <a:pt x="0" y="0"/>
                </a:moveTo>
                <a:lnTo>
                  <a:pt x="1241" y="0"/>
                </a:lnTo>
                <a:lnTo>
                  <a:pt x="1241" y="490"/>
                </a:lnTo>
                <a:lnTo>
                  <a:pt x="0" y="490"/>
                </a:lnTo>
                <a:lnTo>
                  <a:pt x="0" y="0"/>
                </a:lnTo>
              </a:path>
            </a:pathLst>
          </a:custGeom>
          <a:solidFill>
            <a:schemeClr val="accent1"/>
          </a:solidFill>
          <a:ln w="25400" cap="rnd" cmpd="sng">
            <a:solidFill>
              <a:srgbClr val="000000"/>
            </a:solidFill>
            <a:prstDash val="solid"/>
            <a:round/>
            <a:headEnd type="none" w="sm" len="sm"/>
            <a:tailEnd type="none" w="sm" len="sm"/>
          </a:ln>
          <a:effectLst>
            <a:outerShdw dist="107763" dir="2700000" algn="ctr" rotWithShape="0">
              <a:schemeClr val="bg2"/>
            </a:outerShdw>
          </a:effectLst>
        </p:spPr>
        <p:txBody>
          <a:bodyPr anchor="ctr" anchorCtr="0"/>
          <a:lstStyle/>
          <a:p>
            <a:pPr algn="ctr"/>
            <a:r>
              <a:rPr lang="de-DE" b="1">
                <a:solidFill>
                  <a:schemeClr val="bg1"/>
                </a:solidFill>
                <a:latin typeface="Helvetica" pitchFamily="34" charset="0"/>
              </a:rPr>
              <a:t>Geschäfts-</a:t>
            </a:r>
          </a:p>
          <a:p>
            <a:pPr algn="ctr"/>
            <a:r>
              <a:rPr lang="de-DE" b="1">
                <a:solidFill>
                  <a:schemeClr val="bg1"/>
                </a:solidFill>
                <a:latin typeface="Helvetica" pitchFamily="34" charset="0"/>
              </a:rPr>
              <a:t>prozesse</a:t>
            </a:r>
            <a:endParaRPr lang="de-DE" b="1" dirty="0">
              <a:solidFill>
                <a:schemeClr val="bg1"/>
              </a:solidFill>
              <a:latin typeface="Helvetica" pitchFamily="34" charset="0"/>
            </a:endParaRPr>
          </a:p>
        </p:txBody>
      </p:sp>
      <p:sp>
        <p:nvSpPr>
          <p:cNvPr id="11" name="Freeform 25"/>
          <p:cNvSpPr>
            <a:spLocks/>
          </p:cNvSpPr>
          <p:nvPr/>
        </p:nvSpPr>
        <p:spPr bwMode="auto">
          <a:xfrm>
            <a:off x="4959350" y="1700896"/>
            <a:ext cx="2520000" cy="792000"/>
          </a:xfrm>
          <a:custGeom>
            <a:avLst/>
            <a:gdLst/>
            <a:ahLst/>
            <a:cxnLst>
              <a:cxn ang="0">
                <a:pos x="0" y="0"/>
              </a:cxn>
              <a:cxn ang="0">
                <a:pos x="1241" y="0"/>
              </a:cxn>
              <a:cxn ang="0">
                <a:pos x="1241" y="490"/>
              </a:cxn>
              <a:cxn ang="0">
                <a:pos x="0" y="490"/>
              </a:cxn>
              <a:cxn ang="0">
                <a:pos x="0" y="0"/>
              </a:cxn>
            </a:cxnLst>
            <a:rect l="0" t="0" r="r" b="b"/>
            <a:pathLst>
              <a:path w="1242" h="491">
                <a:moveTo>
                  <a:pt x="0" y="0"/>
                </a:moveTo>
                <a:lnTo>
                  <a:pt x="1241" y="0"/>
                </a:lnTo>
                <a:lnTo>
                  <a:pt x="1241" y="490"/>
                </a:lnTo>
                <a:lnTo>
                  <a:pt x="0" y="490"/>
                </a:lnTo>
                <a:lnTo>
                  <a:pt x="0" y="0"/>
                </a:lnTo>
              </a:path>
            </a:pathLst>
          </a:custGeom>
          <a:solidFill>
            <a:schemeClr val="accent1"/>
          </a:solidFill>
          <a:ln w="25400" cap="rnd" cmpd="sng">
            <a:solidFill>
              <a:srgbClr val="000000"/>
            </a:solidFill>
            <a:prstDash val="solid"/>
            <a:round/>
            <a:headEnd type="none" w="sm" len="sm"/>
            <a:tailEnd type="none" w="sm" len="sm"/>
          </a:ln>
          <a:effectLst>
            <a:outerShdw dist="107763" dir="2700000" algn="ctr" rotWithShape="0">
              <a:schemeClr val="bg2"/>
            </a:outerShdw>
          </a:effectLst>
        </p:spPr>
        <p:txBody>
          <a:bodyPr anchor="ctr" anchorCtr="0"/>
          <a:lstStyle/>
          <a:p>
            <a:pPr algn="ctr"/>
            <a:r>
              <a:rPr lang="de-DE" b="1" dirty="0">
                <a:solidFill>
                  <a:schemeClr val="bg1"/>
                </a:solidFill>
                <a:latin typeface="Helvetica" pitchFamily="34" charset="0"/>
              </a:rPr>
              <a:t>Strategische</a:t>
            </a:r>
          </a:p>
          <a:p>
            <a:pPr algn="ctr"/>
            <a:r>
              <a:rPr lang="de-DE" b="1" dirty="0">
                <a:solidFill>
                  <a:schemeClr val="bg1"/>
                </a:solidFill>
                <a:latin typeface="Helvetica" pitchFamily="34" charset="0"/>
              </a:rPr>
              <a:t>Unternehmens-Ziele</a:t>
            </a:r>
          </a:p>
        </p:txBody>
      </p:sp>
      <p:grpSp>
        <p:nvGrpSpPr>
          <p:cNvPr id="15" name="Group 56"/>
          <p:cNvGrpSpPr>
            <a:grpSpLocks/>
          </p:cNvGrpSpPr>
          <p:nvPr/>
        </p:nvGrpSpPr>
        <p:grpSpPr bwMode="auto">
          <a:xfrm>
            <a:off x="2280348" y="1676994"/>
            <a:ext cx="2634552" cy="4443413"/>
            <a:chOff x="-433" y="828"/>
            <a:chExt cx="1797" cy="2799"/>
          </a:xfrm>
        </p:grpSpPr>
        <p:sp>
          <p:nvSpPr>
            <p:cNvPr id="16" name="Rectangle 18"/>
            <p:cNvSpPr>
              <a:spLocks noChangeArrowheads="1"/>
            </p:cNvSpPr>
            <p:nvPr/>
          </p:nvSpPr>
          <p:spPr bwMode="auto">
            <a:xfrm rot="16200000">
              <a:off x="-1707" y="2102"/>
              <a:ext cx="2799" cy="252"/>
            </a:xfrm>
            <a:prstGeom prst="rect">
              <a:avLst/>
            </a:prstGeom>
            <a:noFill/>
            <a:ln w="9525">
              <a:noFill/>
              <a:miter lim="800000"/>
              <a:headEnd/>
              <a:tailEnd/>
            </a:ln>
          </p:spPr>
          <p:txBody>
            <a:bodyPr wrap="none" lIns="92075" tIns="46038" rIns="92075" bIns="46038">
              <a:spAutoFit/>
            </a:bodyPr>
            <a:lstStyle/>
            <a:p>
              <a:pPr algn="ctr"/>
              <a:r>
                <a:rPr lang="de-DE" b="1" dirty="0">
                  <a:latin typeface="Helvetica" pitchFamily="34" charset="0"/>
                </a:rPr>
                <a:t>Strategische Grundsatz- Entscheidung</a:t>
              </a:r>
            </a:p>
          </p:txBody>
        </p:sp>
        <p:sp>
          <p:nvSpPr>
            <p:cNvPr id="17" name="Freeform 46"/>
            <p:cNvSpPr>
              <a:spLocks/>
            </p:cNvSpPr>
            <p:nvPr/>
          </p:nvSpPr>
          <p:spPr bwMode="auto">
            <a:xfrm>
              <a:off x="716" y="1027"/>
              <a:ext cx="648" cy="233"/>
            </a:xfrm>
            <a:custGeom>
              <a:avLst/>
              <a:gdLst>
                <a:gd name="T0" fmla="*/ 739 w 739"/>
                <a:gd name="T1" fmla="*/ 0 h 2236"/>
                <a:gd name="T2" fmla="*/ 0 w 739"/>
                <a:gd name="T3" fmla="*/ 0 h 2236"/>
                <a:gd name="T4" fmla="*/ 0 w 739"/>
                <a:gd name="T5" fmla="*/ 2236 h 2236"/>
                <a:gd name="T6" fmla="*/ 682 w 739"/>
                <a:gd name="T7" fmla="*/ 2236 h 2236"/>
                <a:gd name="T8" fmla="*/ 0 60000 65536"/>
                <a:gd name="T9" fmla="*/ 0 60000 65536"/>
                <a:gd name="T10" fmla="*/ 0 60000 65536"/>
                <a:gd name="T11" fmla="*/ 0 60000 65536"/>
                <a:gd name="T12" fmla="*/ 0 w 739"/>
                <a:gd name="T13" fmla="*/ 0 h 2236"/>
                <a:gd name="T14" fmla="*/ 739 w 739"/>
                <a:gd name="T15" fmla="*/ 2236 h 2236"/>
              </a:gdLst>
              <a:ahLst/>
              <a:cxnLst>
                <a:cxn ang="T8">
                  <a:pos x="T0" y="T1"/>
                </a:cxn>
                <a:cxn ang="T9">
                  <a:pos x="T2" y="T3"/>
                </a:cxn>
                <a:cxn ang="T10">
                  <a:pos x="T4" y="T5"/>
                </a:cxn>
                <a:cxn ang="T11">
                  <a:pos x="T6" y="T7"/>
                </a:cxn>
              </a:cxnLst>
              <a:rect l="T12" t="T13" r="T14" b="T15"/>
              <a:pathLst>
                <a:path w="739" h="2236">
                  <a:moveTo>
                    <a:pt x="739" y="0"/>
                  </a:moveTo>
                  <a:lnTo>
                    <a:pt x="0" y="0"/>
                  </a:lnTo>
                  <a:lnTo>
                    <a:pt x="0" y="2236"/>
                  </a:lnTo>
                  <a:lnTo>
                    <a:pt x="682" y="2236"/>
                  </a:lnTo>
                </a:path>
              </a:pathLst>
            </a:custGeom>
            <a:noFill/>
            <a:ln w="28575">
              <a:solidFill>
                <a:schemeClr val="tx1"/>
              </a:solidFill>
              <a:round/>
              <a:headEnd/>
              <a:tailEnd type="triangle" w="med" len="med"/>
            </a:ln>
          </p:spPr>
          <p:txBody>
            <a:bodyPr anchor="ctr">
              <a:spAutoFit/>
            </a:bodyPr>
            <a:lstStyle/>
            <a:p>
              <a:endParaRPr lang="de-DE"/>
            </a:p>
          </p:txBody>
        </p:sp>
      </p:grpSp>
      <p:grpSp>
        <p:nvGrpSpPr>
          <p:cNvPr id="18" name="Group 52"/>
          <p:cNvGrpSpPr>
            <a:grpSpLocks/>
          </p:cNvGrpSpPr>
          <p:nvPr/>
        </p:nvGrpSpPr>
        <p:grpSpPr bwMode="auto">
          <a:xfrm>
            <a:off x="4480286" y="2527895"/>
            <a:ext cx="1132879" cy="757237"/>
            <a:chOff x="1068" y="1364"/>
            <a:chExt cx="773" cy="477"/>
          </a:xfrm>
        </p:grpSpPr>
        <p:sp>
          <p:nvSpPr>
            <p:cNvPr id="19" name="Rectangle 19"/>
            <p:cNvSpPr>
              <a:spLocks noChangeArrowheads="1"/>
            </p:cNvSpPr>
            <p:nvPr/>
          </p:nvSpPr>
          <p:spPr bwMode="auto">
            <a:xfrm>
              <a:off x="1068" y="1418"/>
              <a:ext cx="773" cy="214"/>
            </a:xfrm>
            <a:prstGeom prst="rect">
              <a:avLst/>
            </a:prstGeom>
            <a:noFill/>
            <a:ln w="9525">
              <a:noFill/>
              <a:miter lim="800000"/>
              <a:headEnd/>
              <a:tailEnd/>
            </a:ln>
          </p:spPr>
          <p:txBody>
            <a:bodyPr wrap="none" lIns="92075" tIns="46038" rIns="92075" bIns="46038">
              <a:spAutoFit/>
            </a:bodyPr>
            <a:lstStyle/>
            <a:p>
              <a:pPr algn="ctr"/>
              <a:r>
                <a:rPr lang="de-DE" sz="1600" b="1" dirty="0">
                  <a:latin typeface="Helvetica" pitchFamily="34" charset="0"/>
                </a:rPr>
                <a:t>Definition</a:t>
              </a:r>
              <a:endParaRPr lang="de-DE" sz="1400" b="1" dirty="0">
                <a:latin typeface="Helvetica" pitchFamily="34" charset="0"/>
              </a:endParaRPr>
            </a:p>
          </p:txBody>
        </p:sp>
        <p:sp>
          <p:nvSpPr>
            <p:cNvPr id="20" name="Line 48"/>
            <p:cNvSpPr>
              <a:spLocks noChangeShapeType="1"/>
            </p:cNvSpPr>
            <p:nvPr/>
          </p:nvSpPr>
          <p:spPr bwMode="auto">
            <a:xfrm>
              <a:off x="1800" y="1364"/>
              <a:ext cx="0" cy="477"/>
            </a:xfrm>
            <a:prstGeom prst="line">
              <a:avLst/>
            </a:prstGeom>
            <a:noFill/>
            <a:ln w="28575">
              <a:solidFill>
                <a:schemeClr val="tx1"/>
              </a:solidFill>
              <a:round/>
              <a:headEnd/>
              <a:tailEnd type="triangle" w="med" len="med"/>
            </a:ln>
          </p:spPr>
          <p:txBody>
            <a:bodyPr wrap="none" anchor="ctr">
              <a:spAutoFit/>
            </a:bodyPr>
            <a:lstStyle/>
            <a:p>
              <a:endParaRPr lang="de-CH"/>
            </a:p>
          </p:txBody>
        </p:sp>
      </p:grpSp>
      <p:grpSp>
        <p:nvGrpSpPr>
          <p:cNvPr id="21" name="Group 53"/>
          <p:cNvGrpSpPr>
            <a:grpSpLocks/>
          </p:cNvGrpSpPr>
          <p:nvPr/>
        </p:nvGrpSpPr>
        <p:grpSpPr bwMode="auto">
          <a:xfrm>
            <a:off x="4128713" y="4250331"/>
            <a:ext cx="1420712" cy="795338"/>
            <a:chOff x="831" y="2449"/>
            <a:chExt cx="969" cy="501"/>
          </a:xfrm>
        </p:grpSpPr>
        <p:sp>
          <p:nvSpPr>
            <p:cNvPr id="22" name="Rectangle 21"/>
            <p:cNvSpPr>
              <a:spLocks noChangeArrowheads="1"/>
            </p:cNvSpPr>
            <p:nvPr/>
          </p:nvSpPr>
          <p:spPr bwMode="auto">
            <a:xfrm>
              <a:off x="855" y="2479"/>
              <a:ext cx="743" cy="214"/>
            </a:xfrm>
            <a:prstGeom prst="rect">
              <a:avLst/>
            </a:prstGeom>
            <a:noFill/>
            <a:ln w="9525">
              <a:noFill/>
              <a:miter lim="800000"/>
              <a:headEnd/>
              <a:tailEnd/>
            </a:ln>
          </p:spPr>
          <p:txBody>
            <a:bodyPr wrap="none" lIns="92075" tIns="46038" rIns="92075" bIns="46038">
              <a:spAutoFit/>
            </a:bodyPr>
            <a:lstStyle/>
            <a:p>
              <a:pPr algn="ctr"/>
              <a:r>
                <a:rPr lang="de-DE" sz="1600" b="1" dirty="0">
                  <a:latin typeface="Helvetica" pitchFamily="34" charset="0"/>
                </a:rPr>
                <a:t>Mittel zur</a:t>
              </a:r>
            </a:p>
          </p:txBody>
        </p:sp>
        <p:sp>
          <p:nvSpPr>
            <p:cNvPr id="23" name="Rectangle 22"/>
            <p:cNvSpPr>
              <a:spLocks noChangeArrowheads="1"/>
            </p:cNvSpPr>
            <p:nvPr/>
          </p:nvSpPr>
          <p:spPr bwMode="auto">
            <a:xfrm>
              <a:off x="831" y="2601"/>
              <a:ext cx="880" cy="214"/>
            </a:xfrm>
            <a:prstGeom prst="rect">
              <a:avLst/>
            </a:prstGeom>
            <a:noFill/>
            <a:ln w="9525">
              <a:noFill/>
              <a:miter lim="800000"/>
              <a:headEnd/>
              <a:tailEnd/>
            </a:ln>
          </p:spPr>
          <p:txBody>
            <a:bodyPr wrap="none" lIns="92075" tIns="46038" rIns="92075" bIns="46038">
              <a:spAutoFit/>
            </a:bodyPr>
            <a:lstStyle/>
            <a:p>
              <a:pPr algn="ctr"/>
              <a:r>
                <a:rPr lang="de-DE" sz="1600" b="1" dirty="0">
                  <a:latin typeface="Helvetica" pitchFamily="34" charset="0"/>
                </a:rPr>
                <a:t>Umsetzung</a:t>
              </a:r>
            </a:p>
          </p:txBody>
        </p:sp>
        <p:sp>
          <p:nvSpPr>
            <p:cNvPr id="24" name="Line 50"/>
            <p:cNvSpPr>
              <a:spLocks noChangeShapeType="1"/>
            </p:cNvSpPr>
            <p:nvPr/>
          </p:nvSpPr>
          <p:spPr bwMode="auto">
            <a:xfrm>
              <a:off x="1800" y="2449"/>
              <a:ext cx="0" cy="501"/>
            </a:xfrm>
            <a:prstGeom prst="line">
              <a:avLst/>
            </a:prstGeom>
            <a:noFill/>
            <a:ln w="28575">
              <a:solidFill>
                <a:schemeClr val="tx1"/>
              </a:solidFill>
              <a:round/>
              <a:headEnd/>
              <a:tailEnd type="triangle" w="med" len="med"/>
            </a:ln>
          </p:spPr>
          <p:txBody>
            <a:bodyPr wrap="none" anchor="ctr">
              <a:spAutoFit/>
            </a:bodyPr>
            <a:lstStyle/>
            <a:p>
              <a:endParaRPr lang="de-CH"/>
            </a:p>
          </p:txBody>
        </p:sp>
      </p:grpSp>
      <p:grpSp>
        <p:nvGrpSpPr>
          <p:cNvPr id="25" name="Group 57"/>
          <p:cNvGrpSpPr>
            <a:grpSpLocks/>
          </p:cNvGrpSpPr>
          <p:nvPr/>
        </p:nvGrpSpPr>
        <p:grpSpPr bwMode="auto">
          <a:xfrm>
            <a:off x="6958879" y="1556792"/>
            <a:ext cx="3313585" cy="4776787"/>
            <a:chOff x="2334" y="737"/>
            <a:chExt cx="2047" cy="3009"/>
          </a:xfrm>
        </p:grpSpPr>
        <p:sp>
          <p:nvSpPr>
            <p:cNvPr id="26" name="Rectangle 17"/>
            <p:cNvSpPr>
              <a:spLocks noChangeArrowheads="1"/>
            </p:cNvSpPr>
            <p:nvPr/>
          </p:nvSpPr>
          <p:spPr bwMode="auto">
            <a:xfrm rot="5400000">
              <a:off x="2750" y="2116"/>
              <a:ext cx="3009" cy="252"/>
            </a:xfrm>
            <a:prstGeom prst="rect">
              <a:avLst/>
            </a:prstGeom>
            <a:noFill/>
            <a:ln w="9525">
              <a:noFill/>
              <a:miter lim="800000"/>
              <a:headEnd/>
              <a:tailEnd/>
            </a:ln>
          </p:spPr>
          <p:txBody>
            <a:bodyPr wrap="none" lIns="92075" tIns="46038" rIns="92075" bIns="46038">
              <a:spAutoFit/>
            </a:bodyPr>
            <a:lstStyle/>
            <a:p>
              <a:pPr algn="ctr"/>
              <a:r>
                <a:rPr lang="de-DE" b="1" dirty="0">
                  <a:latin typeface="Helvetica" pitchFamily="34" charset="0"/>
                </a:rPr>
                <a:t>Basis zur Formulierung realistischer Ziele</a:t>
              </a:r>
            </a:p>
          </p:txBody>
        </p:sp>
        <p:sp>
          <p:nvSpPr>
            <p:cNvPr id="27" name="Freeform 47"/>
            <p:cNvSpPr>
              <a:spLocks/>
            </p:cNvSpPr>
            <p:nvPr/>
          </p:nvSpPr>
          <p:spPr bwMode="auto">
            <a:xfrm>
              <a:off x="2778" y="1044"/>
              <a:ext cx="600" cy="233"/>
            </a:xfrm>
            <a:custGeom>
              <a:avLst/>
              <a:gdLst>
                <a:gd name="T0" fmla="*/ 25 w 600"/>
                <a:gd name="T1" fmla="*/ 2235 h 2235"/>
                <a:gd name="T2" fmla="*/ 600 w 600"/>
                <a:gd name="T3" fmla="*/ 2235 h 2235"/>
                <a:gd name="T4" fmla="*/ 600 w 600"/>
                <a:gd name="T5" fmla="*/ 0 h 2235"/>
                <a:gd name="T6" fmla="*/ 0 w 600"/>
                <a:gd name="T7" fmla="*/ 0 h 2235"/>
                <a:gd name="T8" fmla="*/ 0 60000 65536"/>
                <a:gd name="T9" fmla="*/ 0 60000 65536"/>
                <a:gd name="T10" fmla="*/ 0 60000 65536"/>
                <a:gd name="T11" fmla="*/ 0 60000 65536"/>
                <a:gd name="T12" fmla="*/ 0 w 600"/>
                <a:gd name="T13" fmla="*/ 0 h 2235"/>
                <a:gd name="T14" fmla="*/ 600 w 600"/>
                <a:gd name="T15" fmla="*/ 2235 h 2235"/>
              </a:gdLst>
              <a:ahLst/>
              <a:cxnLst>
                <a:cxn ang="T8">
                  <a:pos x="T0" y="T1"/>
                </a:cxn>
                <a:cxn ang="T9">
                  <a:pos x="T2" y="T3"/>
                </a:cxn>
                <a:cxn ang="T10">
                  <a:pos x="T4" y="T5"/>
                </a:cxn>
                <a:cxn ang="T11">
                  <a:pos x="T6" y="T7"/>
                </a:cxn>
              </a:cxnLst>
              <a:rect l="T12" t="T13" r="T14" b="T15"/>
              <a:pathLst>
                <a:path w="600" h="2235">
                  <a:moveTo>
                    <a:pt x="25" y="2235"/>
                  </a:moveTo>
                  <a:lnTo>
                    <a:pt x="600" y="2235"/>
                  </a:lnTo>
                  <a:lnTo>
                    <a:pt x="600" y="0"/>
                  </a:lnTo>
                  <a:lnTo>
                    <a:pt x="0" y="0"/>
                  </a:lnTo>
                </a:path>
              </a:pathLst>
            </a:custGeom>
            <a:noFill/>
            <a:ln w="28575">
              <a:solidFill>
                <a:schemeClr val="tx1"/>
              </a:solidFill>
              <a:round/>
              <a:headEnd/>
              <a:tailEnd type="triangle" w="med" len="med"/>
            </a:ln>
          </p:spPr>
          <p:txBody>
            <a:bodyPr anchor="ctr">
              <a:spAutoFit/>
            </a:bodyPr>
            <a:lstStyle/>
            <a:p>
              <a:endParaRPr lang="de-DE"/>
            </a:p>
          </p:txBody>
        </p:sp>
        <p:grpSp>
          <p:nvGrpSpPr>
            <p:cNvPr id="28" name="Group 55"/>
            <p:cNvGrpSpPr>
              <a:grpSpLocks/>
            </p:cNvGrpSpPr>
            <p:nvPr/>
          </p:nvGrpSpPr>
          <p:grpSpPr bwMode="auto">
            <a:xfrm>
              <a:off x="2334" y="1356"/>
              <a:ext cx="1021" cy="485"/>
              <a:chOff x="2334" y="1356"/>
              <a:chExt cx="1021" cy="485"/>
            </a:xfrm>
          </p:grpSpPr>
          <p:sp>
            <p:nvSpPr>
              <p:cNvPr id="33" name="Rectangle 20"/>
              <p:cNvSpPr>
                <a:spLocks noChangeArrowheads="1"/>
              </p:cNvSpPr>
              <p:nvPr/>
            </p:nvSpPr>
            <p:spPr bwMode="auto">
              <a:xfrm>
                <a:off x="2449" y="1426"/>
                <a:ext cx="906" cy="214"/>
              </a:xfrm>
              <a:prstGeom prst="rect">
                <a:avLst/>
              </a:prstGeom>
              <a:noFill/>
              <a:ln w="9525">
                <a:noFill/>
                <a:miter lim="800000"/>
                <a:headEnd/>
                <a:tailEnd/>
              </a:ln>
            </p:spPr>
            <p:txBody>
              <a:bodyPr wrap="none" lIns="92075" tIns="46038" rIns="92075" bIns="46038">
                <a:spAutoFit/>
              </a:bodyPr>
              <a:lstStyle/>
              <a:p>
                <a:pPr algn="ctr"/>
                <a:r>
                  <a:rPr lang="de-DE" sz="1600" b="1" dirty="0">
                    <a:latin typeface="Helvetica" pitchFamily="34" charset="0"/>
                  </a:rPr>
                  <a:t>Realisierung</a:t>
                </a:r>
                <a:r>
                  <a:rPr lang="de-DE" sz="1400" b="1" dirty="0">
                    <a:latin typeface="Helvetica" pitchFamily="34" charset="0"/>
                  </a:rPr>
                  <a:t> </a:t>
                </a:r>
              </a:p>
            </p:txBody>
          </p:sp>
          <p:sp>
            <p:nvSpPr>
              <p:cNvPr id="34" name="Line 49"/>
              <p:cNvSpPr>
                <a:spLocks noChangeShapeType="1"/>
              </p:cNvSpPr>
              <p:nvPr/>
            </p:nvSpPr>
            <p:spPr bwMode="auto">
              <a:xfrm flipV="1">
                <a:off x="2334" y="1356"/>
                <a:ext cx="0" cy="485"/>
              </a:xfrm>
              <a:prstGeom prst="line">
                <a:avLst/>
              </a:prstGeom>
              <a:noFill/>
              <a:ln w="28575">
                <a:solidFill>
                  <a:schemeClr val="tx1"/>
                </a:solidFill>
                <a:round/>
                <a:headEnd/>
                <a:tailEnd type="triangle" w="med" len="med"/>
              </a:ln>
            </p:spPr>
            <p:txBody>
              <a:bodyPr wrap="none" anchor="ctr">
                <a:spAutoFit/>
              </a:bodyPr>
              <a:lstStyle/>
              <a:p>
                <a:endParaRPr lang="de-CH"/>
              </a:p>
            </p:txBody>
          </p:sp>
        </p:grpSp>
        <p:grpSp>
          <p:nvGrpSpPr>
            <p:cNvPr id="29" name="Group 54"/>
            <p:cNvGrpSpPr>
              <a:grpSpLocks/>
            </p:cNvGrpSpPr>
            <p:nvPr/>
          </p:nvGrpSpPr>
          <p:grpSpPr bwMode="auto">
            <a:xfrm>
              <a:off x="2359" y="2433"/>
              <a:ext cx="1160" cy="526"/>
              <a:chOff x="2359" y="2433"/>
              <a:chExt cx="1160" cy="526"/>
            </a:xfrm>
          </p:grpSpPr>
          <p:sp>
            <p:nvSpPr>
              <p:cNvPr id="30" name="Rectangle 23"/>
              <p:cNvSpPr>
                <a:spLocks noChangeArrowheads="1"/>
              </p:cNvSpPr>
              <p:nvPr/>
            </p:nvSpPr>
            <p:spPr bwMode="auto">
              <a:xfrm>
                <a:off x="2361" y="2470"/>
                <a:ext cx="1158" cy="214"/>
              </a:xfrm>
              <a:prstGeom prst="rect">
                <a:avLst/>
              </a:prstGeom>
              <a:noFill/>
              <a:ln w="9525">
                <a:noFill/>
                <a:miter lim="800000"/>
                <a:headEnd/>
                <a:tailEnd/>
              </a:ln>
            </p:spPr>
            <p:txBody>
              <a:bodyPr wrap="none" lIns="92075" tIns="46038" rIns="92075" bIns="46038">
                <a:spAutoFit/>
              </a:bodyPr>
              <a:lstStyle/>
              <a:p>
                <a:pPr algn="ctr"/>
                <a:r>
                  <a:rPr lang="de-DE" sz="1600" b="1">
                    <a:latin typeface="Helvetica" pitchFamily="34" charset="0"/>
                  </a:rPr>
                  <a:t>Prozeßorientierte</a:t>
                </a:r>
              </a:p>
            </p:txBody>
          </p:sp>
          <p:sp>
            <p:nvSpPr>
              <p:cNvPr id="31" name="Rectangle 24"/>
              <p:cNvSpPr>
                <a:spLocks noChangeArrowheads="1"/>
              </p:cNvSpPr>
              <p:nvPr/>
            </p:nvSpPr>
            <p:spPr bwMode="auto">
              <a:xfrm>
                <a:off x="2510" y="2599"/>
                <a:ext cx="790" cy="214"/>
              </a:xfrm>
              <a:prstGeom prst="rect">
                <a:avLst/>
              </a:prstGeom>
              <a:noFill/>
              <a:ln w="9525">
                <a:noFill/>
                <a:miter lim="800000"/>
                <a:headEnd/>
                <a:tailEnd/>
              </a:ln>
            </p:spPr>
            <p:txBody>
              <a:bodyPr wrap="none" lIns="92075" tIns="46038" rIns="92075" bIns="46038">
                <a:spAutoFit/>
              </a:bodyPr>
              <a:lstStyle/>
              <a:p>
                <a:pPr algn="ctr"/>
                <a:r>
                  <a:rPr lang="de-DE" sz="1600" b="1" dirty="0">
                    <a:latin typeface="Helvetica" pitchFamily="34" charset="0"/>
                  </a:rPr>
                  <a:t>Einführung</a:t>
                </a:r>
              </a:p>
            </p:txBody>
          </p:sp>
          <p:sp>
            <p:nvSpPr>
              <p:cNvPr id="32" name="Line 51"/>
              <p:cNvSpPr>
                <a:spLocks noChangeShapeType="1"/>
              </p:cNvSpPr>
              <p:nvPr/>
            </p:nvSpPr>
            <p:spPr bwMode="auto">
              <a:xfrm flipV="1">
                <a:off x="2359" y="2433"/>
                <a:ext cx="0" cy="526"/>
              </a:xfrm>
              <a:prstGeom prst="line">
                <a:avLst/>
              </a:prstGeom>
              <a:noFill/>
              <a:ln w="28575">
                <a:solidFill>
                  <a:schemeClr val="tx1"/>
                </a:solidFill>
                <a:round/>
                <a:headEnd/>
                <a:tailEnd type="triangle" w="med" len="med"/>
              </a:ln>
            </p:spPr>
            <p:txBody>
              <a:bodyPr wrap="none" anchor="ctr">
                <a:spAutoFit/>
              </a:bodyPr>
              <a:lstStyle/>
              <a:p>
                <a:endParaRPr lang="de-CH"/>
              </a:p>
            </p:txBody>
          </p:sp>
        </p:grpSp>
      </p:grpSp>
      <p:sp>
        <p:nvSpPr>
          <p:cNvPr id="3" name="Fußzeilenplatzhalter 2">
            <a:extLst>
              <a:ext uri="{FF2B5EF4-FFF2-40B4-BE49-F238E27FC236}">
                <a16:creationId xmlns:a16="http://schemas.microsoft.com/office/drawing/2014/main" id="{F66B5DA8-F416-4BDD-8E93-CB6889D78A29}"/>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4" name="Foliennummernplatzhalter 3">
            <a:extLst>
              <a:ext uri="{FF2B5EF4-FFF2-40B4-BE49-F238E27FC236}">
                <a16:creationId xmlns:a16="http://schemas.microsoft.com/office/drawing/2014/main" id="{79E6FA4D-BCC3-4475-8636-C3D4A6CD1902}"/>
              </a:ext>
            </a:extLst>
          </p:cNvPr>
          <p:cNvSpPr>
            <a:spLocks noGrp="1"/>
          </p:cNvSpPr>
          <p:nvPr>
            <p:ph type="sldNum" sz="quarter" idx="11"/>
          </p:nvPr>
        </p:nvSpPr>
        <p:spPr/>
        <p:txBody>
          <a:bodyPr/>
          <a:lstStyle/>
          <a:p>
            <a:fld id="{AAADE21D-57C1-4D68-80DF-96A826674346}" type="slidenum">
              <a:rPr lang="de-CH" smtClean="0"/>
              <a:pPr/>
              <a:t>4</a:t>
            </a:fld>
            <a:endParaRPr lang="de-CH"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Der Begriff E-Business Applikation</a:t>
            </a:r>
          </a:p>
        </p:txBody>
      </p:sp>
      <p:sp>
        <p:nvSpPr>
          <p:cNvPr id="7" name="Rechteck 6"/>
          <p:cNvSpPr/>
          <p:nvPr/>
        </p:nvSpPr>
        <p:spPr>
          <a:xfrm>
            <a:off x="407368" y="5301208"/>
            <a:ext cx="11233247" cy="830997"/>
          </a:xfrm>
          <a:prstGeom prst="rect">
            <a:avLst/>
          </a:prstGeom>
        </p:spPr>
        <p:txBody>
          <a:bodyPr wrap="square">
            <a:spAutoFit/>
          </a:bodyPr>
          <a:lstStyle/>
          <a:p>
            <a:r>
              <a:rPr lang="de-CH" sz="1600" dirty="0"/>
              <a:t>Der Begriff </a:t>
            </a:r>
            <a:r>
              <a:rPr lang="de-CH" sz="1600" b="1" dirty="0"/>
              <a:t>eBusiness</a:t>
            </a:r>
            <a:r>
              <a:rPr lang="de-CH" sz="1600" dirty="0"/>
              <a:t> hat sich zum Gattungsbegriff entwickelt, der in einer Vielzahl von Marken verwendet wird.</a:t>
            </a:r>
            <a:r>
              <a:rPr lang="de-CH" sz="1600" baseline="30000" dirty="0"/>
              <a:t> </a:t>
            </a:r>
            <a:r>
              <a:rPr lang="de-CH" sz="1600" dirty="0"/>
              <a:t>Er wird unterschiedlich weit ausgelegt und oft missverständlich verwendet.  IBM hatte den Begriff in den 1990er Jahren durch Werbekampagnen populär gemacht und dort die Schreibweise „eBusiness“ benutzt.</a:t>
            </a:r>
          </a:p>
        </p:txBody>
      </p:sp>
      <p:sp>
        <p:nvSpPr>
          <p:cNvPr id="3" name="Rechteck 2">
            <a:extLst>
              <a:ext uri="{FF2B5EF4-FFF2-40B4-BE49-F238E27FC236}">
                <a16:creationId xmlns:a16="http://schemas.microsoft.com/office/drawing/2014/main" id="{4CA6E224-1A27-40E1-AA55-F9A90F49FB84}"/>
              </a:ext>
            </a:extLst>
          </p:cNvPr>
          <p:cNvSpPr/>
          <p:nvPr/>
        </p:nvSpPr>
        <p:spPr>
          <a:xfrm>
            <a:off x="551384" y="1124744"/>
            <a:ext cx="10945216" cy="652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E-Business</a:t>
            </a:r>
          </a:p>
        </p:txBody>
      </p:sp>
      <p:sp>
        <p:nvSpPr>
          <p:cNvPr id="8" name="Rechteck 7">
            <a:extLst>
              <a:ext uri="{FF2B5EF4-FFF2-40B4-BE49-F238E27FC236}">
                <a16:creationId xmlns:a16="http://schemas.microsoft.com/office/drawing/2014/main" id="{8CB9CD01-EC18-4A7C-B0A8-04FF771E1955}"/>
              </a:ext>
            </a:extLst>
          </p:cNvPr>
          <p:cNvSpPr/>
          <p:nvPr/>
        </p:nvSpPr>
        <p:spPr>
          <a:xfrm>
            <a:off x="911424" y="2176493"/>
            <a:ext cx="3420000" cy="64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E-Procurement</a:t>
            </a:r>
          </a:p>
        </p:txBody>
      </p:sp>
      <p:sp>
        <p:nvSpPr>
          <p:cNvPr id="9" name="Rechteck 8">
            <a:extLst>
              <a:ext uri="{FF2B5EF4-FFF2-40B4-BE49-F238E27FC236}">
                <a16:creationId xmlns:a16="http://schemas.microsoft.com/office/drawing/2014/main" id="{9CE84E82-6B36-495C-B4B1-B35AB0BCB7DC}"/>
              </a:ext>
            </a:extLst>
          </p:cNvPr>
          <p:cNvSpPr/>
          <p:nvPr/>
        </p:nvSpPr>
        <p:spPr>
          <a:xfrm>
            <a:off x="7835279" y="2176493"/>
            <a:ext cx="3420000" cy="64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E-Commerce</a:t>
            </a:r>
          </a:p>
        </p:txBody>
      </p:sp>
      <p:sp>
        <p:nvSpPr>
          <p:cNvPr id="4" name="Rechteck: abgerundete Ecken 3">
            <a:extLst>
              <a:ext uri="{FF2B5EF4-FFF2-40B4-BE49-F238E27FC236}">
                <a16:creationId xmlns:a16="http://schemas.microsoft.com/office/drawing/2014/main" id="{5B3CECD4-32A3-4280-A0FE-3D4236DC964A}"/>
              </a:ext>
            </a:extLst>
          </p:cNvPr>
          <p:cNvSpPr/>
          <p:nvPr/>
        </p:nvSpPr>
        <p:spPr>
          <a:xfrm>
            <a:off x="1631504" y="2932200"/>
            <a:ext cx="2304256" cy="540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Lieferanten</a:t>
            </a:r>
          </a:p>
        </p:txBody>
      </p:sp>
      <p:sp>
        <p:nvSpPr>
          <p:cNvPr id="10" name="Rechteck: abgerundete Ecken 9">
            <a:extLst>
              <a:ext uri="{FF2B5EF4-FFF2-40B4-BE49-F238E27FC236}">
                <a16:creationId xmlns:a16="http://schemas.microsoft.com/office/drawing/2014/main" id="{72B7A590-6901-4152-9DE9-8C83A12DDA4F}"/>
              </a:ext>
            </a:extLst>
          </p:cNvPr>
          <p:cNvSpPr/>
          <p:nvPr/>
        </p:nvSpPr>
        <p:spPr>
          <a:xfrm>
            <a:off x="8268817" y="2941249"/>
            <a:ext cx="2304256" cy="540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Kunden</a:t>
            </a:r>
          </a:p>
        </p:txBody>
      </p:sp>
      <p:sp>
        <p:nvSpPr>
          <p:cNvPr id="11" name="Rechteck: abgerundete Ecken 10">
            <a:extLst>
              <a:ext uri="{FF2B5EF4-FFF2-40B4-BE49-F238E27FC236}">
                <a16:creationId xmlns:a16="http://schemas.microsoft.com/office/drawing/2014/main" id="{C71B81A7-3763-4BC5-9390-120593F6080D}"/>
              </a:ext>
            </a:extLst>
          </p:cNvPr>
          <p:cNvSpPr/>
          <p:nvPr/>
        </p:nvSpPr>
        <p:spPr>
          <a:xfrm>
            <a:off x="4683018" y="2703581"/>
            <a:ext cx="2800667" cy="957747"/>
          </a:xfrm>
          <a:prstGeom prst="roundRect">
            <a:avLst>
              <a:gd name="adj" fmla="val 42716"/>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b="1" dirty="0">
                <a:solidFill>
                  <a:schemeClr val="bg1"/>
                </a:solidFill>
              </a:rPr>
              <a:t>Unternehmen</a:t>
            </a:r>
          </a:p>
        </p:txBody>
      </p:sp>
      <p:sp>
        <p:nvSpPr>
          <p:cNvPr id="12" name="Rechteck 11">
            <a:extLst>
              <a:ext uri="{FF2B5EF4-FFF2-40B4-BE49-F238E27FC236}">
                <a16:creationId xmlns:a16="http://schemas.microsoft.com/office/drawing/2014/main" id="{31E1C7EA-BFF6-4F9F-B734-F0D2BABA22E0}"/>
              </a:ext>
            </a:extLst>
          </p:cNvPr>
          <p:cNvSpPr/>
          <p:nvPr/>
        </p:nvSpPr>
        <p:spPr>
          <a:xfrm>
            <a:off x="911424" y="3719894"/>
            <a:ext cx="3492000" cy="7200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SCM Supply Chain </a:t>
            </a:r>
            <a:r>
              <a:rPr lang="de-CH" dirty="0" err="1"/>
              <a:t>Mgmt</a:t>
            </a:r>
            <a:endParaRPr lang="de-CH" dirty="0"/>
          </a:p>
        </p:txBody>
      </p:sp>
      <p:sp>
        <p:nvSpPr>
          <p:cNvPr id="13" name="Rechteck 12">
            <a:extLst>
              <a:ext uri="{FF2B5EF4-FFF2-40B4-BE49-F238E27FC236}">
                <a16:creationId xmlns:a16="http://schemas.microsoft.com/office/drawing/2014/main" id="{15566C89-B673-4476-8349-FE10764B35DB}"/>
              </a:ext>
            </a:extLst>
          </p:cNvPr>
          <p:cNvSpPr/>
          <p:nvPr/>
        </p:nvSpPr>
        <p:spPr>
          <a:xfrm>
            <a:off x="7638945" y="3681088"/>
            <a:ext cx="3492000" cy="7200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CRM Customer </a:t>
            </a:r>
            <a:r>
              <a:rPr lang="de-CH" dirty="0" err="1"/>
              <a:t>Relationship</a:t>
            </a:r>
            <a:r>
              <a:rPr lang="de-CH" dirty="0"/>
              <a:t> </a:t>
            </a:r>
            <a:r>
              <a:rPr lang="de-CH" dirty="0" err="1"/>
              <a:t>Mgmt</a:t>
            </a:r>
            <a:endParaRPr lang="de-CH" dirty="0"/>
          </a:p>
        </p:txBody>
      </p:sp>
      <p:sp>
        <p:nvSpPr>
          <p:cNvPr id="14" name="Rechteck 13">
            <a:extLst>
              <a:ext uri="{FF2B5EF4-FFF2-40B4-BE49-F238E27FC236}">
                <a16:creationId xmlns:a16="http://schemas.microsoft.com/office/drawing/2014/main" id="{7F0A0565-28C5-4FC9-932D-D104EDAA8E2E}"/>
              </a:ext>
            </a:extLst>
          </p:cNvPr>
          <p:cNvSpPr/>
          <p:nvPr/>
        </p:nvSpPr>
        <p:spPr>
          <a:xfrm>
            <a:off x="5075239" y="3719894"/>
            <a:ext cx="2016224" cy="7200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Intranet</a:t>
            </a:r>
          </a:p>
        </p:txBody>
      </p:sp>
      <p:sp>
        <p:nvSpPr>
          <p:cNvPr id="15" name="Rechteck: abgerundete Ecken 14">
            <a:extLst>
              <a:ext uri="{FF2B5EF4-FFF2-40B4-BE49-F238E27FC236}">
                <a16:creationId xmlns:a16="http://schemas.microsoft.com/office/drawing/2014/main" id="{8EBC2D15-DF3E-4020-B3E5-94DB8CB88351}"/>
              </a:ext>
            </a:extLst>
          </p:cNvPr>
          <p:cNvSpPr/>
          <p:nvPr/>
        </p:nvSpPr>
        <p:spPr>
          <a:xfrm>
            <a:off x="4931223" y="4545184"/>
            <a:ext cx="2304256" cy="540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Mitarbeitende</a:t>
            </a:r>
          </a:p>
        </p:txBody>
      </p:sp>
      <p:sp>
        <p:nvSpPr>
          <p:cNvPr id="5" name="Rechteck 4">
            <a:extLst>
              <a:ext uri="{FF2B5EF4-FFF2-40B4-BE49-F238E27FC236}">
                <a16:creationId xmlns:a16="http://schemas.microsoft.com/office/drawing/2014/main" id="{6C1A340A-90BF-453D-AE44-3B4CEEAB917D}"/>
              </a:ext>
            </a:extLst>
          </p:cNvPr>
          <p:cNvSpPr/>
          <p:nvPr/>
        </p:nvSpPr>
        <p:spPr>
          <a:xfrm>
            <a:off x="407368" y="1124744"/>
            <a:ext cx="11233248" cy="403244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hteck: abgerundete Ecken 15">
            <a:extLst>
              <a:ext uri="{FF2B5EF4-FFF2-40B4-BE49-F238E27FC236}">
                <a16:creationId xmlns:a16="http://schemas.microsoft.com/office/drawing/2014/main" id="{D7125F80-16F4-403E-9A33-12A21BF73FBD}"/>
              </a:ext>
            </a:extLst>
          </p:cNvPr>
          <p:cNvSpPr/>
          <p:nvPr/>
        </p:nvSpPr>
        <p:spPr>
          <a:xfrm>
            <a:off x="4931223" y="2037897"/>
            <a:ext cx="2304256" cy="540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Government</a:t>
            </a:r>
          </a:p>
        </p:txBody>
      </p:sp>
      <p:sp>
        <p:nvSpPr>
          <p:cNvPr id="17" name="Fußzeilenplatzhalter 16">
            <a:extLst>
              <a:ext uri="{FF2B5EF4-FFF2-40B4-BE49-F238E27FC236}">
                <a16:creationId xmlns:a16="http://schemas.microsoft.com/office/drawing/2014/main" id="{BC1C4790-7003-4235-84E6-AC6B9096BAC8}"/>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18" name="Foliennummernplatzhalter 17">
            <a:extLst>
              <a:ext uri="{FF2B5EF4-FFF2-40B4-BE49-F238E27FC236}">
                <a16:creationId xmlns:a16="http://schemas.microsoft.com/office/drawing/2014/main" id="{FEB607D3-3FE3-414A-AE80-C93610B65721}"/>
              </a:ext>
            </a:extLst>
          </p:cNvPr>
          <p:cNvSpPr>
            <a:spLocks noGrp="1"/>
          </p:cNvSpPr>
          <p:nvPr>
            <p:ph type="sldNum" sz="quarter" idx="11"/>
          </p:nvPr>
        </p:nvSpPr>
        <p:spPr/>
        <p:txBody>
          <a:bodyPr/>
          <a:lstStyle/>
          <a:p>
            <a:fld id="{AAADE21D-57C1-4D68-80DF-96A826674346}" type="slidenum">
              <a:rPr lang="de-CH" smtClean="0"/>
              <a:pPr/>
              <a:t>5</a:t>
            </a:fld>
            <a:endParaRPr lang="de-CH"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Mit E-Business werden in der Regel alle externen Schnittstellen eines Unternehmens erfasst.</a:t>
            </a:r>
          </a:p>
        </p:txBody>
      </p:sp>
      <p:sp>
        <p:nvSpPr>
          <p:cNvPr id="7" name="Rechteck 6"/>
          <p:cNvSpPr/>
          <p:nvPr/>
        </p:nvSpPr>
        <p:spPr>
          <a:xfrm>
            <a:off x="6887888" y="5016078"/>
            <a:ext cx="4248672" cy="1077218"/>
          </a:xfrm>
          <a:prstGeom prst="rect">
            <a:avLst/>
          </a:prstGeom>
          <a:solidFill>
            <a:schemeClr val="accent6">
              <a:lumMod val="20000"/>
              <a:lumOff val="80000"/>
            </a:schemeClr>
          </a:solidFill>
        </p:spPr>
        <p:txBody>
          <a:bodyPr wrap="square">
            <a:spAutoFit/>
          </a:bodyPr>
          <a:lstStyle/>
          <a:p>
            <a:r>
              <a:rPr lang="de-CH" sz="1600" dirty="0"/>
              <a:t>Mit E-Commerce werden elektronischen Medien bei Transaktionen von Gütern, Informationen oder Dienstleistungen zwischen Geschäftspartnern und Kunden. verwendet </a:t>
            </a:r>
          </a:p>
        </p:txBody>
      </p:sp>
      <p:sp>
        <p:nvSpPr>
          <p:cNvPr id="8" name="Rechteck 7"/>
          <p:cNvSpPr/>
          <p:nvPr/>
        </p:nvSpPr>
        <p:spPr>
          <a:xfrm>
            <a:off x="839416" y="5016078"/>
            <a:ext cx="5904656" cy="1077218"/>
          </a:xfrm>
          <a:prstGeom prst="rect">
            <a:avLst/>
          </a:prstGeom>
          <a:solidFill>
            <a:schemeClr val="accent6">
              <a:lumMod val="20000"/>
              <a:lumOff val="80000"/>
            </a:schemeClr>
          </a:solidFill>
        </p:spPr>
        <p:txBody>
          <a:bodyPr wrap="square">
            <a:spAutoFit/>
          </a:bodyPr>
          <a:lstStyle/>
          <a:p>
            <a:r>
              <a:rPr lang="de-CH" sz="1600" dirty="0"/>
              <a:t>E-Business schliesst E-Commerce ein und integriert mittels neuer Medien sowohl die Austauschverhältnisse zwischen Unternehmen und Kunden bzw. Unternehmen und Geschäftspartnern als auch die internen Koordinationsmechanismen. </a:t>
            </a:r>
          </a:p>
        </p:txBody>
      </p:sp>
      <p:sp>
        <p:nvSpPr>
          <p:cNvPr id="9" name="Rechteck 8"/>
          <p:cNvSpPr/>
          <p:nvPr/>
        </p:nvSpPr>
        <p:spPr>
          <a:xfrm>
            <a:off x="839416" y="2982693"/>
            <a:ext cx="2232248" cy="7517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Geschäftspartner</a:t>
            </a:r>
          </a:p>
          <a:p>
            <a:pPr algn="ctr"/>
            <a:r>
              <a:rPr lang="de-CH" dirty="0">
                <a:solidFill>
                  <a:schemeClr val="tx1"/>
                </a:solidFill>
              </a:rPr>
              <a:t>Lieferanten</a:t>
            </a:r>
          </a:p>
        </p:txBody>
      </p:sp>
      <p:sp>
        <p:nvSpPr>
          <p:cNvPr id="11" name="Rechteck 10"/>
          <p:cNvSpPr/>
          <p:nvPr/>
        </p:nvSpPr>
        <p:spPr>
          <a:xfrm>
            <a:off x="8544272" y="2982693"/>
            <a:ext cx="2448272" cy="7517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Kunde</a:t>
            </a:r>
          </a:p>
        </p:txBody>
      </p:sp>
      <p:sp>
        <p:nvSpPr>
          <p:cNvPr id="12" name="Rechteck 11"/>
          <p:cNvSpPr/>
          <p:nvPr/>
        </p:nvSpPr>
        <p:spPr>
          <a:xfrm>
            <a:off x="4151784" y="1628800"/>
            <a:ext cx="3384376" cy="40035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Government Administration</a:t>
            </a:r>
          </a:p>
        </p:txBody>
      </p:sp>
      <p:sp>
        <p:nvSpPr>
          <p:cNvPr id="13" name="Pfeil nach links und rechts 12"/>
          <p:cNvSpPr/>
          <p:nvPr/>
        </p:nvSpPr>
        <p:spPr>
          <a:xfrm>
            <a:off x="839416" y="2204863"/>
            <a:ext cx="3240000" cy="648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Business </a:t>
            </a:r>
            <a:r>
              <a:rPr lang="de-CH" sz="1600" dirty="0" err="1"/>
              <a:t>to</a:t>
            </a:r>
            <a:r>
              <a:rPr lang="de-CH" sz="1600" dirty="0"/>
              <a:t> Business b2b</a:t>
            </a:r>
          </a:p>
        </p:txBody>
      </p:sp>
      <p:sp>
        <p:nvSpPr>
          <p:cNvPr id="14" name="Pfeil nach links und rechts 13"/>
          <p:cNvSpPr/>
          <p:nvPr/>
        </p:nvSpPr>
        <p:spPr>
          <a:xfrm>
            <a:off x="7752544" y="2204863"/>
            <a:ext cx="3240000" cy="648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Business </a:t>
            </a:r>
            <a:r>
              <a:rPr lang="de-CH" sz="1600" dirty="0" err="1"/>
              <a:t>to</a:t>
            </a:r>
            <a:r>
              <a:rPr lang="de-CH" sz="1600" dirty="0"/>
              <a:t> Consumer b2c</a:t>
            </a:r>
          </a:p>
        </p:txBody>
      </p:sp>
      <p:sp>
        <p:nvSpPr>
          <p:cNvPr id="15" name="Pfeil nach links und rechts 14"/>
          <p:cNvSpPr/>
          <p:nvPr/>
        </p:nvSpPr>
        <p:spPr>
          <a:xfrm rot="16200000">
            <a:off x="5483932" y="2180012"/>
            <a:ext cx="720080" cy="504056"/>
          </a:xfrm>
          <a:prstGeom prst="leftRightArrow">
            <a:avLst>
              <a:gd name="adj1" fmla="val 50000"/>
              <a:gd name="adj2" fmla="val 32302"/>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CH" sz="1400" dirty="0"/>
              <a:t>B2G</a:t>
            </a:r>
          </a:p>
        </p:txBody>
      </p:sp>
      <p:sp>
        <p:nvSpPr>
          <p:cNvPr id="16" name="Pfeil nach links und rechts 15"/>
          <p:cNvSpPr/>
          <p:nvPr/>
        </p:nvSpPr>
        <p:spPr>
          <a:xfrm>
            <a:off x="3143672" y="3068960"/>
            <a:ext cx="1188032" cy="50405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CH" sz="1400" dirty="0">
                <a:solidFill>
                  <a:schemeClr val="tx1"/>
                </a:solidFill>
              </a:rPr>
              <a:t>Extranet</a:t>
            </a:r>
          </a:p>
        </p:txBody>
      </p:sp>
      <p:sp>
        <p:nvSpPr>
          <p:cNvPr id="17" name="Pfeil nach links und rechts 16"/>
          <p:cNvSpPr/>
          <p:nvPr/>
        </p:nvSpPr>
        <p:spPr>
          <a:xfrm>
            <a:off x="7356240" y="3068960"/>
            <a:ext cx="1116024" cy="50405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CH" sz="1400" dirty="0">
                <a:solidFill>
                  <a:schemeClr val="tx1"/>
                </a:solidFill>
              </a:rPr>
              <a:t>Internet</a:t>
            </a:r>
          </a:p>
        </p:txBody>
      </p:sp>
      <p:sp>
        <p:nvSpPr>
          <p:cNvPr id="18" name="Pfeil nach links und rechts 17"/>
          <p:cNvSpPr/>
          <p:nvPr/>
        </p:nvSpPr>
        <p:spPr>
          <a:xfrm>
            <a:off x="839416" y="4149080"/>
            <a:ext cx="10153128" cy="7461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eBusiness</a:t>
            </a:r>
          </a:p>
        </p:txBody>
      </p:sp>
      <p:sp>
        <p:nvSpPr>
          <p:cNvPr id="19" name="Pfeil nach links und rechts 18"/>
          <p:cNvSpPr/>
          <p:nvPr/>
        </p:nvSpPr>
        <p:spPr>
          <a:xfrm>
            <a:off x="4763852" y="3717032"/>
            <a:ext cx="2160240" cy="504056"/>
          </a:xfrm>
          <a:prstGeom prst="leftRightArrow">
            <a:avLst>
              <a:gd name="adj1" fmla="val 67698"/>
              <a:gd name="adj2"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CH" sz="1400" dirty="0">
                <a:solidFill>
                  <a:schemeClr val="tx1"/>
                </a:solidFill>
              </a:rPr>
              <a:t>Intranet</a:t>
            </a:r>
          </a:p>
        </p:txBody>
      </p:sp>
      <p:sp>
        <p:nvSpPr>
          <p:cNvPr id="3" name="Fußzeilenplatzhalter 2">
            <a:extLst>
              <a:ext uri="{FF2B5EF4-FFF2-40B4-BE49-F238E27FC236}">
                <a16:creationId xmlns:a16="http://schemas.microsoft.com/office/drawing/2014/main" id="{55D265F3-2E1E-4414-B1E0-B0E92F1296CC}"/>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4" name="Foliennummernplatzhalter 3">
            <a:extLst>
              <a:ext uri="{FF2B5EF4-FFF2-40B4-BE49-F238E27FC236}">
                <a16:creationId xmlns:a16="http://schemas.microsoft.com/office/drawing/2014/main" id="{AB6C85B6-312C-4B18-9797-8BF47E25C143}"/>
              </a:ext>
            </a:extLst>
          </p:cNvPr>
          <p:cNvSpPr>
            <a:spLocks noGrp="1"/>
          </p:cNvSpPr>
          <p:nvPr>
            <p:ph type="sldNum" sz="quarter" idx="11"/>
          </p:nvPr>
        </p:nvSpPr>
        <p:spPr/>
        <p:txBody>
          <a:bodyPr/>
          <a:lstStyle/>
          <a:p>
            <a:fld id="{AAADE21D-57C1-4D68-80DF-96A826674346}" type="slidenum">
              <a:rPr lang="de-CH" smtClean="0"/>
              <a:pPr/>
              <a:t>6</a:t>
            </a:fld>
            <a:endParaRPr lang="de-CH" dirty="0"/>
          </a:p>
        </p:txBody>
      </p:sp>
      <p:sp>
        <p:nvSpPr>
          <p:cNvPr id="20" name="Rechteck: abgerundete Ecken 19">
            <a:extLst>
              <a:ext uri="{FF2B5EF4-FFF2-40B4-BE49-F238E27FC236}">
                <a16:creationId xmlns:a16="http://schemas.microsoft.com/office/drawing/2014/main" id="{0B2B26B3-1AE7-478A-9A0E-477F2CB64B99}"/>
              </a:ext>
            </a:extLst>
          </p:cNvPr>
          <p:cNvSpPr/>
          <p:nvPr/>
        </p:nvSpPr>
        <p:spPr>
          <a:xfrm>
            <a:off x="4439816" y="2852936"/>
            <a:ext cx="2800667" cy="808392"/>
          </a:xfrm>
          <a:prstGeom prst="roundRect">
            <a:avLst>
              <a:gd name="adj" fmla="val 42716"/>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b="1" dirty="0">
                <a:solidFill>
                  <a:schemeClr val="bg1"/>
                </a:solidFill>
              </a:rPr>
              <a:t>Unternehmen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83271461-528F-489D-9452-6E8A926A6710}"/>
              </a:ext>
            </a:extLst>
          </p:cNvPr>
          <p:cNvSpPr>
            <a:spLocks noGrp="1"/>
          </p:cNvSpPr>
          <p:nvPr>
            <p:ph type="title"/>
          </p:nvPr>
        </p:nvSpPr>
        <p:spPr/>
        <p:txBody>
          <a:bodyPr/>
          <a:lstStyle/>
          <a:p>
            <a:r>
              <a:rPr lang="de-CH" dirty="0"/>
              <a:t>Die Partner im E-Business werden mit Buchstaben bezeichnet</a:t>
            </a:r>
          </a:p>
        </p:txBody>
      </p:sp>
      <p:sp>
        <p:nvSpPr>
          <p:cNvPr id="4" name="Fußzeilenplatzhalter 3">
            <a:extLst>
              <a:ext uri="{FF2B5EF4-FFF2-40B4-BE49-F238E27FC236}">
                <a16:creationId xmlns:a16="http://schemas.microsoft.com/office/drawing/2014/main" id="{48ECCD00-67C6-4DD3-82FE-D6D721B346A8}"/>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5" name="Foliennummernplatzhalter 4">
            <a:extLst>
              <a:ext uri="{FF2B5EF4-FFF2-40B4-BE49-F238E27FC236}">
                <a16:creationId xmlns:a16="http://schemas.microsoft.com/office/drawing/2014/main" id="{6D7A2A09-C023-4D7D-ACCD-37D0383BEE60}"/>
              </a:ext>
            </a:extLst>
          </p:cNvPr>
          <p:cNvSpPr>
            <a:spLocks noGrp="1"/>
          </p:cNvSpPr>
          <p:nvPr>
            <p:ph type="sldNum" sz="quarter" idx="11"/>
          </p:nvPr>
        </p:nvSpPr>
        <p:spPr/>
        <p:txBody>
          <a:bodyPr/>
          <a:lstStyle/>
          <a:p>
            <a:fld id="{AAADE21D-57C1-4D68-80DF-96A826674346}" type="slidenum">
              <a:rPr lang="de-CH" smtClean="0"/>
              <a:pPr/>
              <a:t>7</a:t>
            </a:fld>
            <a:endParaRPr lang="de-CH" dirty="0"/>
          </a:p>
        </p:txBody>
      </p:sp>
      <p:graphicFrame>
        <p:nvGraphicFramePr>
          <p:cNvPr id="7" name="Tabelle 6">
            <a:extLst>
              <a:ext uri="{FF2B5EF4-FFF2-40B4-BE49-F238E27FC236}">
                <a16:creationId xmlns:a16="http://schemas.microsoft.com/office/drawing/2014/main" id="{A33548F3-3375-4C20-ADCF-F50FF5F2ECA7}"/>
              </a:ext>
            </a:extLst>
          </p:cNvPr>
          <p:cNvGraphicFramePr>
            <a:graphicFrameLocks noGrp="1"/>
          </p:cNvGraphicFramePr>
          <p:nvPr>
            <p:extLst>
              <p:ext uri="{D42A27DB-BD31-4B8C-83A1-F6EECF244321}">
                <p14:modId xmlns:p14="http://schemas.microsoft.com/office/powerpoint/2010/main" val="3770391795"/>
              </p:ext>
            </p:extLst>
          </p:nvPr>
        </p:nvGraphicFramePr>
        <p:xfrm>
          <a:off x="630368" y="1646238"/>
          <a:ext cx="10506192" cy="3072240"/>
        </p:xfrm>
        <a:graphic>
          <a:graphicData uri="http://schemas.openxmlformats.org/drawingml/2006/table">
            <a:tbl>
              <a:tblPr firstRow="1" firstCol="1" bandRow="1">
                <a:tableStyleId>{5C22544A-7EE6-4342-B048-85BDC9FD1C3A}</a:tableStyleId>
              </a:tblPr>
              <a:tblGrid>
                <a:gridCol w="2484295">
                  <a:extLst>
                    <a:ext uri="{9D8B030D-6E8A-4147-A177-3AD203B41FA5}">
                      <a16:colId xmlns:a16="http://schemas.microsoft.com/office/drawing/2014/main" val="1368101993"/>
                    </a:ext>
                  </a:extLst>
                </a:gridCol>
                <a:gridCol w="2549289">
                  <a:extLst>
                    <a:ext uri="{9D8B030D-6E8A-4147-A177-3AD203B41FA5}">
                      <a16:colId xmlns:a16="http://schemas.microsoft.com/office/drawing/2014/main" val="3785462557"/>
                    </a:ext>
                  </a:extLst>
                </a:gridCol>
                <a:gridCol w="2592288">
                  <a:extLst>
                    <a:ext uri="{9D8B030D-6E8A-4147-A177-3AD203B41FA5}">
                      <a16:colId xmlns:a16="http://schemas.microsoft.com/office/drawing/2014/main" val="1434538986"/>
                    </a:ext>
                  </a:extLst>
                </a:gridCol>
                <a:gridCol w="2880320">
                  <a:extLst>
                    <a:ext uri="{9D8B030D-6E8A-4147-A177-3AD203B41FA5}">
                      <a16:colId xmlns:a16="http://schemas.microsoft.com/office/drawing/2014/main" val="2977784322"/>
                    </a:ext>
                  </a:extLst>
                </a:gridCol>
              </a:tblGrid>
              <a:tr h="0">
                <a:tc>
                  <a:txBody>
                    <a:bodyPr/>
                    <a:lstStyle/>
                    <a:p>
                      <a:pPr algn="l">
                        <a:lnSpc>
                          <a:spcPct val="100000"/>
                        </a:lnSpc>
                        <a:spcAft>
                          <a:spcPts val="0"/>
                        </a:spcAft>
                      </a:pPr>
                      <a:r>
                        <a:rPr lang="de-CH" sz="1800" dirty="0">
                          <a:effectLst/>
                        </a:rPr>
                        <a:t> </a:t>
                      </a:r>
                      <a:endParaRPr lang="de-CH" sz="18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dirty="0">
                          <a:effectLst/>
                        </a:rPr>
                        <a:t>Administration</a:t>
                      </a:r>
                    </a:p>
                    <a:p>
                      <a:pPr algn="ctr">
                        <a:lnSpc>
                          <a:spcPct val="100000"/>
                        </a:lnSpc>
                        <a:spcAft>
                          <a:spcPts val="0"/>
                        </a:spcAft>
                      </a:pPr>
                      <a:r>
                        <a:rPr lang="de-CH" sz="1800" dirty="0">
                          <a:effectLst/>
                        </a:rPr>
                        <a:t>Government</a:t>
                      </a:r>
                      <a:endParaRPr lang="de-CH" sz="18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a:effectLst/>
                        </a:rPr>
                        <a:t>Business</a:t>
                      </a:r>
                      <a:endParaRPr lang="de-CH" sz="18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dirty="0">
                          <a:effectLst/>
                        </a:rPr>
                        <a:t>Customer</a:t>
                      </a:r>
                      <a:br>
                        <a:rPr lang="de-CH" sz="1800" dirty="0">
                          <a:effectLst/>
                        </a:rPr>
                      </a:br>
                      <a:r>
                        <a:rPr lang="de-CH" sz="1800" dirty="0">
                          <a:effectLst/>
                        </a:rPr>
                        <a:t>Consumer</a:t>
                      </a:r>
                      <a:endParaRPr lang="de-CH" sz="18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extLst>
                  <a:ext uri="{0D108BD9-81ED-4DB2-BD59-A6C34878D82A}">
                    <a16:rowId xmlns:a16="http://schemas.microsoft.com/office/drawing/2014/main" val="2520542505"/>
                  </a:ext>
                </a:extLst>
              </a:tr>
              <a:tr h="0">
                <a:tc>
                  <a:txBody>
                    <a:bodyPr/>
                    <a:lstStyle/>
                    <a:p>
                      <a:pPr algn="l">
                        <a:lnSpc>
                          <a:spcPct val="100000"/>
                        </a:lnSpc>
                        <a:spcAft>
                          <a:spcPts val="0"/>
                        </a:spcAft>
                      </a:pPr>
                      <a:r>
                        <a:rPr lang="de-CH" sz="1800" dirty="0">
                          <a:effectLst/>
                        </a:rPr>
                        <a:t>Administration</a:t>
                      </a:r>
                    </a:p>
                    <a:p>
                      <a:pPr algn="l">
                        <a:lnSpc>
                          <a:spcPct val="100000"/>
                        </a:lnSpc>
                        <a:spcAft>
                          <a:spcPts val="0"/>
                        </a:spcAft>
                      </a:pPr>
                      <a:r>
                        <a:rPr lang="de-CH" sz="1800" dirty="0">
                          <a:effectLst/>
                        </a:rPr>
                        <a:t>Government</a:t>
                      </a:r>
                      <a:endParaRPr lang="de-CH" sz="18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dirty="0">
                          <a:effectLst/>
                        </a:rPr>
                        <a:t>A2A / G2G</a:t>
                      </a:r>
                      <a:endParaRPr lang="de-CH" sz="18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a:effectLst/>
                        </a:rPr>
                        <a:t>A2B / G2B</a:t>
                      </a:r>
                      <a:endParaRPr lang="de-CH" sz="18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dirty="0">
                          <a:effectLst/>
                        </a:rPr>
                        <a:t>A2C / G2C</a:t>
                      </a:r>
                      <a:endParaRPr lang="de-CH" sz="18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extLst>
                  <a:ext uri="{0D108BD9-81ED-4DB2-BD59-A6C34878D82A}">
                    <a16:rowId xmlns:a16="http://schemas.microsoft.com/office/drawing/2014/main" val="272034859"/>
                  </a:ext>
                </a:extLst>
              </a:tr>
              <a:tr h="0">
                <a:tc>
                  <a:txBody>
                    <a:bodyPr/>
                    <a:lstStyle/>
                    <a:p>
                      <a:pPr algn="l">
                        <a:lnSpc>
                          <a:spcPct val="100000"/>
                        </a:lnSpc>
                        <a:spcAft>
                          <a:spcPts val="0"/>
                        </a:spcAft>
                      </a:pPr>
                      <a:r>
                        <a:rPr lang="de-CH" sz="1800">
                          <a:effectLst/>
                        </a:rPr>
                        <a:t>Business</a:t>
                      </a:r>
                      <a:endParaRPr lang="de-CH" sz="18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a:effectLst/>
                        </a:rPr>
                        <a:t>B2G / B2A</a:t>
                      </a:r>
                      <a:endParaRPr lang="de-CH" sz="18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dirty="0">
                          <a:effectLst/>
                        </a:rPr>
                        <a:t>B2B</a:t>
                      </a:r>
                      <a:endParaRPr lang="de-CH" sz="18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a:effectLst/>
                        </a:rPr>
                        <a:t>B2C</a:t>
                      </a:r>
                      <a:endParaRPr lang="de-CH" sz="18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extLst>
                  <a:ext uri="{0D108BD9-81ED-4DB2-BD59-A6C34878D82A}">
                    <a16:rowId xmlns:a16="http://schemas.microsoft.com/office/drawing/2014/main" val="4254493466"/>
                  </a:ext>
                </a:extLst>
              </a:tr>
              <a:tr h="0">
                <a:tc>
                  <a:txBody>
                    <a:bodyPr/>
                    <a:lstStyle/>
                    <a:p>
                      <a:pPr algn="l">
                        <a:lnSpc>
                          <a:spcPct val="100000"/>
                        </a:lnSpc>
                        <a:spcAft>
                          <a:spcPts val="0"/>
                        </a:spcAft>
                      </a:pPr>
                      <a:r>
                        <a:rPr lang="de-CH" sz="1800">
                          <a:effectLst/>
                        </a:rPr>
                        <a:t>Customer</a:t>
                      </a:r>
                      <a:br>
                        <a:rPr lang="de-CH" sz="1800">
                          <a:effectLst/>
                        </a:rPr>
                      </a:br>
                      <a:r>
                        <a:rPr lang="de-CH" sz="1800">
                          <a:effectLst/>
                        </a:rPr>
                        <a:t>Consumer</a:t>
                      </a:r>
                      <a:endParaRPr lang="de-CH" sz="18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a:effectLst/>
                        </a:rPr>
                        <a:t>C2G / C2A</a:t>
                      </a:r>
                      <a:endParaRPr lang="de-CH" sz="180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dirty="0">
                          <a:effectLst/>
                        </a:rPr>
                        <a:t>C2B</a:t>
                      </a:r>
                      <a:endParaRPr lang="de-CH" sz="18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tc>
                  <a:txBody>
                    <a:bodyPr/>
                    <a:lstStyle/>
                    <a:p>
                      <a:pPr algn="ctr">
                        <a:lnSpc>
                          <a:spcPct val="100000"/>
                        </a:lnSpc>
                        <a:spcAft>
                          <a:spcPts val="0"/>
                        </a:spcAft>
                      </a:pPr>
                      <a:r>
                        <a:rPr lang="de-CH" sz="1800" dirty="0">
                          <a:effectLst/>
                        </a:rPr>
                        <a:t>C2C</a:t>
                      </a:r>
                      <a:endParaRPr lang="de-CH" sz="1800" dirty="0">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72000" marR="108000" marT="144000" marB="144000" anchor="ctr"/>
                </a:tc>
                <a:extLst>
                  <a:ext uri="{0D108BD9-81ED-4DB2-BD59-A6C34878D82A}">
                    <a16:rowId xmlns:a16="http://schemas.microsoft.com/office/drawing/2014/main" val="1469791541"/>
                  </a:ext>
                </a:extLst>
              </a:tr>
            </a:tbl>
          </a:graphicData>
        </a:graphic>
      </p:graphicFrame>
      <p:sp>
        <p:nvSpPr>
          <p:cNvPr id="8" name="Rechteck 7">
            <a:extLst>
              <a:ext uri="{FF2B5EF4-FFF2-40B4-BE49-F238E27FC236}">
                <a16:creationId xmlns:a16="http://schemas.microsoft.com/office/drawing/2014/main" id="{A706A594-C3F8-46DC-9D9D-1B514E44F372}"/>
              </a:ext>
            </a:extLst>
          </p:cNvPr>
          <p:cNvSpPr/>
          <p:nvPr/>
        </p:nvSpPr>
        <p:spPr>
          <a:xfrm>
            <a:off x="638359" y="4985429"/>
            <a:ext cx="3950120" cy="1107867"/>
          </a:xfrm>
          <a:prstGeom prst="rect">
            <a:avLst/>
          </a:prstGeom>
        </p:spPr>
        <p:txBody>
          <a:bodyPr wrap="none">
            <a:spAutoFit/>
          </a:bodyPr>
          <a:lstStyle/>
          <a:p>
            <a:pPr>
              <a:lnSpc>
                <a:spcPts val="1400"/>
              </a:lnSpc>
              <a:spcBef>
                <a:spcPts val="1400"/>
              </a:spcBef>
              <a:spcAft>
                <a:spcPts val="350"/>
              </a:spcAft>
            </a:pPr>
            <a:r>
              <a:rPr lang="de-CH" b="1" dirty="0">
                <a:latin typeface="Dosis" panose="02010503020202060003" pitchFamily="2" charset="0"/>
                <a:ea typeface="Times New Roman" panose="02020603050405020304" pitchFamily="18" charset="0"/>
                <a:cs typeface="Times New Roman" panose="02020603050405020304" pitchFamily="18" charset="0"/>
              </a:rPr>
              <a:t>B2C - Business </a:t>
            </a:r>
            <a:r>
              <a:rPr lang="de-CH" b="1" dirty="0" err="1">
                <a:latin typeface="Dosis" panose="02010503020202060003" pitchFamily="2" charset="0"/>
                <a:ea typeface="Times New Roman" panose="02020603050405020304" pitchFamily="18" charset="0"/>
                <a:cs typeface="Times New Roman" panose="02020603050405020304" pitchFamily="18" charset="0"/>
              </a:rPr>
              <a:t>to</a:t>
            </a:r>
            <a:r>
              <a:rPr lang="de-CH" b="1" dirty="0">
                <a:latin typeface="Dosis" panose="02010503020202060003" pitchFamily="2" charset="0"/>
                <a:ea typeface="Times New Roman" panose="02020603050405020304" pitchFamily="18" charset="0"/>
                <a:cs typeface="Times New Roman" panose="02020603050405020304" pitchFamily="18" charset="0"/>
              </a:rPr>
              <a:t> Customer / Consumer</a:t>
            </a:r>
          </a:p>
          <a:p>
            <a:pPr>
              <a:lnSpc>
                <a:spcPts val="1400"/>
              </a:lnSpc>
              <a:spcBef>
                <a:spcPts val="1400"/>
              </a:spcBef>
              <a:spcAft>
                <a:spcPts val="350"/>
              </a:spcAft>
            </a:pPr>
            <a:r>
              <a:rPr lang="de-CH" b="1" dirty="0"/>
              <a:t>C2B – Customer </a:t>
            </a:r>
            <a:r>
              <a:rPr lang="de-CH" b="1" dirty="0" err="1"/>
              <a:t>to</a:t>
            </a:r>
            <a:r>
              <a:rPr lang="de-CH" b="1" dirty="0"/>
              <a:t> Business</a:t>
            </a:r>
          </a:p>
          <a:p>
            <a:pPr>
              <a:lnSpc>
                <a:spcPts val="1400"/>
              </a:lnSpc>
              <a:spcBef>
                <a:spcPts val="1400"/>
              </a:spcBef>
              <a:spcAft>
                <a:spcPts val="350"/>
              </a:spcAft>
            </a:pPr>
            <a:r>
              <a:rPr lang="de-CH" b="1" dirty="0"/>
              <a:t>C2C - Customer </a:t>
            </a:r>
            <a:r>
              <a:rPr lang="de-CH" b="1" dirty="0" err="1"/>
              <a:t>to</a:t>
            </a:r>
            <a:r>
              <a:rPr lang="de-CH" b="1" dirty="0"/>
              <a:t> Customer</a:t>
            </a:r>
          </a:p>
        </p:txBody>
      </p:sp>
      <p:sp>
        <p:nvSpPr>
          <p:cNvPr id="9" name="Rechteck 8">
            <a:extLst>
              <a:ext uri="{FF2B5EF4-FFF2-40B4-BE49-F238E27FC236}">
                <a16:creationId xmlns:a16="http://schemas.microsoft.com/office/drawing/2014/main" id="{4B04C8DE-9287-4600-96D4-8229AF0D0D7F}"/>
              </a:ext>
            </a:extLst>
          </p:cNvPr>
          <p:cNvSpPr/>
          <p:nvPr/>
        </p:nvSpPr>
        <p:spPr>
          <a:xfrm>
            <a:off x="4871864" y="4985429"/>
            <a:ext cx="4104456" cy="1099660"/>
          </a:xfrm>
          <a:prstGeom prst="rect">
            <a:avLst/>
          </a:prstGeom>
        </p:spPr>
        <p:txBody>
          <a:bodyPr wrap="square">
            <a:spAutoFit/>
          </a:bodyPr>
          <a:lstStyle/>
          <a:p>
            <a:pPr>
              <a:lnSpc>
                <a:spcPts val="1400"/>
              </a:lnSpc>
              <a:spcBef>
                <a:spcPts val="1400"/>
              </a:spcBef>
              <a:spcAft>
                <a:spcPts val="350"/>
              </a:spcAft>
            </a:pPr>
            <a:r>
              <a:rPr lang="de-CH" b="1" dirty="0">
                <a:latin typeface="Dosis" panose="02010503020202060003" pitchFamily="2" charset="0"/>
                <a:ea typeface="Times New Roman" panose="02020603050405020304" pitchFamily="18" charset="0"/>
                <a:cs typeface="Times New Roman" panose="02020603050405020304" pitchFamily="18" charset="0"/>
              </a:rPr>
              <a:t>B2G – Business </a:t>
            </a:r>
            <a:r>
              <a:rPr lang="de-CH" b="1" dirty="0" err="1">
                <a:latin typeface="Dosis" panose="02010503020202060003" pitchFamily="2" charset="0"/>
                <a:ea typeface="Times New Roman" panose="02020603050405020304" pitchFamily="18" charset="0"/>
                <a:cs typeface="Times New Roman" panose="02020603050405020304" pitchFamily="18" charset="0"/>
              </a:rPr>
              <a:t>to</a:t>
            </a:r>
            <a:r>
              <a:rPr lang="de-CH" b="1" dirty="0">
                <a:latin typeface="Dosis" panose="02010503020202060003" pitchFamily="2" charset="0"/>
                <a:ea typeface="Times New Roman" panose="02020603050405020304" pitchFamily="18" charset="0"/>
                <a:cs typeface="Times New Roman" panose="02020603050405020304" pitchFamily="18" charset="0"/>
              </a:rPr>
              <a:t> Administration </a:t>
            </a:r>
          </a:p>
          <a:p>
            <a:pPr>
              <a:lnSpc>
                <a:spcPts val="1400"/>
              </a:lnSpc>
              <a:spcBef>
                <a:spcPts val="1400"/>
              </a:spcBef>
              <a:spcAft>
                <a:spcPts val="350"/>
              </a:spcAft>
            </a:pPr>
            <a:r>
              <a:rPr lang="de-CH" b="1" dirty="0">
                <a:latin typeface="Dosis" panose="02010503020202060003" pitchFamily="2" charset="0"/>
                <a:ea typeface="Times New Roman" panose="02020603050405020304" pitchFamily="18" charset="0"/>
                <a:cs typeface="Times New Roman" panose="02020603050405020304" pitchFamily="18" charset="0"/>
              </a:rPr>
              <a:t>A2C - Administration </a:t>
            </a:r>
            <a:r>
              <a:rPr lang="de-CH" b="1" dirty="0" err="1">
                <a:latin typeface="Dosis" panose="02010503020202060003" pitchFamily="2" charset="0"/>
                <a:ea typeface="Times New Roman" panose="02020603050405020304" pitchFamily="18" charset="0"/>
                <a:cs typeface="Times New Roman" panose="02020603050405020304" pitchFamily="18" charset="0"/>
              </a:rPr>
              <a:t>to</a:t>
            </a:r>
            <a:r>
              <a:rPr lang="de-CH" b="1" dirty="0">
                <a:latin typeface="Dosis" panose="02010503020202060003" pitchFamily="2" charset="0"/>
                <a:ea typeface="Times New Roman" panose="02020603050405020304" pitchFamily="18" charset="0"/>
                <a:cs typeface="Times New Roman" panose="02020603050405020304" pitchFamily="18" charset="0"/>
              </a:rPr>
              <a:t> Customer</a:t>
            </a:r>
          </a:p>
          <a:p>
            <a:pPr>
              <a:lnSpc>
                <a:spcPts val="1400"/>
              </a:lnSpc>
              <a:spcBef>
                <a:spcPts val="1400"/>
              </a:spcBef>
              <a:spcAft>
                <a:spcPts val="350"/>
              </a:spcAft>
            </a:pPr>
            <a:r>
              <a:rPr lang="de-CH" b="1" dirty="0">
                <a:latin typeface="Dosis" panose="02010503020202060003" pitchFamily="2" charset="0"/>
                <a:ea typeface="Times New Roman" panose="02020603050405020304" pitchFamily="18" charset="0"/>
                <a:cs typeface="Times New Roman" panose="02020603050405020304" pitchFamily="18" charset="0"/>
              </a:rPr>
              <a:t>A2B - Administration </a:t>
            </a:r>
            <a:r>
              <a:rPr lang="de-CH" b="1" dirty="0" err="1">
                <a:latin typeface="Dosis" panose="02010503020202060003" pitchFamily="2" charset="0"/>
                <a:ea typeface="Times New Roman" panose="02020603050405020304" pitchFamily="18" charset="0"/>
                <a:cs typeface="Times New Roman" panose="02020603050405020304" pitchFamily="18" charset="0"/>
              </a:rPr>
              <a:t>to</a:t>
            </a:r>
            <a:r>
              <a:rPr lang="de-CH" b="1" dirty="0">
                <a:latin typeface="Dosis" panose="02010503020202060003" pitchFamily="2" charset="0"/>
                <a:ea typeface="Times New Roman" panose="02020603050405020304" pitchFamily="18" charset="0"/>
                <a:cs typeface="Times New Roman" panose="02020603050405020304" pitchFamily="18" charset="0"/>
              </a:rPr>
              <a:t> Business</a:t>
            </a:r>
          </a:p>
        </p:txBody>
      </p:sp>
    </p:spTree>
    <p:extLst>
      <p:ext uri="{BB962C8B-B14F-4D97-AF65-F5344CB8AC3E}">
        <p14:creationId xmlns:p14="http://schemas.microsoft.com/office/powerpoint/2010/main" val="38487142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1CB313-949F-43A3-9AD0-F38DF1D1E157}"/>
              </a:ext>
            </a:extLst>
          </p:cNvPr>
          <p:cNvSpPr>
            <a:spLocks noGrp="1"/>
          </p:cNvSpPr>
          <p:nvPr>
            <p:ph type="title"/>
          </p:nvPr>
        </p:nvSpPr>
        <p:spPr/>
        <p:txBody>
          <a:bodyPr>
            <a:normAutofit/>
          </a:bodyPr>
          <a:lstStyle/>
          <a:p>
            <a:r>
              <a:rPr lang="de-CH" dirty="0"/>
              <a:t>E-Business wurde bereits in den 1990er-Jahre eingeführt</a:t>
            </a:r>
          </a:p>
        </p:txBody>
      </p:sp>
      <p:sp>
        <p:nvSpPr>
          <p:cNvPr id="3" name="Fußzeilenplatzhalter 2">
            <a:extLst>
              <a:ext uri="{FF2B5EF4-FFF2-40B4-BE49-F238E27FC236}">
                <a16:creationId xmlns:a16="http://schemas.microsoft.com/office/drawing/2014/main" id="{16B18100-D7C0-4B8A-85B3-8F987F43D654}"/>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4" name="Foliennummernplatzhalter 3">
            <a:extLst>
              <a:ext uri="{FF2B5EF4-FFF2-40B4-BE49-F238E27FC236}">
                <a16:creationId xmlns:a16="http://schemas.microsoft.com/office/drawing/2014/main" id="{1CEAE1A7-D978-477F-9A15-ADB956E9C439}"/>
              </a:ext>
            </a:extLst>
          </p:cNvPr>
          <p:cNvSpPr>
            <a:spLocks noGrp="1"/>
          </p:cNvSpPr>
          <p:nvPr>
            <p:ph type="sldNum" sz="quarter" idx="11"/>
          </p:nvPr>
        </p:nvSpPr>
        <p:spPr/>
        <p:txBody>
          <a:bodyPr/>
          <a:lstStyle/>
          <a:p>
            <a:fld id="{AAADE21D-57C1-4D68-80DF-96A826674346}" type="slidenum">
              <a:rPr lang="de-CH" smtClean="0"/>
              <a:pPr/>
              <a:t>8</a:t>
            </a:fld>
            <a:endParaRPr lang="de-CH" dirty="0"/>
          </a:p>
        </p:txBody>
      </p:sp>
      <p:pic>
        <p:nvPicPr>
          <p:cNvPr id="5" name="Grafik 4" descr="Bildergebnis fÃ¼r e-Business Anwendung  definition">
            <a:extLst>
              <a:ext uri="{FF2B5EF4-FFF2-40B4-BE49-F238E27FC236}">
                <a16:creationId xmlns:a16="http://schemas.microsoft.com/office/drawing/2014/main" id="{DA9EC38F-3F31-472A-81B9-D7547BE58F7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315" y="1656790"/>
            <a:ext cx="7128867" cy="4779914"/>
          </a:xfrm>
          <a:prstGeom prst="rect">
            <a:avLst/>
          </a:prstGeom>
          <a:noFill/>
          <a:ln>
            <a:noFill/>
          </a:ln>
        </p:spPr>
      </p:pic>
      <p:sp>
        <p:nvSpPr>
          <p:cNvPr id="7" name="Rechteck 6">
            <a:extLst>
              <a:ext uri="{FF2B5EF4-FFF2-40B4-BE49-F238E27FC236}">
                <a16:creationId xmlns:a16="http://schemas.microsoft.com/office/drawing/2014/main" id="{4EA2763F-D5C3-4F60-A2C6-380FCCC15283}"/>
              </a:ext>
            </a:extLst>
          </p:cNvPr>
          <p:cNvSpPr/>
          <p:nvPr/>
        </p:nvSpPr>
        <p:spPr>
          <a:xfrm>
            <a:off x="7104112" y="1556792"/>
            <a:ext cx="4943872" cy="2308324"/>
          </a:xfrm>
          <a:prstGeom prst="rect">
            <a:avLst/>
          </a:prstGeom>
        </p:spPr>
        <p:txBody>
          <a:bodyPr wrap="square">
            <a:spAutoFit/>
          </a:bodyPr>
          <a:lstStyle/>
          <a:p>
            <a:r>
              <a:rPr lang="de-CH" sz="3600" dirty="0">
                <a:solidFill>
                  <a:srgbClr val="333333"/>
                </a:solidFill>
                <a:latin typeface="Dosis"/>
                <a:ea typeface="+mj-ea"/>
                <a:cs typeface="+mj-cs"/>
              </a:rPr>
              <a:t>… und umfasst alle Bereiche in denen Geschäfte elektronisch abgewickelt werden</a:t>
            </a:r>
            <a:endParaRPr lang="de-CH" dirty="0"/>
          </a:p>
        </p:txBody>
      </p:sp>
    </p:spTree>
    <p:extLst>
      <p:ext uri="{BB962C8B-B14F-4D97-AF65-F5344CB8AC3E}">
        <p14:creationId xmlns:p14="http://schemas.microsoft.com/office/powerpoint/2010/main" val="29945814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A7F160-E031-4F0A-9240-28F7042D8A1F}"/>
              </a:ext>
            </a:extLst>
          </p:cNvPr>
          <p:cNvSpPr>
            <a:spLocks noGrp="1"/>
          </p:cNvSpPr>
          <p:nvPr>
            <p:ph type="title"/>
          </p:nvPr>
        </p:nvSpPr>
        <p:spPr/>
        <p:txBody>
          <a:bodyPr/>
          <a:lstStyle/>
          <a:p>
            <a:r>
              <a:rPr lang="de-CH" dirty="0"/>
              <a:t>E-Commerce gehört zu E-Business</a:t>
            </a:r>
          </a:p>
        </p:txBody>
      </p:sp>
      <p:sp>
        <p:nvSpPr>
          <p:cNvPr id="3" name="Fußzeilenplatzhalter 2">
            <a:extLst>
              <a:ext uri="{FF2B5EF4-FFF2-40B4-BE49-F238E27FC236}">
                <a16:creationId xmlns:a16="http://schemas.microsoft.com/office/drawing/2014/main" id="{93DABFE8-A6DB-4D9F-928E-02E6F61DED5D}"/>
              </a:ext>
            </a:extLst>
          </p:cNvPr>
          <p:cNvSpPr>
            <a:spLocks noGrp="1"/>
          </p:cNvSpPr>
          <p:nvPr>
            <p:ph type="ftr" sz="quarter" idx="10"/>
          </p:nvPr>
        </p:nvSpPr>
        <p:spPr/>
        <p:txBody>
          <a:bodyPr/>
          <a:lstStyle/>
          <a:p>
            <a:r>
              <a:rPr lang="de-DE"/>
              <a:t>150 E-Business-Applikationen anpassen - Einführiung - Markus Nufer</a:t>
            </a:r>
            <a:endParaRPr lang="de-CH" dirty="0"/>
          </a:p>
        </p:txBody>
      </p:sp>
      <p:sp>
        <p:nvSpPr>
          <p:cNvPr id="4" name="Foliennummernplatzhalter 3">
            <a:extLst>
              <a:ext uri="{FF2B5EF4-FFF2-40B4-BE49-F238E27FC236}">
                <a16:creationId xmlns:a16="http://schemas.microsoft.com/office/drawing/2014/main" id="{B38A41D9-36A7-46DC-B713-9BF6A0B560E9}"/>
              </a:ext>
            </a:extLst>
          </p:cNvPr>
          <p:cNvSpPr>
            <a:spLocks noGrp="1"/>
          </p:cNvSpPr>
          <p:nvPr>
            <p:ph type="sldNum" sz="quarter" idx="11"/>
          </p:nvPr>
        </p:nvSpPr>
        <p:spPr/>
        <p:txBody>
          <a:bodyPr/>
          <a:lstStyle/>
          <a:p>
            <a:fld id="{AAADE21D-57C1-4D68-80DF-96A826674346}" type="slidenum">
              <a:rPr lang="de-CH" smtClean="0"/>
              <a:pPr/>
              <a:t>9</a:t>
            </a:fld>
            <a:endParaRPr lang="de-CH" dirty="0"/>
          </a:p>
        </p:txBody>
      </p:sp>
      <p:pic>
        <p:nvPicPr>
          <p:cNvPr id="5" name="Grafik 4" descr="Bildergebnis fÃ¼r e-Business Anwendung  definition">
            <a:extLst>
              <a:ext uri="{FF2B5EF4-FFF2-40B4-BE49-F238E27FC236}">
                <a16:creationId xmlns:a16="http://schemas.microsoft.com/office/drawing/2014/main" id="{F9C60FCD-82B0-4743-8881-E440E32D2D9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324" y="1646237"/>
            <a:ext cx="6364043" cy="4801019"/>
          </a:xfrm>
          <a:prstGeom prst="rect">
            <a:avLst/>
          </a:prstGeom>
          <a:noFill/>
          <a:ln>
            <a:noFill/>
          </a:ln>
        </p:spPr>
      </p:pic>
      <p:sp>
        <p:nvSpPr>
          <p:cNvPr id="6" name="Rechteck 5">
            <a:extLst>
              <a:ext uri="{FF2B5EF4-FFF2-40B4-BE49-F238E27FC236}">
                <a16:creationId xmlns:a16="http://schemas.microsoft.com/office/drawing/2014/main" id="{EA30A422-C5EB-49BF-9AEF-9281AACE7869}"/>
              </a:ext>
            </a:extLst>
          </p:cNvPr>
          <p:cNvSpPr/>
          <p:nvPr/>
        </p:nvSpPr>
        <p:spPr>
          <a:xfrm>
            <a:off x="7104112" y="1556792"/>
            <a:ext cx="4943872" cy="2308324"/>
          </a:xfrm>
          <a:prstGeom prst="rect">
            <a:avLst/>
          </a:prstGeom>
        </p:spPr>
        <p:txBody>
          <a:bodyPr wrap="square">
            <a:spAutoFit/>
          </a:bodyPr>
          <a:lstStyle/>
          <a:p>
            <a:r>
              <a:rPr lang="de-CH" sz="3600" dirty="0">
                <a:solidFill>
                  <a:srgbClr val="333333"/>
                </a:solidFill>
                <a:latin typeface="Dosis"/>
                <a:ea typeface="+mj-ea"/>
                <a:cs typeface="+mj-cs"/>
              </a:rPr>
              <a:t>… und umfasst </a:t>
            </a:r>
            <a:r>
              <a:rPr lang="de-DE" sz="3600" dirty="0">
                <a:solidFill>
                  <a:srgbClr val="333333"/>
                </a:solidFill>
                <a:latin typeface="Dosis"/>
                <a:ea typeface="+mj-ea"/>
                <a:cs typeface="+mj-cs"/>
              </a:rPr>
              <a:t>den elektronischen Kauf und Verkauf von Waren und Leistungen (B2C)</a:t>
            </a:r>
            <a:endParaRPr lang="de-CH" dirty="0"/>
          </a:p>
        </p:txBody>
      </p:sp>
    </p:spTree>
    <p:extLst>
      <p:ext uri="{BB962C8B-B14F-4D97-AF65-F5344CB8AC3E}">
        <p14:creationId xmlns:p14="http://schemas.microsoft.com/office/powerpoint/2010/main" val="4097953483"/>
      </p:ext>
    </p:extLst>
  </p:cSld>
  <p:clrMapOvr>
    <a:masterClrMapping/>
  </p:clrMapOvr>
  <p:transition>
    <p:fade/>
  </p:transition>
</p:sld>
</file>

<file path=ppt/theme/theme1.xml><?xml version="1.0" encoding="utf-8"?>
<a:theme xmlns:a="http://schemas.openxmlformats.org/drawingml/2006/main" name="smartlearn">
  <a:themeElements>
    <a:clrScheme name="smartlearn">
      <a:dk1>
        <a:sysClr val="windowText" lastClr="000000"/>
      </a:dk1>
      <a:lt1>
        <a:sysClr val="window" lastClr="FFFFFF"/>
      </a:lt1>
      <a:dk2>
        <a:srgbClr val="333333"/>
      </a:dk2>
      <a:lt2>
        <a:srgbClr val="EEEEEE"/>
      </a:lt2>
      <a:accent1>
        <a:srgbClr val="812E90"/>
      </a:accent1>
      <a:accent2>
        <a:srgbClr val="C40B64"/>
      </a:accent2>
      <a:accent3>
        <a:srgbClr val="07A1E2"/>
      </a:accent3>
      <a:accent4>
        <a:srgbClr val="E5C437"/>
      </a:accent4>
      <a:accent5>
        <a:srgbClr val="C62742"/>
      </a:accent5>
      <a:accent6>
        <a:srgbClr val="7AB658"/>
      </a:accent6>
      <a:hlink>
        <a:srgbClr val="812E90"/>
      </a:hlink>
      <a:folHlink>
        <a:srgbClr val="812E90"/>
      </a:folHlink>
    </a:clrScheme>
    <a:fontScheme name="smartlearn">
      <a:majorFont>
        <a:latin typeface="Dosis"/>
        <a:ea typeface=""/>
        <a:cs typeface=""/>
      </a:majorFont>
      <a:minorFont>
        <a:latin typeface="Source Sans Pro"/>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40.potx" id="{E6294113-471C-4E66-A811-33C1860E8819}" vid="{1655FB9D-1FDB-4FEE-B358-A5DB3C553BD1}"/>
    </a:ext>
  </a:extLst>
</a:theme>
</file>

<file path=ppt/theme/theme2.xml><?xml version="1.0" encoding="utf-8"?>
<a:theme xmlns:a="http://schemas.openxmlformats.org/drawingml/2006/main" name="Office">
  <a:themeElements>
    <a:clrScheme name="smartlearn">
      <a:dk1>
        <a:sysClr val="windowText" lastClr="000000"/>
      </a:dk1>
      <a:lt1>
        <a:sysClr val="window" lastClr="FFFFFF"/>
      </a:lt1>
      <a:dk2>
        <a:srgbClr val="333333"/>
      </a:dk2>
      <a:lt2>
        <a:srgbClr val="EEEEEE"/>
      </a:lt2>
      <a:accent1>
        <a:srgbClr val="812E90"/>
      </a:accent1>
      <a:accent2>
        <a:srgbClr val="C40B64"/>
      </a:accent2>
      <a:accent3>
        <a:srgbClr val="07A1E2"/>
      </a:accent3>
      <a:accent4>
        <a:srgbClr val="E5C437"/>
      </a:accent4>
      <a:accent5>
        <a:srgbClr val="C62742"/>
      </a:accent5>
      <a:accent6>
        <a:srgbClr val="7AB658"/>
      </a:accent6>
      <a:hlink>
        <a:srgbClr val="812E90"/>
      </a:hlink>
      <a:folHlink>
        <a:srgbClr val="812E90"/>
      </a:folHlink>
    </a:clrScheme>
    <a:fontScheme name="smartlearn">
      <a:majorFont>
        <a:latin typeface="Dosis"/>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smartlearn">
      <a:dk1>
        <a:sysClr val="windowText" lastClr="000000"/>
      </a:dk1>
      <a:lt1>
        <a:sysClr val="window" lastClr="FFFFFF"/>
      </a:lt1>
      <a:dk2>
        <a:srgbClr val="333333"/>
      </a:dk2>
      <a:lt2>
        <a:srgbClr val="EEEEEE"/>
      </a:lt2>
      <a:accent1>
        <a:srgbClr val="812E90"/>
      </a:accent1>
      <a:accent2>
        <a:srgbClr val="C40B64"/>
      </a:accent2>
      <a:accent3>
        <a:srgbClr val="07A1E2"/>
      </a:accent3>
      <a:accent4>
        <a:srgbClr val="E5C437"/>
      </a:accent4>
      <a:accent5>
        <a:srgbClr val="C62742"/>
      </a:accent5>
      <a:accent6>
        <a:srgbClr val="7AB658"/>
      </a:accent6>
      <a:hlink>
        <a:srgbClr val="812E90"/>
      </a:hlink>
      <a:folHlink>
        <a:srgbClr val="812E90"/>
      </a:folHlink>
    </a:clrScheme>
    <a:fontScheme name="smartlearn">
      <a:majorFont>
        <a:latin typeface="Dosis"/>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03DCC346F032D341996B56C67570EE79" ma:contentTypeVersion="0" ma:contentTypeDescription="Ein neues Dokument erstellen." ma:contentTypeScope="" ma:versionID="94eff4a40d2837d4624ac5cd67979383">
  <xsd:schema xmlns:xsd="http://www.w3.org/2001/XMLSchema" xmlns:xs="http://www.w3.org/2001/XMLSchema" xmlns:p="http://schemas.microsoft.com/office/2006/metadata/properties" xmlns:ns2="f6dd51ad-09b0-45be-9789-61b661e13108" targetNamespace="http://schemas.microsoft.com/office/2006/metadata/properties" ma:root="true" ma:fieldsID="6d112400bd0421393c9a9cea016c6fea" ns2:_="">
    <xsd:import namespace="f6dd51ad-09b0-45be-9789-61b661e1310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dd51ad-09b0-45be-9789-61b661e13108" elementFormDefault="qualified">
    <xsd:import namespace="http://schemas.microsoft.com/office/2006/documentManagement/types"/>
    <xsd:import namespace="http://schemas.microsoft.com/office/infopath/2007/PartnerControls"/>
    <xsd:element name="SharedWithUsers" ma:index="8"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A244EC-A45F-46A3-876E-51AA020990A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f6dd51ad-09b0-45be-9789-61b661e13108"/>
    <ds:schemaRef ds:uri="http://www.w3.org/XML/1998/namespace"/>
    <ds:schemaRef ds:uri="http://purl.org/dc/dcmitype/"/>
  </ds:schemaRefs>
</ds:datastoreItem>
</file>

<file path=customXml/itemProps2.xml><?xml version="1.0" encoding="utf-8"?>
<ds:datastoreItem xmlns:ds="http://schemas.openxmlformats.org/officeDocument/2006/customXml" ds:itemID="{A7241158-826E-4161-8076-5DABDC3AB9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dd51ad-09b0-45be-9789-61b661e131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0E8EBA-9E76-47AF-923F-49EBA3516F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IA40-Markus-Nufer</Template>
  <TotalTime>0</TotalTime>
  <Words>1237</Words>
  <Application>Microsoft Office PowerPoint</Application>
  <PresentationFormat>Breitbild</PresentationFormat>
  <Paragraphs>162</Paragraphs>
  <Slides>12</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Dosis</vt:lpstr>
      <vt:lpstr>Helvetica</vt:lpstr>
      <vt:lpstr>Source Sans Pro</vt:lpstr>
      <vt:lpstr>Times New Roman</vt:lpstr>
      <vt:lpstr>smartlearn</vt:lpstr>
      <vt:lpstr>Einführung ins Thema und das Modul 150 </vt:lpstr>
      <vt:lpstr>Das Modul 150 „E-Business-Applikationen anpassen“ gehört zum Kompetenzfeld „Business Engineering“</vt:lpstr>
      <vt:lpstr>Die Handlungsziele für das Modul 150 sind festgelegt</vt:lpstr>
      <vt:lpstr>Die Unternehmensstrategie bestimmt die Geschäftsprozesse und diese bestimmen wiederum die Informatik-Systeme</vt:lpstr>
      <vt:lpstr>Der Begriff E-Business Applikation</vt:lpstr>
      <vt:lpstr>Mit E-Business werden in der Regel alle externen Schnittstellen eines Unternehmens erfasst.</vt:lpstr>
      <vt:lpstr>Die Partner im E-Business werden mit Buchstaben bezeichnet</vt:lpstr>
      <vt:lpstr>E-Business wurde bereits in den 1990er-Jahre eingeführt</vt:lpstr>
      <vt:lpstr>E-Commerce gehört zu E-Business</vt:lpstr>
      <vt:lpstr>Beispiele von E-Business-Anwendungen</vt:lpstr>
      <vt:lpstr>Drei Perspektiven im E-Business setzen Rahmenbedingungen</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Nufer</dc:creator>
  <cp:lastModifiedBy>Markus Nufer</cp:lastModifiedBy>
  <cp:revision>21</cp:revision>
  <dcterms:created xsi:type="dcterms:W3CDTF">2019-10-23T08:55:11Z</dcterms:created>
  <dcterms:modified xsi:type="dcterms:W3CDTF">2020-08-12T12:50:58Z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0x01010003DCC346F032D341996B56C67570EE79</vt:lpwstr>
  </property>
</Properties>
</file>