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4" r:id="rId7"/>
    <p:sldId id="272" r:id="rId8"/>
    <p:sldId id="270" r:id="rId9"/>
    <p:sldId id="268" r:id="rId10"/>
    <p:sldId id="267" r:id="rId11"/>
    <p:sldId id="271" r:id="rId12"/>
    <p:sldId id="257" r:id="rId13"/>
    <p:sldId id="266" r:id="rId14"/>
    <p:sldId id="260" r:id="rId15"/>
    <p:sldId id="261" r:id="rId16"/>
    <p:sldId id="262" r:id="rId17"/>
    <p:sldId id="269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84724" autoAdjust="0"/>
  </p:normalViewPr>
  <p:slideViewPr>
    <p:cSldViewPr>
      <p:cViewPr varScale="1">
        <p:scale>
          <a:sx n="55" d="100"/>
          <a:sy n="55" d="100"/>
        </p:scale>
        <p:origin x="78" y="1308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4" y="6453336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150 E-Business-Applikationen anpassen</a:t>
            </a:r>
          </a:p>
          <a:p>
            <a:endParaRPr lang="de-CH" dirty="0"/>
          </a:p>
          <a:p>
            <a:r>
              <a:rPr lang="de-CH" dirty="0"/>
              <a:t>Markus Nufer</a:t>
            </a:r>
          </a:p>
          <a:p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Input zum Thema Architektur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Typisches Schichtenmodell mit mehreren Domains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C437A4-C16C-4425-B602-318B860702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10</a:t>
            </a:fld>
            <a:endParaRPr lang="de-CH"/>
          </a:p>
        </p:txBody>
      </p:sp>
      <p:pic>
        <p:nvPicPr>
          <p:cNvPr id="22530" name="Picture 2" descr="https://upload.wikimedia.org/wikipedia/commons/thumb/5/5d/Schichtenarchitektur.svg/814px-Schichtenarchitektur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922996"/>
            <a:ext cx="9481053" cy="550778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eBusiness</a:t>
            </a:r>
            <a:r>
              <a:rPr lang="de-CH" dirty="0"/>
              <a:t>-Architektur mit Fokus auf Applikation und Daten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DB067D-C086-46BD-A02D-DB80CEDBF5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11</a:t>
            </a:fld>
            <a:endParaRPr lang="de-CH"/>
          </a:p>
        </p:txBody>
      </p:sp>
      <p:pic>
        <p:nvPicPr>
          <p:cNvPr id="17410" name="Picture 2" descr="Ähnliches 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4" y="1124744"/>
            <a:ext cx="9721156" cy="49619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eBusness</a:t>
            </a:r>
            <a:r>
              <a:rPr lang="de-CH" dirty="0"/>
              <a:t> Anwendungs-Architektur auf der Basis eines Enterprise Service Bus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BA87C3-8CF5-48B5-AF74-520F808EC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18434" name="Picture 2" descr="https://ies.anthropomatik.kit.edu/img/content/forschung_privatheit_sicherheit_architekt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515" y="1412776"/>
            <a:ext cx="11428093" cy="511256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ICT Systemarchitektur - Plattformen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C8A2A9-7022-430B-95B1-AF0DD0C0F7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13</a:t>
            </a:fld>
            <a:endParaRPr lang="de-CH"/>
          </a:p>
        </p:txBody>
      </p:sp>
      <p:pic>
        <p:nvPicPr>
          <p:cNvPr id="19458" name="Picture 2" descr="Ähnliches 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381" y="1316765"/>
            <a:ext cx="11430000" cy="481585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45A1F-CB54-4EAA-B897-EBFD014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256" y="333375"/>
            <a:ext cx="3402933" cy="4175745"/>
          </a:xfrm>
        </p:spPr>
        <p:txBody>
          <a:bodyPr>
            <a:normAutofit/>
          </a:bodyPr>
          <a:lstStyle/>
          <a:p>
            <a:r>
              <a:rPr lang="de-CH" dirty="0"/>
              <a:t>OSI Layer Modell</a:t>
            </a:r>
            <a:br>
              <a:rPr lang="de-CH" dirty="0"/>
            </a:br>
            <a:br>
              <a:rPr lang="de-CH" sz="2200" dirty="0"/>
            </a:br>
            <a:r>
              <a:rPr lang="de-CH" sz="2200" dirty="0"/>
              <a:t>dient als Basis für die Kommunikationsarchitektur in einer e-Business Anwendungslandschaft</a:t>
            </a:r>
            <a:br>
              <a:rPr lang="de-CH" sz="2200" dirty="0"/>
            </a:br>
            <a:br>
              <a:rPr lang="de-CH" sz="2200" dirty="0"/>
            </a:br>
            <a:r>
              <a:rPr lang="de-CH" sz="2200" dirty="0"/>
              <a:t>Services wie  FTP, RPC oder WEB Services werden für die Kommunikation zwischen verschiedenen </a:t>
            </a:r>
            <a:r>
              <a:rPr lang="de-CH" sz="2200" dirty="0" err="1"/>
              <a:t>eBusiness</a:t>
            </a:r>
            <a:r>
              <a:rPr lang="de-CH" sz="2200" dirty="0"/>
              <a:t>-Anwendungen verwendet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E504FD-4093-453E-95E3-7793724C00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1F25EA-FC28-4F4D-9484-451FE4C3E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14</a:t>
            </a:fld>
            <a:endParaRPr lang="de-CH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C960A20B-DE12-4080-9A87-2A4A09EEDA8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24" y="188640"/>
            <a:ext cx="8185337" cy="611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19523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BC37E-0E8C-4AFD-96DD-60F01DA9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404BA3-CB62-4705-8E59-48FA88CA7B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FC1043-CE79-46F1-9F40-22D945179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78552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Eine ICT Architektur umfasst viele Fassetten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Gesamt-Architektur (Übersicht) mit Prinzipien</a:t>
            </a:r>
          </a:p>
          <a:p>
            <a:r>
              <a:rPr lang="de-CH" dirty="0"/>
              <a:t>Anwendungs-Architektur</a:t>
            </a:r>
          </a:p>
          <a:p>
            <a:r>
              <a:rPr lang="de-CH" dirty="0"/>
              <a:t>System-Architekturen</a:t>
            </a:r>
          </a:p>
          <a:p>
            <a:r>
              <a:rPr lang="de-CH" dirty="0"/>
              <a:t>Daten-Architekturen</a:t>
            </a:r>
          </a:p>
          <a:p>
            <a:r>
              <a:rPr lang="de-CH" dirty="0"/>
              <a:t>Netzwerk-Architektur</a:t>
            </a:r>
          </a:p>
          <a:p>
            <a:r>
              <a:rPr lang="de-CH" dirty="0"/>
              <a:t>Kommunikations-Architektur</a:t>
            </a:r>
          </a:p>
          <a:p>
            <a:r>
              <a:rPr lang="de-CH" dirty="0"/>
              <a:t>Sicherheits-Architektur</a:t>
            </a:r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250514-FFD1-42DE-9490-10A711FBF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Server-Architektur</a:t>
            </a:r>
          </a:p>
          <a:p>
            <a:r>
              <a:rPr lang="de-CH" dirty="0"/>
              <a:t>Endgeräte-Architektur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7B8CDB-2FEE-450E-A52A-8CA83EE29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Eine Architektur beschreibt ein ICT System aus verschiedenen Sichten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Endbenutzer</a:t>
            </a:r>
          </a:p>
          <a:p>
            <a:r>
              <a:rPr lang="de-CH" dirty="0"/>
              <a:t>Daten</a:t>
            </a:r>
          </a:p>
          <a:p>
            <a:r>
              <a:rPr lang="de-CH" dirty="0"/>
              <a:t>Anwendung</a:t>
            </a:r>
          </a:p>
          <a:p>
            <a:r>
              <a:rPr lang="de-CH" dirty="0"/>
              <a:t>Netzwerk</a:t>
            </a:r>
          </a:p>
          <a:p>
            <a:r>
              <a:rPr lang="de-CH" dirty="0"/>
              <a:t>Sicherheit</a:t>
            </a:r>
          </a:p>
          <a:p>
            <a:r>
              <a:rPr lang="de-CH" dirty="0"/>
              <a:t>Infrastruktur</a:t>
            </a:r>
          </a:p>
          <a:p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F1C0EDF-34FA-43F9-87EA-84AC27BFF9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186BA-BD86-4E78-839F-B5B47FB0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Punkt zu Punkt Verbindungen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125223-5152-43DC-AA40-F35E4C2A7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3E81A6-2C67-482B-96D1-AFE344DA4B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C9F245-07A3-4819-A50C-4B2B759F55B1}"/>
              </a:ext>
            </a:extLst>
          </p:cNvPr>
          <p:cNvSpPr/>
          <p:nvPr/>
        </p:nvSpPr>
        <p:spPr>
          <a:xfrm>
            <a:off x="1703512" y="227687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F0B7984-1840-4BB3-BAB4-5B6C4FB086F8}"/>
              </a:ext>
            </a:extLst>
          </p:cNvPr>
          <p:cNvSpPr/>
          <p:nvPr/>
        </p:nvSpPr>
        <p:spPr>
          <a:xfrm>
            <a:off x="7104112" y="228275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D6ABFAD-E0F1-4246-990A-80A99105A7F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711624" y="2780928"/>
            <a:ext cx="4392488" cy="5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DB4E63C-8B99-40C1-956D-3260076F6865}"/>
              </a:ext>
            </a:extLst>
          </p:cNvPr>
          <p:cNvSpPr txBox="1"/>
          <p:nvPr/>
        </p:nvSpPr>
        <p:spPr>
          <a:xfrm>
            <a:off x="3028187" y="1844251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Physische Punt-zu-Punkt Verbindung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D8F41B-E811-4B08-86ED-6B7EA60A2E90}"/>
              </a:ext>
            </a:extLst>
          </p:cNvPr>
          <p:cNvSpPr txBox="1"/>
          <p:nvPr/>
        </p:nvSpPr>
        <p:spPr>
          <a:xfrm>
            <a:off x="4217615" y="2503929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direkte Anbindung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CD35477-E908-4FCE-8B70-66749AE01812}"/>
              </a:ext>
            </a:extLst>
          </p:cNvPr>
          <p:cNvSpPr/>
          <p:nvPr/>
        </p:nvSpPr>
        <p:spPr>
          <a:xfrm>
            <a:off x="1703512" y="486327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74099EE-D849-4077-B87E-A3E58E56E957}"/>
              </a:ext>
            </a:extLst>
          </p:cNvPr>
          <p:cNvSpPr/>
          <p:nvPr/>
        </p:nvSpPr>
        <p:spPr>
          <a:xfrm>
            <a:off x="7104112" y="486916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7324E3D-A3C4-482F-B658-6DA4BC1AEBEA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711624" y="5367334"/>
            <a:ext cx="4392488" cy="5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5A6534C-93F1-408C-86F4-2B864A2951F3}"/>
              </a:ext>
            </a:extLst>
          </p:cNvPr>
          <p:cNvSpPr txBox="1"/>
          <p:nvPr/>
        </p:nvSpPr>
        <p:spPr>
          <a:xfrm>
            <a:off x="3028187" y="3730952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Logische Punt-zu-Punkt Verbindung</a:t>
            </a:r>
          </a:p>
        </p:txBody>
      </p:sp>
      <p:sp>
        <p:nvSpPr>
          <p:cNvPr id="17" name="Denkblase: wolkenförmig 16">
            <a:extLst>
              <a:ext uri="{FF2B5EF4-FFF2-40B4-BE49-F238E27FC236}">
                <a16:creationId xmlns:a16="http://schemas.microsoft.com/office/drawing/2014/main" id="{36768604-4EE4-4A42-BB0D-A34736F512E7}"/>
              </a:ext>
            </a:extLst>
          </p:cNvPr>
          <p:cNvSpPr/>
          <p:nvPr/>
        </p:nvSpPr>
        <p:spPr>
          <a:xfrm>
            <a:off x="3935760" y="4863955"/>
            <a:ext cx="1944216" cy="1091884"/>
          </a:xfrm>
          <a:prstGeom prst="cloudCallout">
            <a:avLst>
              <a:gd name="adj1" fmla="val 2011"/>
              <a:gd name="adj2" fmla="val 43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  Netzwerk</a:t>
            </a:r>
          </a:p>
        </p:txBody>
      </p:sp>
    </p:spTree>
    <p:extLst>
      <p:ext uri="{BB962C8B-B14F-4D97-AF65-F5344CB8AC3E}">
        <p14:creationId xmlns:p14="http://schemas.microsoft.com/office/powerpoint/2010/main" val="25817975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5516C-ADB2-4194-A661-760CDCB2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Anwendungsarchitektur - Übersicht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FBAF10-2615-41C3-8AE2-70A860B805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F63A14-6956-477B-BDA7-D0928F5C9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13" name="Grafik 12" descr="https://upload.wikimedia.org/wikipedia/commons/thumb/c/c9/Client-server-model.svg/1920px-Client-server-model.svg.png">
            <a:extLst>
              <a:ext uri="{FF2B5EF4-FFF2-40B4-BE49-F238E27FC236}">
                <a16:creationId xmlns:a16="http://schemas.microsoft.com/office/drawing/2014/main" id="{53C85D9E-E62F-489C-8D94-35E7B26774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47" y="1603878"/>
            <a:ext cx="7070298" cy="424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BF4CF0E-2F03-441F-AF4F-35F39BDFDDCC}"/>
              </a:ext>
            </a:extLst>
          </p:cNvPr>
          <p:cNvSpPr txBox="1"/>
          <p:nvPr/>
        </p:nvSpPr>
        <p:spPr>
          <a:xfrm>
            <a:off x="3367667" y="2093883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Browser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A01824-E289-4F73-9638-6CFDEF2591E4}"/>
              </a:ext>
            </a:extLst>
          </p:cNvPr>
          <p:cNvSpPr txBox="1"/>
          <p:nvPr/>
        </p:nvSpPr>
        <p:spPr>
          <a:xfrm>
            <a:off x="3185527" y="5063815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Browser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800EB3C-02B0-4290-A172-11088B50E8DF}"/>
              </a:ext>
            </a:extLst>
          </p:cNvPr>
          <p:cNvSpPr txBox="1"/>
          <p:nvPr/>
        </p:nvSpPr>
        <p:spPr>
          <a:xfrm>
            <a:off x="2765498" y="3536109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8423250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831FE33-4F13-41A4-9988-24D4E6D9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 Anwendung mit einer 2-Schicht Architektur (2-Tier)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3E6007-C62C-4E03-9158-4012B82B1C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88A33B-7ADC-44B7-B636-8D70CECAE2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1026" name="Picture 2" descr="https://upload.wikimedia.org/wikipedia/de/f/f7/Webanwendung_client_server_01.png">
            <a:extLst>
              <a:ext uri="{FF2B5EF4-FFF2-40B4-BE49-F238E27FC236}">
                <a16:creationId xmlns:a16="http://schemas.microsoft.com/office/drawing/2014/main" id="{D41475FB-15A3-4386-BFB6-3ED8A93B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3" y="1646238"/>
            <a:ext cx="7630678" cy="416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915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Typische (2-Tier) WEB-Anwendung mit mehreren Clients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B7B5A0-9EB9-4EC9-9205-9FD3FBC67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89ED9F-27A3-4D0E-A290-06378F07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1073192"/>
            <a:ext cx="9058102" cy="500205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14940-BF85-43EC-B654-E2919818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07249"/>
            <a:ext cx="10801201" cy="1312863"/>
          </a:xfrm>
        </p:spPr>
        <p:txBody>
          <a:bodyPr/>
          <a:lstStyle/>
          <a:p>
            <a:r>
              <a:rPr lang="de-CH" dirty="0"/>
              <a:t>Typische n-Tier Architektur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E5A350-DD04-4679-87C4-7FDCE5C4C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F88FCF-F00D-4A85-AE63-19B55524E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FC3DDE-9307-4783-A28B-4081B0A8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94" y="3551806"/>
            <a:ext cx="1533525" cy="12858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4D73EB0-4CE7-448D-8385-E88A22B0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147799"/>
            <a:ext cx="1676400" cy="21907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B47AF3-07BD-407D-8E41-DCA84C57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7" y="2147799"/>
            <a:ext cx="1676400" cy="21907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F4B018-534B-4BF2-B9DE-096E5A4B8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42" y="2147799"/>
            <a:ext cx="1676400" cy="21907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8CE00B1-1741-49A1-A93D-E78F5CEF8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2147799"/>
            <a:ext cx="1676400" cy="219075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9313488-A367-4221-B8C6-CE107806896F}"/>
              </a:ext>
            </a:extLst>
          </p:cNvPr>
          <p:cNvGrpSpPr/>
          <p:nvPr/>
        </p:nvGrpSpPr>
        <p:grpSpPr>
          <a:xfrm>
            <a:off x="3143672" y="4122744"/>
            <a:ext cx="7344816" cy="144000"/>
            <a:chOff x="3143672" y="4122744"/>
            <a:chExt cx="7344816" cy="144000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A419803-26D6-4B35-BF74-ABE3BC7A6460}"/>
                </a:ext>
              </a:extLst>
            </p:cNvPr>
            <p:cNvCxnSpPr/>
            <p:nvPr/>
          </p:nvCxnSpPr>
          <p:spPr>
            <a:xfrm>
              <a:off x="3143672" y="4194744"/>
              <a:ext cx="7344816" cy="0"/>
            </a:xfrm>
            <a:prstGeom prst="line">
              <a:avLst/>
            </a:prstGeom>
            <a:ln w="142875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2A3DD1F-82C0-4FF3-9CC5-8716FC9E95D9}"/>
                </a:ext>
              </a:extLst>
            </p:cNvPr>
            <p:cNvSpPr/>
            <p:nvPr/>
          </p:nvSpPr>
          <p:spPr>
            <a:xfrm>
              <a:off x="4151784" y="4122744"/>
              <a:ext cx="144000" cy="14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797ABE8-5EC8-4AC0-BF0C-FD830427E818}"/>
                </a:ext>
              </a:extLst>
            </p:cNvPr>
            <p:cNvSpPr/>
            <p:nvPr/>
          </p:nvSpPr>
          <p:spPr>
            <a:xfrm>
              <a:off x="5911109" y="4122744"/>
              <a:ext cx="144000" cy="14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B77288E-6D98-4EED-AFB3-A59B50D4AC74}"/>
                </a:ext>
              </a:extLst>
            </p:cNvPr>
            <p:cNvSpPr/>
            <p:nvPr/>
          </p:nvSpPr>
          <p:spPr>
            <a:xfrm>
              <a:off x="7670434" y="4122744"/>
              <a:ext cx="144000" cy="14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F859669-D5E6-4C3A-A2DB-D681460007E5}"/>
                </a:ext>
              </a:extLst>
            </p:cNvPr>
            <p:cNvSpPr/>
            <p:nvPr/>
          </p:nvSpPr>
          <p:spPr>
            <a:xfrm>
              <a:off x="9419820" y="4122744"/>
              <a:ext cx="144000" cy="14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2305137-21E5-4F53-8BD3-677387FF24F6}"/>
              </a:ext>
            </a:extLst>
          </p:cNvPr>
          <p:cNvCxnSpPr>
            <a:stCxn id="5" idx="3"/>
          </p:cNvCxnSpPr>
          <p:nvPr/>
        </p:nvCxnSpPr>
        <p:spPr>
          <a:xfrm flipV="1">
            <a:off x="2370519" y="4194743"/>
            <a:ext cx="7731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3B48544-3AC9-4574-8EEB-F58470FDDF41}"/>
              </a:ext>
            </a:extLst>
          </p:cNvPr>
          <p:cNvSpPr/>
          <p:nvPr/>
        </p:nvSpPr>
        <p:spPr>
          <a:xfrm>
            <a:off x="3570577" y="4506659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Web-Server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6F3DB82-0AAF-4B54-B4A5-17E2A769301B}"/>
              </a:ext>
            </a:extLst>
          </p:cNvPr>
          <p:cNvSpPr/>
          <p:nvPr/>
        </p:nvSpPr>
        <p:spPr>
          <a:xfrm>
            <a:off x="4992292" y="4509225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/>
              <a:t>Application-Server</a:t>
            </a:r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BA62DE1-B5B9-4623-A3B6-4108D6BEDA33}"/>
              </a:ext>
            </a:extLst>
          </p:cNvPr>
          <p:cNvSpPr/>
          <p:nvPr/>
        </p:nvSpPr>
        <p:spPr>
          <a:xfrm>
            <a:off x="6893006" y="4513923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Application-Server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0762CE3-97B6-4A91-9117-6F3FCF028EC7}"/>
              </a:ext>
            </a:extLst>
          </p:cNvPr>
          <p:cNvSpPr/>
          <p:nvPr/>
        </p:nvSpPr>
        <p:spPr>
          <a:xfrm>
            <a:off x="9391817" y="4491628"/>
            <a:ext cx="1154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DB-Server</a:t>
            </a:r>
          </a:p>
        </p:txBody>
      </p:sp>
    </p:spTree>
    <p:extLst>
      <p:ext uri="{BB962C8B-B14F-4D97-AF65-F5344CB8AC3E}">
        <p14:creationId xmlns:p14="http://schemas.microsoft.com/office/powerpoint/2010/main" val="42874957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Beispiel einer Mehrschicht (4-Tier) e-Business Architektur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B3834B0-8B62-4C61-9C8D-0D76D0D374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150 E-Business-Applikationen anpassen - Architektur - Markus Nufer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3E79F6-D469-407E-931C-B35A8D9121AA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1026" name="Picture 2" descr="Ähnliches Foto"/>
          <p:cNvPicPr>
            <a:picLocks noChangeAspect="1" noChangeArrowheads="1"/>
          </p:cNvPicPr>
          <p:nvPr/>
        </p:nvPicPr>
        <p:blipFill>
          <a:blip r:embed="rId2" cstate="print"/>
          <a:srcRect t="3053"/>
          <a:stretch>
            <a:fillRect/>
          </a:stretch>
        </p:blipFill>
        <p:spPr bwMode="auto">
          <a:xfrm>
            <a:off x="1775520" y="1268983"/>
            <a:ext cx="8928992" cy="516883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A244EC-A45F-46A3-876E-51AA020990A6}">
  <ds:schemaRefs>
    <ds:schemaRef ds:uri="http://schemas.microsoft.com/office/2006/documentManagement/types"/>
    <ds:schemaRef ds:uri="f6dd51ad-09b0-45be-9789-61b661e13108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282</Words>
  <Application>Microsoft Office PowerPoint</Application>
  <PresentationFormat>Breitbild</PresentationFormat>
  <Paragraphs>71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Dosis</vt:lpstr>
      <vt:lpstr>Source Sans Pro</vt:lpstr>
      <vt:lpstr>smartlearn</vt:lpstr>
      <vt:lpstr>Input zum Thema Architektur </vt:lpstr>
      <vt:lpstr>Eine ICT Architektur umfasst viele Fassetten</vt:lpstr>
      <vt:lpstr>Eine Architektur beschreibt ein ICT System aus verschiedenen Sichten</vt:lpstr>
      <vt:lpstr>Punkt zu Punkt Verbindungen</vt:lpstr>
      <vt:lpstr>WEB Anwendungsarchitektur - Übersicht</vt:lpstr>
      <vt:lpstr>WEB Anwendung mit einer 2-Schicht Architektur (2-Tier)</vt:lpstr>
      <vt:lpstr>Typische (2-Tier) WEB-Anwendung mit mehreren Clients</vt:lpstr>
      <vt:lpstr>Typische n-Tier Architektur</vt:lpstr>
      <vt:lpstr>Beispiel einer Mehrschicht (4-Tier) e-Business Architektur</vt:lpstr>
      <vt:lpstr>Typisches Schichtenmodell mit mehreren Domains</vt:lpstr>
      <vt:lpstr>eBusiness-Architektur mit Fokus auf Applikation und Daten</vt:lpstr>
      <vt:lpstr>eBusness Anwendungs-Architektur auf der Basis eines Enterprise Service Bus</vt:lpstr>
      <vt:lpstr>ICT Systemarchitektur - Plattformen</vt:lpstr>
      <vt:lpstr>OSI Layer Modell  dient als Basis für die Kommunikationsarchitektur in einer e-Business Anwendungslandschaft  Services wie  FTP, RPC oder WEB Services werden für die Kommunikation zwischen verschiedenen eBusiness-Anwendungen verwendet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zum Thema Architektur</dc:title>
  <dc:creator>Markus Nufer</dc:creator>
  <cp:lastModifiedBy>Beat Walter</cp:lastModifiedBy>
  <cp:revision>12</cp:revision>
  <dcterms:created xsi:type="dcterms:W3CDTF">2019-10-23T09:27:49Z</dcterms:created>
  <dcterms:modified xsi:type="dcterms:W3CDTF">2021-06-15T13:53:51Z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