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00" r:id="rId6"/>
    <p:sldId id="293" r:id="rId7"/>
    <p:sldId id="294" r:id="rId8"/>
    <p:sldId id="296" r:id="rId9"/>
    <p:sldId id="297" r:id="rId10"/>
    <p:sldId id="298" r:id="rId11"/>
    <p:sldId id="29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84724" autoAdjust="0"/>
  </p:normalViewPr>
  <p:slideViewPr>
    <p:cSldViewPr>
      <p:cViewPr varScale="1">
        <p:scale>
          <a:sx n="80" d="100"/>
          <a:sy n="80" d="100"/>
        </p:scale>
        <p:origin x="126" y="126"/>
      </p:cViewPr>
      <p:guideLst>
        <p:guide orient="horz" pos="48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3" d="100"/>
          <a:sy n="123" d="100"/>
        </p:scale>
        <p:origin x="5416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C4971B-4A37-460E-9F5E-1729C2CBC1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6672" y="8685212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sz="900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1C1974-7709-46EA-89B3-FBAB24D204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-395" y="8685213"/>
            <a:ext cx="47508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A2F6A-67D7-4DE7-A426-B2B6D2464035}" type="slidenum">
              <a:rPr lang="de-CH" sz="900" b="1" smtClean="0">
                <a:latin typeface="+mj-lt"/>
              </a:rPr>
              <a:t>‹Nr.›</a:t>
            </a:fld>
            <a:endParaRPr lang="de-CH" sz="9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859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3077" y="395536"/>
            <a:ext cx="6053409" cy="340584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3077" y="4283968"/>
            <a:ext cx="6050259" cy="41284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0307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40307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0A573A10-8E16-4598-9160-A7C93DA638D0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495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EFEC7A8-8EE0-4F58-837C-2FC8758688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801D71-2392-483A-8051-62FE315BD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69" y="1133841"/>
            <a:ext cx="10800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3678EC-09D9-4716-BAE5-02A4021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69" y="3613516"/>
            <a:ext cx="10800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358456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(kurz)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4091-71B1-483E-A013-079D716B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2656"/>
            <a:ext cx="10801200" cy="504056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defRPr sz="4000" baseline="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76B16-F216-4D67-AB77-335C65CE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68760"/>
            <a:ext cx="11017224" cy="5040560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F0CFD4-2B4A-44BC-971F-616C2D4829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Sicherheit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76C74B-CE08-47B0-AD29-42A802299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28596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(lang)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4091-71B1-483E-A013-079D716B43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400" y="332656"/>
            <a:ext cx="10801200" cy="936104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defRPr sz="4000" baseline="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76B16-F216-4D67-AB77-335C65CE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772816"/>
            <a:ext cx="11017224" cy="4536504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BA5EB7-0264-43FE-827F-7F03F72007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Sicherheit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96F50D-FE99-49FF-9966-10CECF7BE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51414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956C311A-B799-4519-8021-8836177EFD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" y="0"/>
            <a:ext cx="1218671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EA5B38-AA3C-459D-AA86-D69C6CFB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709738"/>
            <a:ext cx="10801275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ED16D7-E979-42FA-94E3-D043D469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4589463"/>
            <a:ext cx="108012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32174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931AB-CDC1-49AA-86CA-48F43D90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64735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E7BD2-7CB7-45C5-A8D0-9712E315A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376" y="1412776"/>
            <a:ext cx="5400601" cy="48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952529-6E16-4EC0-B3E1-CE4263EEF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12776"/>
            <a:ext cx="5400600" cy="48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4362B-67D8-4E50-92E1-114BD22C3C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Sicherheit - Markus Nufer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AD9753-A6C5-4145-8F94-B4CA67026E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466262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BB06A-ED9F-44C6-9D12-701CABBA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587683" cy="7193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4449D6-9003-4874-978C-28DB80D4B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269207"/>
            <a:ext cx="5184651" cy="719633"/>
          </a:xfrm>
        </p:spPr>
        <p:txBody>
          <a:bodyPr anchor="t"/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F1DAFC-5FF2-4B10-902E-6BA41B140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77" y="2132856"/>
            <a:ext cx="5400600" cy="417646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231840-1DD8-412F-98E4-F87AE9FF0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24" y="1273287"/>
            <a:ext cx="5183188" cy="715553"/>
          </a:xfrm>
        </p:spPr>
        <p:txBody>
          <a:bodyPr anchor="t"/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F985F6-E623-4240-8C97-E279AF323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132856"/>
            <a:ext cx="5400675" cy="41764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D91F4E6-7A3C-41D8-8310-1093528B3A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Sicherheit - Markus Nufer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368EB6B-F468-4274-9CD5-611B7985D3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18640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32A45-7F3D-43FF-A21E-CD1B18EA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C62350-9061-4E4C-9581-119E1CD1E1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07568" y="6447257"/>
            <a:ext cx="8136979" cy="404664"/>
          </a:xfrm>
        </p:spPr>
        <p:txBody>
          <a:bodyPr/>
          <a:lstStyle/>
          <a:p>
            <a:r>
              <a:rPr lang="de-DE"/>
              <a:t>150 E-Business-Applikationen anpassen - Sicherheit - Markus Nufer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85612B-2C6A-49E9-BFCA-858525306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1491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CC60E93-E8D0-41DC-8511-E03951A92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1A42B57-CF91-4621-9897-DAC2329F85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446492"/>
            <a:ext cx="2880320" cy="34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608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98353E-A4C2-4E3E-89DE-3B183DFE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1312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E8CF51-219D-4D43-8F8E-D0E440A51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1825624"/>
            <a:ext cx="11017226" cy="4483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E300426-9C67-42CF-8C97-9B783B8D2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435534"/>
            <a:ext cx="8136979" cy="404664"/>
          </a:xfrm>
          <a:prstGeom prst="rect">
            <a:avLst/>
          </a:prstGeom>
        </p:spPr>
        <p:txBody>
          <a:bodyPr vert="horz" wrap="none" lIns="91440" tIns="45720" rIns="91440" bIns="144000" rtlCol="0" anchor="b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150 E-Business-Applikationen anpassen - Sicherheit - Markus Nufer</a:t>
            </a:r>
            <a:endParaRPr lang="de-CH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A7757D50-7122-4B62-BC7D-6BE89384E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24" y="6453336"/>
            <a:ext cx="546101" cy="404664"/>
          </a:xfrm>
          <a:prstGeom prst="rect">
            <a:avLst/>
          </a:prstGeom>
        </p:spPr>
        <p:txBody>
          <a:bodyPr vert="horz" lIns="91440" tIns="45720" rIns="91440" bIns="144000" rtlCol="0" anchor="b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78C26915-6AE7-4027-BF4A-9BA1C100399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847" y="6176963"/>
            <a:ext cx="412087" cy="4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4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00000"/>
        <a:buFont typeface="Source Sans Pro" panose="020B0503030403020204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825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01" userDrawn="1">
          <p15:clr>
            <a:srgbClr val="F26B43"/>
          </p15:clr>
        </p15:guide>
        <p15:guide id="2" pos="7242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2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CE6FAD2-1BA3-4A67-A298-E3EF2853B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150 E-Business-Applikationen anpassen</a:t>
            </a:r>
          </a:p>
          <a:p>
            <a:endParaRPr lang="de-CH" dirty="0"/>
          </a:p>
          <a:p>
            <a:r>
              <a:rPr lang="de-CH" dirty="0"/>
              <a:t>Markus Nufer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2EF979-B2C8-4487-80AC-FA75565C0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76" y="1133841"/>
            <a:ext cx="11233247" cy="2387600"/>
          </a:xfrm>
        </p:spPr>
        <p:txBody>
          <a:bodyPr>
            <a:normAutofit fontScale="90000"/>
          </a:bodyPr>
          <a:lstStyle/>
          <a:p>
            <a:r>
              <a:rPr lang="de-CH" dirty="0"/>
              <a:t>Sicherheit von E-Business Anwendungen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96395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BB782-1C6C-422F-B0AB-B3B7FB1C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Handlungsziele AB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430B2-DC51-43A9-A478-5EA6AB34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1700" indent="-901700">
              <a:buNone/>
              <a:tabLst>
                <a:tab pos="901700" algn="l"/>
              </a:tabLst>
            </a:pPr>
            <a:r>
              <a:rPr lang="de-CH" dirty="0"/>
              <a:t>HZ3	«Auswirkungen der Änderungen auf Sicherheit und Schutzwürdigkeit der Informationen bei allen beteiligten Komponenten wie Client, Webserver, Applikationsserver und Datenbankserver überprüfen und dokumentieren». </a:t>
            </a:r>
          </a:p>
          <a:p>
            <a:r>
              <a:rPr lang="de-CH" dirty="0"/>
              <a:t>Die Vorgaben in der Modul-Identifikation geben die Handlungsfähigkeiten für dieses Handlungsziel wie folgt vor: </a:t>
            </a:r>
          </a:p>
          <a:p>
            <a:pPr marL="806450" lvl="1" indent="-541338">
              <a:buNone/>
              <a:tabLst>
                <a:tab pos="806450" algn="l"/>
              </a:tabLst>
            </a:pPr>
            <a:r>
              <a:rPr lang="de-CH" dirty="0"/>
              <a:t>3.1	Kennt die Bestimmungen des Datenschutzes und der Informationssicherheit und deren Bedeutung für Web-Applikationen. </a:t>
            </a:r>
          </a:p>
          <a:p>
            <a:pPr marL="806450" lvl="1" indent="-541338">
              <a:buNone/>
              <a:tabLst>
                <a:tab pos="806450" algn="l"/>
              </a:tabLst>
            </a:pPr>
            <a:r>
              <a:rPr lang="de-CH" dirty="0"/>
              <a:t>3.2	Kennt Methoden der Datenverschlüsselung und der Gewährleistung der Authentizität (HTTPS, Zertifikate).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41C10E-1FE1-4B75-8475-49A21798BC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Sicherheit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A174AA-C409-4847-B6E0-874AC0991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42876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Sicherheit von e-Business Anwendungen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512" y="1226708"/>
            <a:ext cx="6346825" cy="467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107DBE-70D3-4943-9105-3EADF578A6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Sicherheit - Markus Nufer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47400F-03D0-410F-AD32-82F7CCF990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46294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Sicherheits-Kriterien von e-Business Anwendungen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85420" y="1600201"/>
            <a:ext cx="7421161" cy="4525963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62B4E7-582E-4CBB-BE85-1AB2B74FEE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Sicherheit - Markus Nufer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5E89A1-DD5A-46A5-BE85-EC4E68254C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4135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Die Sicherheits-Kriterien im Kontext der Systemarchitektur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552"/>
          <a:stretch/>
        </p:blipFill>
        <p:spPr>
          <a:xfrm>
            <a:off x="1271465" y="1340767"/>
            <a:ext cx="8136904" cy="4817499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670445-D616-41B2-853D-C33B18CF3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Sicherheit - Markus Nufer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F13DB8-044D-4615-8157-D6BDCB1F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65818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B5B59D1-BD10-4F3E-867A-4AD2AA89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863377"/>
          </a:xfrm>
        </p:spPr>
        <p:txBody>
          <a:bodyPr/>
          <a:lstStyle/>
          <a:p>
            <a:r>
              <a:rPr lang="de-CH" dirty="0"/>
              <a:t>ICT-Sicherheitsarchitektur schafft Struktur und Klarheit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FB81AE-4C5B-4612-BE19-D6C795846C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Sicherheit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071518-63FF-49E6-8B21-3E4DA37985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7" name="Grafik 6" descr="infoguard-enterprise-IT-sicherheitsarchitektur">
            <a:extLst>
              <a:ext uri="{FF2B5EF4-FFF2-40B4-BE49-F238E27FC236}">
                <a16:creationId xmlns:a16="http://schemas.microsoft.com/office/drawing/2014/main" id="{904BE820-819A-43E2-ABAD-CB73A71DBB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959312"/>
            <a:ext cx="7632923" cy="54637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D81F304-1F3E-4518-ACC3-5D9553D0B10D}"/>
              </a:ext>
            </a:extLst>
          </p:cNvPr>
          <p:cNvSpPr txBox="1"/>
          <p:nvPr/>
        </p:nvSpPr>
        <p:spPr>
          <a:xfrm>
            <a:off x="7760724" y="1484784"/>
            <a:ext cx="4295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Vorteile einer Sicherheitsarchitektur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Ist Fundament für eine optimale Sicherheit und effiziente Umsetzung von gesetzlichen Vorgaben und Richtlinien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Der Aufbau und Betrieb eines Information Security Management System (ISMS) nach ISO/IEC 27001, basiert auf einer Sicherheitsarchitektur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20362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2A0B5-242D-4274-915B-F0535619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ICT Bedrohungslage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905EE6B-8213-4C62-B823-B2FE5715D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Ursprünglich wurde das Netz von Hackern häufig genutzt, um Software und «Toolkits» zu vertreiben. Mit solchen Programmen lassen sich auf Rechnern bekannte Schwachstellen ausnutzen.</a:t>
            </a:r>
          </a:p>
          <a:p>
            <a:r>
              <a:rPr lang="de-CH" dirty="0"/>
              <a:t>Zwei Gruppen von Angreifern sind heute erkennbar: </a:t>
            </a:r>
            <a:br>
              <a:rPr lang="de-CH" dirty="0"/>
            </a:br>
            <a:r>
              <a:rPr lang="de-CH" dirty="0"/>
              <a:t>Opportunistisch </a:t>
            </a:r>
            <a:r>
              <a:rPr lang="de-CH" dirty="0" err="1"/>
              <a:t>vs</a:t>
            </a:r>
            <a:r>
              <a:rPr lang="de-CH" dirty="0"/>
              <a:t> Angreifer die gezielt vorgehen</a:t>
            </a:r>
          </a:p>
          <a:p>
            <a:pPr lvl="1"/>
            <a:r>
              <a:rPr lang="de-CH" dirty="0"/>
              <a:t>opportunistischen Akteure suchen sich die schwächsten Opfer (ROI)</a:t>
            </a:r>
          </a:p>
          <a:p>
            <a:pPr lvl="1"/>
            <a:r>
              <a:rPr lang="de-CH" dirty="0"/>
              <a:t>Gezielt vorgehende Akteuren wollen ein bestimmtes Ziel erreichen. Sie werden dies mit aller Konsequenz und allenfalls unter Einsatz von grossen personellen und finanziellen Mitteln verfolgen.</a:t>
            </a:r>
          </a:p>
          <a:p>
            <a:pPr lvl="1"/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89D972-1444-4E76-9DCE-9A45A1F0A7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Sicherheit - Markus Nufer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A79A6F-A7FA-4A8D-9550-ED1CFB2F58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37623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940F25F-B1FD-4492-92F0-E628D8D4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719361"/>
          </a:xfrm>
        </p:spPr>
        <p:txBody>
          <a:bodyPr/>
          <a:lstStyle/>
          <a:p>
            <a:r>
              <a:rPr lang="de-CH" dirty="0"/>
              <a:t>Zwei grundsätzliche Kategorien von Angreifern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8DC818-4176-4C47-97BE-4D1A13C025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Sicherheit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F650D7-3693-467D-A19B-418E3D7A76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8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933637-8278-49BD-850A-A1841B35D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4" y="1038345"/>
            <a:ext cx="7252915" cy="528997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59A97D8-BC49-4966-AE3D-A156F78AA5F1}"/>
              </a:ext>
            </a:extLst>
          </p:cNvPr>
          <p:cNvSpPr/>
          <p:nvPr/>
        </p:nvSpPr>
        <p:spPr>
          <a:xfrm>
            <a:off x="7902972" y="4005064"/>
            <a:ext cx="38667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/>
              <a:t>«</a:t>
            </a:r>
            <a:r>
              <a:rPr lang="de-CH" dirty="0" err="1"/>
              <a:t>Hacktivists</a:t>
            </a:r>
            <a:r>
              <a:rPr lang="de-CH" dirty="0"/>
              <a:t>» </a:t>
            </a:r>
            <a:r>
              <a:rPr lang="de-DE" dirty="0">
                <a:solidFill>
                  <a:srgbClr val="002A68"/>
                </a:solidFill>
              </a:rPr>
              <a:t>sind in der Lage, hochkompetente Leute</a:t>
            </a:r>
          </a:p>
          <a:p>
            <a:r>
              <a:rPr lang="de-DE" dirty="0">
                <a:solidFill>
                  <a:srgbClr val="002A68"/>
                </a:solidFill>
              </a:rPr>
              <a:t>zu gewinnen, denen es immer wieder gelingt, ganze Infrastrukturen lahmzulegen oder zumindest in ernsthafte Schwierigkeiten zu bringen.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32025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martlearn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40.potx" id="{E6294113-471C-4E66-A811-33C1860E8819}" vid="{1655FB9D-1FDB-4FEE-B358-A5DB3C553BD1}"/>
    </a:ext>
  </a:extLst>
</a:theme>
</file>

<file path=ppt/theme/theme2.xml><?xml version="1.0" encoding="utf-8"?>
<a:theme xmlns:a="http://schemas.openxmlformats.org/drawingml/2006/main" name="Office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3DCC346F032D341996B56C67570EE79" ma:contentTypeVersion="0" ma:contentTypeDescription="Ein neues Dokument erstellen." ma:contentTypeScope="" ma:versionID="94eff4a40d2837d4624ac5cd67979383">
  <xsd:schema xmlns:xsd="http://www.w3.org/2001/XMLSchema" xmlns:xs="http://www.w3.org/2001/XMLSchema" xmlns:p="http://schemas.microsoft.com/office/2006/metadata/properties" xmlns:ns2="f6dd51ad-09b0-45be-9789-61b661e13108" targetNamespace="http://schemas.microsoft.com/office/2006/metadata/properties" ma:root="true" ma:fieldsID="6d112400bd0421393c9a9cea016c6fea" ns2:_="">
    <xsd:import namespace="f6dd51ad-09b0-45be-9789-61b661e1310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dd51ad-09b0-45be-9789-61b661e131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241158-826E-4161-8076-5DABDC3AB9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dd51ad-09b0-45be-9789-61b661e13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0E8EBA-9E76-47AF-923F-49EBA3516F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A244EC-A45F-46A3-876E-51AA020990A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6dd51ad-09b0-45be-9789-61b661e1310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IA40-Markus-Nufer</Template>
  <TotalTime>0</TotalTime>
  <Words>327</Words>
  <Application>Microsoft Office PowerPoint</Application>
  <PresentationFormat>Breitbild</PresentationFormat>
  <Paragraphs>38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Dosis</vt:lpstr>
      <vt:lpstr>Source Sans Pro</vt:lpstr>
      <vt:lpstr>smartlearn</vt:lpstr>
      <vt:lpstr>Sicherheit von E-Business Anwendungen </vt:lpstr>
      <vt:lpstr>Handlungsziele AB 4</vt:lpstr>
      <vt:lpstr>Sicherheit von e-Business Anwendungen</vt:lpstr>
      <vt:lpstr>Sicherheits-Kriterien von e-Business Anwendungen</vt:lpstr>
      <vt:lpstr>Die Sicherheits-Kriterien im Kontext der Systemarchitektur</vt:lpstr>
      <vt:lpstr>ICT-Sicherheitsarchitektur schafft Struktur und Klarheit</vt:lpstr>
      <vt:lpstr>ICT Bedrohungslage</vt:lpstr>
      <vt:lpstr>Zwei grundsätzliche Kategorien von Angreifern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Nufer</dc:creator>
  <cp:lastModifiedBy>Markus Nufer</cp:lastModifiedBy>
  <cp:revision>15</cp:revision>
  <dcterms:created xsi:type="dcterms:W3CDTF">2019-10-23T08:55:11Z</dcterms:created>
  <dcterms:modified xsi:type="dcterms:W3CDTF">2020-09-09T06:49:06Z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0x01010003DCC346F032D341996B56C67570EE79</vt:lpwstr>
  </property>
</Properties>
</file>