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57" r:id="rId3"/>
    <p:sldId id="260" r:id="rId4"/>
    <p:sldId id="258" r:id="rId5"/>
    <p:sldId id="276" r:id="rId6"/>
    <p:sldId id="261" r:id="rId7"/>
    <p:sldId id="259" r:id="rId8"/>
    <p:sldId id="264" r:id="rId9"/>
    <p:sldId id="273" r:id="rId10"/>
    <p:sldId id="272" r:id="rId11"/>
    <p:sldId id="271" r:id="rId12"/>
    <p:sldId id="270" r:id="rId13"/>
    <p:sldId id="269" r:id="rId14"/>
    <p:sldId id="267" r:id="rId15"/>
    <p:sldId id="268" r:id="rId16"/>
    <p:sldId id="275" r:id="rId17"/>
    <p:sldId id="274" r:id="rId18"/>
    <p:sldId id="266" r:id="rId19"/>
    <p:sldId id="265" r:id="rId20"/>
    <p:sldId id="263" r:id="rId21"/>
    <p:sldId id="262" r:id="rId22"/>
    <p:sldId id="277" r:id="rId23"/>
    <p:sldId id="278" r:id="rId24"/>
    <p:sldId id="279" r:id="rId25"/>
    <p:sldId id="284" r:id="rId26"/>
    <p:sldId id="280" r:id="rId27"/>
    <p:sldId id="281" r:id="rId28"/>
    <p:sldId id="282" r:id="rId29"/>
    <p:sldId id="283" r:id="rId30"/>
  </p:sldIdLst>
  <p:sldSz cx="12192000" cy="6858000"/>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384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autoAdjust="0"/>
  </p:normalViewPr>
  <p:slideViewPr>
    <p:cSldViewPr>
      <p:cViewPr varScale="1">
        <p:scale>
          <a:sx n="86" d="100"/>
          <a:sy n="86" d="100"/>
        </p:scale>
        <p:origin x="96" y="210"/>
      </p:cViewPr>
      <p:guideLst>
        <p:guide orient="horz" pos="482"/>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3" d="100"/>
          <a:sy n="123" d="100"/>
        </p:scale>
        <p:origin x="5416" y="6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5C4971B-4A37-460E-9F5E-1729C2CBC180}"/>
              </a:ext>
            </a:extLst>
          </p:cNvPr>
          <p:cNvSpPr>
            <a:spLocks noGrp="1"/>
          </p:cNvSpPr>
          <p:nvPr>
            <p:ph type="ftr" sz="quarter" idx="2"/>
          </p:nvPr>
        </p:nvSpPr>
        <p:spPr>
          <a:xfrm>
            <a:off x="472479" y="9430090"/>
            <a:ext cx="2945659" cy="498134"/>
          </a:xfrm>
          <a:prstGeom prst="rect">
            <a:avLst/>
          </a:prstGeom>
        </p:spPr>
        <p:txBody>
          <a:bodyPr vert="horz" lIns="91440" tIns="45720" rIns="91440" bIns="45720" rtlCol="0" anchor="b"/>
          <a:lstStyle>
            <a:lvl1pPr algn="l">
              <a:defRPr sz="1200"/>
            </a:lvl1pPr>
          </a:lstStyle>
          <a:p>
            <a:endParaRPr lang="de-CH" sz="900" dirty="0">
              <a:latin typeface="+mj-lt"/>
            </a:endParaRPr>
          </a:p>
        </p:txBody>
      </p:sp>
      <p:sp>
        <p:nvSpPr>
          <p:cNvPr id="5" name="Foliennummernplatzhalter 4">
            <a:extLst>
              <a:ext uri="{FF2B5EF4-FFF2-40B4-BE49-F238E27FC236}">
                <a16:creationId xmlns:a16="http://schemas.microsoft.com/office/drawing/2014/main" id="{FA1C1974-7709-46EA-89B3-FBAB24D20421}"/>
              </a:ext>
            </a:extLst>
          </p:cNvPr>
          <p:cNvSpPr>
            <a:spLocks noGrp="1"/>
          </p:cNvSpPr>
          <p:nvPr>
            <p:ph type="sldNum" sz="quarter" idx="3"/>
          </p:nvPr>
        </p:nvSpPr>
        <p:spPr>
          <a:xfrm>
            <a:off x="-391" y="9430091"/>
            <a:ext cx="470906" cy="498134"/>
          </a:xfrm>
          <a:prstGeom prst="rect">
            <a:avLst/>
          </a:prstGeom>
        </p:spPr>
        <p:txBody>
          <a:bodyPr vert="horz" lIns="91440" tIns="45720" rIns="91440" bIns="45720" rtlCol="0" anchor="b"/>
          <a:lstStyle>
            <a:lvl1pPr algn="r">
              <a:defRPr sz="1200"/>
            </a:lvl1pPr>
          </a:lstStyle>
          <a:p>
            <a:fld id="{181A2F6A-67D7-4DE7-A426-B2B6D2464035}" type="slidenum">
              <a:rPr lang="de-CH" sz="900" b="1" smtClean="0">
                <a:latin typeface="+mj-lt"/>
              </a:rPr>
              <a:t>‹Nr.›</a:t>
            </a:fld>
            <a:endParaRPr lang="de-CH" sz="900" b="1" dirty="0">
              <a:latin typeface="+mj-lt"/>
            </a:endParaRPr>
          </a:p>
        </p:txBody>
      </p:sp>
    </p:spTree>
    <p:extLst>
      <p:ext uri="{BB962C8B-B14F-4D97-AF65-F5344CB8AC3E}">
        <p14:creationId xmlns:p14="http://schemas.microsoft.com/office/powerpoint/2010/main" val="304859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14300" y="430213"/>
            <a:ext cx="6570663" cy="36972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399532" y="4651378"/>
            <a:ext cx="5997039" cy="4482532"/>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399531" y="9430091"/>
            <a:ext cx="2945659" cy="498134"/>
          </a:xfrm>
          <a:prstGeom prst="rect">
            <a:avLst/>
          </a:prstGeom>
        </p:spPr>
        <p:txBody>
          <a:bodyPr vert="horz" lIns="91440" tIns="45720" rIns="91440" bIns="45720" rtlCol="0" anchor="b"/>
          <a:lstStyle>
            <a:lvl1pPr algn="l">
              <a:defRPr sz="900"/>
            </a:lvl1pPr>
          </a:lstStyle>
          <a:p>
            <a:endParaRPr lang="de-CH"/>
          </a:p>
        </p:txBody>
      </p:sp>
      <p:sp>
        <p:nvSpPr>
          <p:cNvPr id="7" name="Foliennummernplatzhalter 6"/>
          <p:cNvSpPr>
            <a:spLocks noGrp="1"/>
          </p:cNvSpPr>
          <p:nvPr>
            <p:ph type="sldNum" sz="quarter" idx="5"/>
          </p:nvPr>
        </p:nvSpPr>
        <p:spPr>
          <a:xfrm>
            <a:off x="1" y="9430091"/>
            <a:ext cx="399531" cy="498134"/>
          </a:xfrm>
          <a:prstGeom prst="rect">
            <a:avLst/>
          </a:prstGeom>
        </p:spPr>
        <p:txBody>
          <a:bodyPr vert="horz" lIns="91440" tIns="45720" rIns="91440" bIns="45720" rtlCol="0" anchor="b"/>
          <a:lstStyle>
            <a:lvl1pPr algn="r">
              <a:defRPr sz="900"/>
            </a:lvl1pPr>
          </a:lstStyle>
          <a:p>
            <a:fld id="{0A573A10-8E16-4598-9160-A7C93DA638D0}" type="slidenum">
              <a:rPr lang="de-CH" smtClean="0"/>
              <a:pPr/>
              <a:t>‹Nr.›</a:t>
            </a:fld>
            <a:endParaRPr lang="de-CH"/>
          </a:p>
        </p:txBody>
      </p:sp>
    </p:spTree>
    <p:extLst>
      <p:ext uri="{BB962C8B-B14F-4D97-AF65-F5344CB8AC3E}">
        <p14:creationId xmlns:p14="http://schemas.microsoft.com/office/powerpoint/2010/main" val="304495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Digital Twins</a:t>
            </a:r>
          </a:p>
          <a:p>
            <a:r>
              <a:rPr lang="de-CH" sz="1200" b="0" i="0" kern="1200" dirty="0">
                <a:solidFill>
                  <a:schemeClr val="tx1"/>
                </a:solidFill>
                <a:effectLst/>
                <a:latin typeface="+mn-lt"/>
                <a:ea typeface="+mn-ea"/>
                <a:cs typeface="+mn-cs"/>
              </a:rPr>
              <a:t>Ein Digitaler Zwilling ist eine digitale Repräsentanz eines materiellen oder immateriellen Objekts oder Prozesses aus der realen Welt. Es ist unerheblich, ob das Gegenstück in der realen Welt bereits existiert oder zukünftig erst existieren wird. Digitale Zwillinge ermöglichen einen übergreifenden Datenaustausch.</a:t>
            </a:r>
          </a:p>
          <a:p>
            <a:endParaRPr lang="de-CH" dirty="0"/>
          </a:p>
        </p:txBody>
      </p:sp>
      <p:sp>
        <p:nvSpPr>
          <p:cNvPr id="4" name="Foliennummernplatzhalter 3"/>
          <p:cNvSpPr>
            <a:spLocks noGrp="1"/>
          </p:cNvSpPr>
          <p:nvPr>
            <p:ph type="sldNum" sz="quarter" idx="5"/>
          </p:nvPr>
        </p:nvSpPr>
        <p:spPr/>
        <p:txBody>
          <a:bodyPr/>
          <a:lstStyle/>
          <a:p>
            <a:fld id="{0A573A10-8E16-4598-9160-A7C93DA638D0}" type="slidenum">
              <a:rPr lang="de-CH" smtClean="0"/>
              <a:pPr/>
              <a:t>4</a:t>
            </a:fld>
            <a:endParaRPr lang="de-CH"/>
          </a:p>
        </p:txBody>
      </p:sp>
    </p:spTree>
    <p:extLst>
      <p:ext uri="{BB962C8B-B14F-4D97-AF65-F5344CB8AC3E}">
        <p14:creationId xmlns:p14="http://schemas.microsoft.com/office/powerpoint/2010/main" val="3634677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8EFEC7A8-8EE0-4F58-837C-2FC8758688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60801D71-2392-483A-8051-62FE315BD176}"/>
              </a:ext>
            </a:extLst>
          </p:cNvPr>
          <p:cNvSpPr>
            <a:spLocks noGrp="1"/>
          </p:cNvSpPr>
          <p:nvPr>
            <p:ph type="ctrTitle"/>
          </p:nvPr>
        </p:nvSpPr>
        <p:spPr>
          <a:xfrm>
            <a:off x="688669" y="1133841"/>
            <a:ext cx="10800000" cy="2387600"/>
          </a:xfrm>
        </p:spPr>
        <p:txBody>
          <a:bodyPr anchor="b"/>
          <a:lstStyle>
            <a:lvl1pPr algn="ctr">
              <a:defRPr sz="6000">
                <a:solidFill>
                  <a:schemeClr val="bg1"/>
                </a:solidFill>
              </a:defRPr>
            </a:lvl1pPr>
          </a:lstStyle>
          <a:p>
            <a:r>
              <a:rPr lang="de-DE"/>
              <a:t>Titelmasterformat durch Klicken bearbeiten</a:t>
            </a:r>
            <a:endParaRPr lang="de-CH" dirty="0"/>
          </a:p>
        </p:txBody>
      </p:sp>
      <p:sp>
        <p:nvSpPr>
          <p:cNvPr id="3" name="Untertitel 2">
            <a:extLst>
              <a:ext uri="{FF2B5EF4-FFF2-40B4-BE49-F238E27FC236}">
                <a16:creationId xmlns:a16="http://schemas.microsoft.com/office/drawing/2014/main" id="{D43678EC-09D9-4716-BAE5-02A40210C750}"/>
              </a:ext>
            </a:extLst>
          </p:cNvPr>
          <p:cNvSpPr>
            <a:spLocks noGrp="1"/>
          </p:cNvSpPr>
          <p:nvPr>
            <p:ph type="subTitle" idx="1"/>
          </p:nvPr>
        </p:nvSpPr>
        <p:spPr>
          <a:xfrm>
            <a:off x="688669" y="3613516"/>
            <a:ext cx="10800000" cy="1655762"/>
          </a:xfrm>
        </p:spPr>
        <p:txBody>
          <a:bodyPr>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CH" dirty="0"/>
          </a:p>
        </p:txBody>
      </p:sp>
    </p:spTree>
    <p:extLst>
      <p:ext uri="{BB962C8B-B14F-4D97-AF65-F5344CB8AC3E}">
        <p14:creationId xmlns:p14="http://schemas.microsoft.com/office/powerpoint/2010/main" val="7135845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kurz)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D44091-71B1-483E-A013-079D716B43DB}"/>
              </a:ext>
            </a:extLst>
          </p:cNvPr>
          <p:cNvSpPr>
            <a:spLocks noGrp="1"/>
          </p:cNvSpPr>
          <p:nvPr>
            <p:ph type="title"/>
          </p:nvPr>
        </p:nvSpPr>
        <p:spPr>
          <a:xfrm>
            <a:off x="695400" y="332656"/>
            <a:ext cx="10801200" cy="504056"/>
          </a:xfrm>
        </p:spPr>
        <p:txBody>
          <a:bodyPr>
            <a:noAutofit/>
          </a:bodyPr>
          <a:lstStyle>
            <a:lvl1pPr marL="0" indent="0">
              <a:lnSpc>
                <a:spcPct val="80000"/>
              </a:lnSpc>
              <a:defRPr sz="3600" baseline="0"/>
            </a:lvl1pPr>
          </a:lstStyle>
          <a:p>
            <a:r>
              <a:rPr lang="de-DE" dirty="0"/>
              <a:t>Titelmasterformat durch Klicken bearbeiten</a:t>
            </a:r>
            <a:endParaRPr lang="de-CH" dirty="0"/>
          </a:p>
        </p:txBody>
      </p:sp>
      <p:sp>
        <p:nvSpPr>
          <p:cNvPr id="3" name="Inhaltsplatzhalter 2">
            <a:extLst>
              <a:ext uri="{FF2B5EF4-FFF2-40B4-BE49-F238E27FC236}">
                <a16:creationId xmlns:a16="http://schemas.microsoft.com/office/drawing/2014/main" id="{D0476B16-F216-4D67-AB77-335C65CEF26C}"/>
              </a:ext>
            </a:extLst>
          </p:cNvPr>
          <p:cNvSpPr>
            <a:spLocks noGrp="1"/>
          </p:cNvSpPr>
          <p:nvPr>
            <p:ph idx="1"/>
          </p:nvPr>
        </p:nvSpPr>
        <p:spPr>
          <a:xfrm>
            <a:off x="479376" y="1268760"/>
            <a:ext cx="11017224" cy="5040560"/>
          </a:xfrm>
        </p:spPr>
        <p:txBody>
          <a:bodyPr/>
          <a:lstStyle>
            <a:lvl1pPr>
              <a:spcBef>
                <a:spcPts val="2400"/>
              </a:spcBef>
              <a:defRPr/>
            </a:lvl1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Fußzeilenplatzhalter 3">
            <a:extLst>
              <a:ext uri="{FF2B5EF4-FFF2-40B4-BE49-F238E27FC236}">
                <a16:creationId xmlns:a16="http://schemas.microsoft.com/office/drawing/2014/main" id="{5CF0CFD4-2B4A-44BC-971F-616C2D482987}"/>
              </a:ext>
            </a:extLst>
          </p:cNvPr>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a:extLst>
              <a:ext uri="{FF2B5EF4-FFF2-40B4-BE49-F238E27FC236}">
                <a16:creationId xmlns:a16="http://schemas.microsoft.com/office/drawing/2014/main" id="{9976C74B-CE08-47B0-AD29-42A802299C87}"/>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3632859666"/>
      </p:ext>
    </p:extLst>
  </p:cSld>
  <p:clrMapOvr>
    <a:masterClrMapping/>
  </p:clrMapOvr>
  <p:transition>
    <p:fade/>
  </p:transition>
  <p:extLst mod="1">
    <p:ext uri="{DCECCB84-F9BA-43D5-87BE-67443E8EF086}">
      <p15:sldGuideLst xmlns:p15="http://schemas.microsoft.com/office/powerpoint/2012/main">
        <p15:guide id="1" orient="horz" pos="8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lang)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D44091-71B1-483E-A013-079D716B43DB}"/>
              </a:ext>
            </a:extLst>
          </p:cNvPr>
          <p:cNvSpPr>
            <a:spLocks noGrp="1"/>
          </p:cNvSpPr>
          <p:nvPr>
            <p:ph type="title" hasCustomPrompt="1"/>
          </p:nvPr>
        </p:nvSpPr>
        <p:spPr>
          <a:xfrm>
            <a:off x="695400" y="332656"/>
            <a:ext cx="10801200" cy="936104"/>
          </a:xfrm>
        </p:spPr>
        <p:txBody>
          <a:bodyPr>
            <a:normAutofit/>
          </a:bodyPr>
          <a:lstStyle>
            <a:lvl1pPr marL="0" indent="0">
              <a:lnSpc>
                <a:spcPct val="80000"/>
              </a:lnSpc>
              <a:defRPr sz="3600" baseline="0"/>
            </a:lvl1pPr>
          </a:lstStyle>
          <a:p>
            <a:r>
              <a:rPr lang="de-DE" dirty="0"/>
              <a:t>Mastertitelformat bearbeiten</a:t>
            </a:r>
            <a:endParaRPr lang="de-CH" dirty="0"/>
          </a:p>
        </p:txBody>
      </p:sp>
      <p:sp>
        <p:nvSpPr>
          <p:cNvPr id="3" name="Inhaltsplatzhalter 2">
            <a:extLst>
              <a:ext uri="{FF2B5EF4-FFF2-40B4-BE49-F238E27FC236}">
                <a16:creationId xmlns:a16="http://schemas.microsoft.com/office/drawing/2014/main" id="{D0476B16-F216-4D67-AB77-335C65CEF26C}"/>
              </a:ext>
            </a:extLst>
          </p:cNvPr>
          <p:cNvSpPr>
            <a:spLocks noGrp="1"/>
          </p:cNvSpPr>
          <p:nvPr>
            <p:ph idx="1"/>
          </p:nvPr>
        </p:nvSpPr>
        <p:spPr>
          <a:xfrm>
            <a:off x="479376" y="1772816"/>
            <a:ext cx="11017224" cy="4536504"/>
          </a:xfrm>
        </p:spPr>
        <p:txBody>
          <a:bodyPr/>
          <a:lstStyle>
            <a:lvl1pPr>
              <a:spcBef>
                <a:spcPts val="2400"/>
              </a:spcBef>
              <a:defRPr/>
            </a:lvl1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Fußzeilenplatzhalter 3">
            <a:extLst>
              <a:ext uri="{FF2B5EF4-FFF2-40B4-BE49-F238E27FC236}">
                <a16:creationId xmlns:a16="http://schemas.microsoft.com/office/drawing/2014/main" id="{E7BA5EB7-0264-43FE-827F-7F03F72007E3}"/>
              </a:ext>
            </a:extLst>
          </p:cNvPr>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a:extLst>
              <a:ext uri="{FF2B5EF4-FFF2-40B4-BE49-F238E27FC236}">
                <a16:creationId xmlns:a16="http://schemas.microsoft.com/office/drawing/2014/main" id="{F696F50D-FE99-49FF-9966-10CECF7BE19C}"/>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38551414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956C311A-B799-4519-8021-8836177EFD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44" y="0"/>
            <a:ext cx="12186711" cy="6858000"/>
          </a:xfrm>
          <a:prstGeom prst="rect">
            <a:avLst/>
          </a:prstGeom>
        </p:spPr>
      </p:pic>
      <p:sp>
        <p:nvSpPr>
          <p:cNvPr id="2" name="Titel 1">
            <a:extLst>
              <a:ext uri="{FF2B5EF4-FFF2-40B4-BE49-F238E27FC236}">
                <a16:creationId xmlns:a16="http://schemas.microsoft.com/office/drawing/2014/main" id="{03EA5B38-AA3C-459D-AA86-D69C6CFB2A78}"/>
              </a:ext>
            </a:extLst>
          </p:cNvPr>
          <p:cNvSpPr>
            <a:spLocks noGrp="1"/>
          </p:cNvSpPr>
          <p:nvPr>
            <p:ph type="title"/>
          </p:nvPr>
        </p:nvSpPr>
        <p:spPr>
          <a:xfrm>
            <a:off x="695325" y="1709738"/>
            <a:ext cx="10801275" cy="2852737"/>
          </a:xfrm>
        </p:spPr>
        <p:txBody>
          <a:bodyPr anchor="b"/>
          <a:lstStyle>
            <a:lvl1pPr>
              <a:defRPr sz="6000">
                <a:solidFill>
                  <a:schemeClr val="bg1"/>
                </a:solidFill>
              </a:defRPr>
            </a:lvl1pPr>
          </a:lstStyle>
          <a:p>
            <a:r>
              <a:rPr lang="de-DE"/>
              <a:t>Titelmasterformat durch Klicken bearbeiten</a:t>
            </a:r>
            <a:endParaRPr lang="de-CH" dirty="0"/>
          </a:p>
        </p:txBody>
      </p:sp>
      <p:sp>
        <p:nvSpPr>
          <p:cNvPr id="3" name="Textplatzhalter 2">
            <a:extLst>
              <a:ext uri="{FF2B5EF4-FFF2-40B4-BE49-F238E27FC236}">
                <a16:creationId xmlns:a16="http://schemas.microsoft.com/office/drawing/2014/main" id="{88ED16D7-E979-42FA-94E3-D043D46969A5}"/>
              </a:ext>
            </a:extLst>
          </p:cNvPr>
          <p:cNvSpPr>
            <a:spLocks noGrp="1"/>
          </p:cNvSpPr>
          <p:nvPr>
            <p:ph type="body" idx="1"/>
          </p:nvPr>
        </p:nvSpPr>
        <p:spPr>
          <a:xfrm>
            <a:off x="695325" y="4589463"/>
            <a:ext cx="10801275" cy="1500187"/>
          </a:xfrm>
        </p:spPr>
        <p:txBody>
          <a:bodyPr/>
          <a:lstStyle>
            <a:lvl1pPr marL="0" indent="0">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Tree>
    <p:extLst>
      <p:ext uri="{BB962C8B-B14F-4D97-AF65-F5344CB8AC3E}">
        <p14:creationId xmlns:p14="http://schemas.microsoft.com/office/powerpoint/2010/main" val="19332174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E931AB-CDC1-49AA-86CA-48F43D90694E}"/>
              </a:ext>
            </a:extLst>
          </p:cNvPr>
          <p:cNvSpPr>
            <a:spLocks noGrp="1"/>
          </p:cNvSpPr>
          <p:nvPr>
            <p:ph type="title"/>
          </p:nvPr>
        </p:nvSpPr>
        <p:spPr>
          <a:xfrm>
            <a:off x="695400" y="333375"/>
            <a:ext cx="10801201" cy="647353"/>
          </a:xfrm>
        </p:spPr>
        <p:txBody>
          <a:bodyPr/>
          <a:lstStyle/>
          <a:p>
            <a:r>
              <a:rPr lang="de-DE"/>
              <a:t>Titelmasterformat durch Klicken bearbeiten</a:t>
            </a:r>
            <a:endParaRPr lang="de-CH"/>
          </a:p>
        </p:txBody>
      </p:sp>
      <p:sp>
        <p:nvSpPr>
          <p:cNvPr id="3" name="Inhaltsplatzhalter 2">
            <a:extLst>
              <a:ext uri="{FF2B5EF4-FFF2-40B4-BE49-F238E27FC236}">
                <a16:creationId xmlns:a16="http://schemas.microsoft.com/office/drawing/2014/main" id="{68CE7BD2-7CB7-45C5-A8D0-9712E315AEB9}"/>
              </a:ext>
            </a:extLst>
          </p:cNvPr>
          <p:cNvSpPr>
            <a:spLocks noGrp="1"/>
          </p:cNvSpPr>
          <p:nvPr>
            <p:ph sz="half" idx="1"/>
          </p:nvPr>
        </p:nvSpPr>
        <p:spPr>
          <a:xfrm>
            <a:off x="479376" y="1412776"/>
            <a:ext cx="5400601" cy="489654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Inhaltsplatzhalter 3">
            <a:extLst>
              <a:ext uri="{FF2B5EF4-FFF2-40B4-BE49-F238E27FC236}">
                <a16:creationId xmlns:a16="http://schemas.microsoft.com/office/drawing/2014/main" id="{90952529-6E16-4EC0-B3E1-CE4263EEF0CA}"/>
              </a:ext>
            </a:extLst>
          </p:cNvPr>
          <p:cNvSpPr>
            <a:spLocks noGrp="1"/>
          </p:cNvSpPr>
          <p:nvPr>
            <p:ph sz="half" idx="2"/>
          </p:nvPr>
        </p:nvSpPr>
        <p:spPr>
          <a:xfrm>
            <a:off x="6096000" y="1412776"/>
            <a:ext cx="5400600" cy="489654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Fußzeilenplatzhalter 4">
            <a:extLst>
              <a:ext uri="{FF2B5EF4-FFF2-40B4-BE49-F238E27FC236}">
                <a16:creationId xmlns:a16="http://schemas.microsoft.com/office/drawing/2014/main" id="{CC74362B-67D8-4E50-92E1-114BD22C3C3F}"/>
              </a:ext>
            </a:extLst>
          </p:cNvPr>
          <p:cNvSpPr>
            <a:spLocks noGrp="1"/>
          </p:cNvSpPr>
          <p:nvPr>
            <p:ph type="ftr" sz="quarter" idx="10"/>
          </p:nvPr>
        </p:nvSpPr>
        <p:spPr/>
        <p:txBody>
          <a:bodyPr/>
          <a:lstStyle/>
          <a:p>
            <a:r>
              <a:rPr lang="de-CH"/>
              <a:t>Modul 150: E-Business-Applikation anpassen - Trends - Markus Nufer</a:t>
            </a:r>
            <a:endParaRPr lang="de-CH" dirty="0"/>
          </a:p>
        </p:txBody>
      </p:sp>
      <p:sp>
        <p:nvSpPr>
          <p:cNvPr id="6" name="Foliennummernplatzhalter 5">
            <a:extLst>
              <a:ext uri="{FF2B5EF4-FFF2-40B4-BE49-F238E27FC236}">
                <a16:creationId xmlns:a16="http://schemas.microsoft.com/office/drawing/2014/main" id="{E0AD9753-A6C5-4145-8F94-B4CA67026EE5}"/>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35346626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5BB06A-ED9F-44C6-9D12-701CABBAC99B}"/>
              </a:ext>
            </a:extLst>
          </p:cNvPr>
          <p:cNvSpPr>
            <a:spLocks noGrp="1"/>
          </p:cNvSpPr>
          <p:nvPr>
            <p:ph type="title"/>
          </p:nvPr>
        </p:nvSpPr>
        <p:spPr>
          <a:xfrm>
            <a:off x="695325" y="333375"/>
            <a:ext cx="10587683" cy="719361"/>
          </a:xfrm>
        </p:spPr>
        <p:txBody>
          <a:bodyPr/>
          <a:lstStyle/>
          <a:p>
            <a:r>
              <a:rPr lang="de-DE" dirty="0"/>
              <a:t>Titelmasterformat durch Klicken bearbeiten</a:t>
            </a:r>
            <a:endParaRPr lang="de-CH" dirty="0"/>
          </a:p>
        </p:txBody>
      </p:sp>
      <p:sp>
        <p:nvSpPr>
          <p:cNvPr id="3" name="Textplatzhalter 2">
            <a:extLst>
              <a:ext uri="{FF2B5EF4-FFF2-40B4-BE49-F238E27FC236}">
                <a16:creationId xmlns:a16="http://schemas.microsoft.com/office/drawing/2014/main" id="{164449D6-9003-4874-978C-28DB80D4BCE1}"/>
              </a:ext>
            </a:extLst>
          </p:cNvPr>
          <p:cNvSpPr>
            <a:spLocks noGrp="1"/>
          </p:cNvSpPr>
          <p:nvPr>
            <p:ph type="body" idx="1"/>
          </p:nvPr>
        </p:nvSpPr>
        <p:spPr>
          <a:xfrm>
            <a:off x="695325" y="1269207"/>
            <a:ext cx="5184651" cy="719633"/>
          </a:xfrm>
        </p:spPr>
        <p:txBody>
          <a:bodyPr anchor="t"/>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64F1DAFC-5FF2-4B10-902E-6BA41B140CD6}"/>
              </a:ext>
            </a:extLst>
          </p:cNvPr>
          <p:cNvSpPr>
            <a:spLocks noGrp="1"/>
          </p:cNvSpPr>
          <p:nvPr>
            <p:ph sz="half" idx="2"/>
          </p:nvPr>
        </p:nvSpPr>
        <p:spPr>
          <a:xfrm>
            <a:off x="479377" y="2132856"/>
            <a:ext cx="5400600" cy="417646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Textplatzhalter 4">
            <a:extLst>
              <a:ext uri="{FF2B5EF4-FFF2-40B4-BE49-F238E27FC236}">
                <a16:creationId xmlns:a16="http://schemas.microsoft.com/office/drawing/2014/main" id="{01231840-1DD8-412F-98E4-F87AE9FF0762}"/>
              </a:ext>
            </a:extLst>
          </p:cNvPr>
          <p:cNvSpPr>
            <a:spLocks noGrp="1"/>
          </p:cNvSpPr>
          <p:nvPr>
            <p:ph type="body" sz="quarter" idx="3"/>
          </p:nvPr>
        </p:nvSpPr>
        <p:spPr>
          <a:xfrm>
            <a:off x="6312024" y="1273287"/>
            <a:ext cx="5183188" cy="715553"/>
          </a:xfrm>
        </p:spPr>
        <p:txBody>
          <a:bodyPr anchor="t"/>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95F985F6-E623-4240-8C97-E279AF323EFB}"/>
              </a:ext>
            </a:extLst>
          </p:cNvPr>
          <p:cNvSpPr>
            <a:spLocks noGrp="1"/>
          </p:cNvSpPr>
          <p:nvPr>
            <p:ph sz="quarter" idx="4"/>
          </p:nvPr>
        </p:nvSpPr>
        <p:spPr>
          <a:xfrm>
            <a:off x="6096000" y="2132856"/>
            <a:ext cx="5400675" cy="4176463"/>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7" name="Fußzeilenplatzhalter 6">
            <a:extLst>
              <a:ext uri="{FF2B5EF4-FFF2-40B4-BE49-F238E27FC236}">
                <a16:creationId xmlns:a16="http://schemas.microsoft.com/office/drawing/2014/main" id="{CD91F4E6-7A3C-41D8-8310-1093528B3AB1}"/>
              </a:ext>
            </a:extLst>
          </p:cNvPr>
          <p:cNvSpPr>
            <a:spLocks noGrp="1"/>
          </p:cNvSpPr>
          <p:nvPr>
            <p:ph type="ftr" sz="quarter" idx="10"/>
          </p:nvPr>
        </p:nvSpPr>
        <p:spPr/>
        <p:txBody>
          <a:bodyPr/>
          <a:lstStyle/>
          <a:p>
            <a:r>
              <a:rPr lang="de-CH"/>
              <a:t>Modul 150: E-Business-Applikation anpassen - Trends - Markus Nufer</a:t>
            </a:r>
            <a:endParaRPr lang="de-CH" dirty="0"/>
          </a:p>
        </p:txBody>
      </p:sp>
      <p:sp>
        <p:nvSpPr>
          <p:cNvPr id="8" name="Foliennummernplatzhalter 7">
            <a:extLst>
              <a:ext uri="{FF2B5EF4-FFF2-40B4-BE49-F238E27FC236}">
                <a16:creationId xmlns:a16="http://schemas.microsoft.com/office/drawing/2014/main" id="{8368EB6B-F468-4274-9CD5-611B7985D3A6}"/>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2821864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632A45-7F3D-43FF-A21E-CD1B18EA75E1}"/>
              </a:ext>
            </a:extLst>
          </p:cNvPr>
          <p:cNvSpPr>
            <a:spLocks noGrp="1"/>
          </p:cNvSpPr>
          <p:nvPr>
            <p:ph type="title"/>
          </p:nvPr>
        </p:nvSpPr>
        <p:spPr>
          <a:xfrm>
            <a:off x="695400" y="333375"/>
            <a:ext cx="10801201" cy="791369"/>
          </a:xfrm>
        </p:spPr>
        <p:txBody>
          <a:bodyPr/>
          <a:lstStyle/>
          <a:p>
            <a:r>
              <a:rPr lang="de-DE" dirty="0"/>
              <a:t>Titelmasterformat durch Klicken bearbeiten</a:t>
            </a:r>
            <a:endParaRPr lang="de-CH" dirty="0"/>
          </a:p>
        </p:txBody>
      </p:sp>
      <p:sp>
        <p:nvSpPr>
          <p:cNvPr id="3" name="Fußzeilenplatzhalter 2">
            <a:extLst>
              <a:ext uri="{FF2B5EF4-FFF2-40B4-BE49-F238E27FC236}">
                <a16:creationId xmlns:a16="http://schemas.microsoft.com/office/drawing/2014/main" id="{39C62350-9061-4E4C-9581-119E1CD1E17F}"/>
              </a:ext>
            </a:extLst>
          </p:cNvPr>
          <p:cNvSpPr>
            <a:spLocks noGrp="1"/>
          </p:cNvSpPr>
          <p:nvPr>
            <p:ph type="ftr" sz="quarter" idx="10"/>
          </p:nvPr>
        </p:nvSpPr>
        <p:spPr/>
        <p:txBody>
          <a:bodyPr/>
          <a:lstStyle/>
          <a:p>
            <a:r>
              <a:rPr lang="de-CH"/>
              <a:t>Modul 150: E-Business-Applikation anpassen - Trends - Markus Nufer</a:t>
            </a:r>
            <a:endParaRPr lang="de-CH" dirty="0"/>
          </a:p>
        </p:txBody>
      </p:sp>
      <p:sp>
        <p:nvSpPr>
          <p:cNvPr id="4" name="Foliennummernplatzhalter 3">
            <a:extLst>
              <a:ext uri="{FF2B5EF4-FFF2-40B4-BE49-F238E27FC236}">
                <a16:creationId xmlns:a16="http://schemas.microsoft.com/office/drawing/2014/main" id="{7985612B-2C6A-49E9-BFCA-8585253066FB}"/>
              </a:ext>
            </a:extLst>
          </p:cNvPr>
          <p:cNvSpPr>
            <a:spLocks noGrp="1"/>
          </p:cNvSpPr>
          <p:nvPr>
            <p:ph type="sldNum" sz="quarter" idx="11"/>
          </p:nvPr>
        </p:nvSpPr>
        <p:spPr/>
        <p:txBody>
          <a:bodyPr/>
          <a:lstStyle/>
          <a:p>
            <a:fld id="{AAADE21D-57C1-4D68-80DF-96A826674346}" type="slidenum">
              <a:rPr lang="de-CH" smtClean="0"/>
              <a:pPr/>
              <a:t>‹Nr.›</a:t>
            </a:fld>
            <a:endParaRPr lang="de-CH" dirty="0"/>
          </a:p>
        </p:txBody>
      </p:sp>
    </p:spTree>
    <p:extLst>
      <p:ext uri="{BB962C8B-B14F-4D97-AF65-F5344CB8AC3E}">
        <p14:creationId xmlns:p14="http://schemas.microsoft.com/office/powerpoint/2010/main" val="24914911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CC60E93-E8D0-41DC-8511-E03951A92A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Grafik 14">
            <a:extLst>
              <a:ext uri="{FF2B5EF4-FFF2-40B4-BE49-F238E27FC236}">
                <a16:creationId xmlns:a16="http://schemas.microsoft.com/office/drawing/2014/main" id="{81A42B57-CF91-4621-9897-DAC2329F8558}"/>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655840" y="1446492"/>
            <a:ext cx="2880320" cy="3429521"/>
          </a:xfrm>
          <a:prstGeom prst="rect">
            <a:avLst/>
          </a:prstGeom>
        </p:spPr>
      </p:pic>
    </p:spTree>
    <p:extLst>
      <p:ext uri="{BB962C8B-B14F-4D97-AF65-F5344CB8AC3E}">
        <p14:creationId xmlns:p14="http://schemas.microsoft.com/office/powerpoint/2010/main" val="2608660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998353E-A4C2-4E3E-89DE-3B183DFE9BB0}"/>
              </a:ext>
            </a:extLst>
          </p:cNvPr>
          <p:cNvSpPr>
            <a:spLocks noGrp="1"/>
          </p:cNvSpPr>
          <p:nvPr>
            <p:ph type="title"/>
          </p:nvPr>
        </p:nvSpPr>
        <p:spPr>
          <a:xfrm>
            <a:off x="695400" y="333375"/>
            <a:ext cx="10801201" cy="1312863"/>
          </a:xfrm>
          <a:prstGeom prst="rect">
            <a:avLst/>
          </a:prstGeom>
        </p:spPr>
        <p:txBody>
          <a:bodyPr vert="horz" lIns="91440" tIns="45720" rIns="91440" bIns="45720" rtlCol="0" anchor="t">
            <a:normAutofit/>
          </a:bodyPr>
          <a:lstStyle/>
          <a:p>
            <a:r>
              <a:rPr lang="de-DE" dirty="0"/>
              <a:t>Mastertitelformat bearbeiten</a:t>
            </a:r>
            <a:endParaRPr lang="de-CH" dirty="0"/>
          </a:p>
        </p:txBody>
      </p:sp>
      <p:sp>
        <p:nvSpPr>
          <p:cNvPr id="3" name="Textplatzhalter 2">
            <a:extLst>
              <a:ext uri="{FF2B5EF4-FFF2-40B4-BE49-F238E27FC236}">
                <a16:creationId xmlns:a16="http://schemas.microsoft.com/office/drawing/2014/main" id="{2FE8CF51-219D-4D43-8F8E-D0E440A518B0}"/>
              </a:ext>
            </a:extLst>
          </p:cNvPr>
          <p:cNvSpPr>
            <a:spLocks noGrp="1"/>
          </p:cNvSpPr>
          <p:nvPr>
            <p:ph type="body" idx="1"/>
          </p:nvPr>
        </p:nvSpPr>
        <p:spPr>
          <a:xfrm>
            <a:off x="479376" y="1825624"/>
            <a:ext cx="11017226" cy="4483695"/>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3" name="Fußzeilenplatzhalter 12">
            <a:extLst>
              <a:ext uri="{FF2B5EF4-FFF2-40B4-BE49-F238E27FC236}">
                <a16:creationId xmlns:a16="http://schemas.microsoft.com/office/drawing/2014/main" id="{DE300426-9C67-42CF-8C97-9B783B8D2D23}"/>
              </a:ext>
            </a:extLst>
          </p:cNvPr>
          <p:cNvSpPr>
            <a:spLocks noGrp="1"/>
          </p:cNvSpPr>
          <p:nvPr>
            <p:ph type="ftr" sz="quarter" idx="3"/>
          </p:nvPr>
        </p:nvSpPr>
        <p:spPr>
          <a:xfrm>
            <a:off x="695324" y="6453336"/>
            <a:ext cx="8136979" cy="404664"/>
          </a:xfrm>
          <a:prstGeom prst="rect">
            <a:avLst/>
          </a:prstGeom>
        </p:spPr>
        <p:txBody>
          <a:bodyPr vert="horz" wrap="none" lIns="91440" tIns="45720" rIns="91440" bIns="144000" rtlCol="0" anchor="b"/>
          <a:lstStyle>
            <a:lvl1pPr algn="l">
              <a:defRPr sz="1200">
                <a:solidFill>
                  <a:schemeClr val="tx1">
                    <a:tint val="75000"/>
                  </a:schemeClr>
                </a:solidFill>
                <a:latin typeface="+mj-lt"/>
              </a:defRPr>
            </a:lvl1pPr>
          </a:lstStyle>
          <a:p>
            <a:r>
              <a:rPr lang="de-CH"/>
              <a:t>Modul 150: E-Business-Applikation anpassen - Trends - Markus Nufer</a:t>
            </a:r>
            <a:endParaRPr lang="de-CH" dirty="0"/>
          </a:p>
        </p:txBody>
      </p:sp>
      <p:sp>
        <p:nvSpPr>
          <p:cNvPr id="18" name="Foliennummernplatzhalter 17">
            <a:extLst>
              <a:ext uri="{FF2B5EF4-FFF2-40B4-BE49-F238E27FC236}">
                <a16:creationId xmlns:a16="http://schemas.microsoft.com/office/drawing/2014/main" id="{A7757D50-7122-4B62-BC7D-6BE89384EAD2}"/>
              </a:ext>
            </a:extLst>
          </p:cNvPr>
          <p:cNvSpPr>
            <a:spLocks noGrp="1"/>
          </p:cNvSpPr>
          <p:nvPr>
            <p:ph type="sldNum" sz="quarter" idx="4"/>
          </p:nvPr>
        </p:nvSpPr>
        <p:spPr>
          <a:xfrm>
            <a:off x="149224" y="6453336"/>
            <a:ext cx="546101" cy="404664"/>
          </a:xfrm>
          <a:prstGeom prst="rect">
            <a:avLst/>
          </a:prstGeom>
        </p:spPr>
        <p:txBody>
          <a:bodyPr vert="horz" lIns="91440" tIns="45720" rIns="91440" bIns="144000" rtlCol="0" anchor="b"/>
          <a:lstStyle>
            <a:lvl1pPr algn="r">
              <a:defRPr sz="1200" b="1">
                <a:solidFill>
                  <a:schemeClr val="tx1">
                    <a:tint val="75000"/>
                  </a:schemeClr>
                </a:solidFill>
                <a:latin typeface="+mj-lt"/>
              </a:defRPr>
            </a:lvl1pPr>
          </a:lstStyle>
          <a:p>
            <a:fld id="{AAADE21D-57C1-4D68-80DF-96A826674346}" type="slidenum">
              <a:rPr lang="de-CH" smtClean="0"/>
              <a:pPr/>
              <a:t>‹Nr.›</a:t>
            </a:fld>
            <a:endParaRPr lang="de-CH" dirty="0"/>
          </a:p>
        </p:txBody>
      </p:sp>
      <p:pic>
        <p:nvPicPr>
          <p:cNvPr id="21" name="Grafik 20">
            <a:extLst>
              <a:ext uri="{FF2B5EF4-FFF2-40B4-BE49-F238E27FC236}">
                <a16:creationId xmlns:a16="http://schemas.microsoft.com/office/drawing/2014/main" id="{78C26915-6AE7-4027-BF4A-9BA1C100399E}"/>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542847" y="6176963"/>
            <a:ext cx="412087" cy="489906"/>
          </a:xfrm>
          <a:prstGeom prst="rect">
            <a:avLst/>
          </a:prstGeom>
        </p:spPr>
      </p:pic>
    </p:spTree>
    <p:extLst>
      <p:ext uri="{BB962C8B-B14F-4D97-AF65-F5344CB8AC3E}">
        <p14:creationId xmlns:p14="http://schemas.microsoft.com/office/powerpoint/2010/main" val="4200447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53" r:id="rId6"/>
    <p:sldLayoutId id="2147483654" r:id="rId7"/>
    <p:sldLayoutId id="2147483655" r:id="rId8"/>
  </p:sldLayoutIdLst>
  <p:transition>
    <p:fade/>
  </p:transition>
  <p:hf hd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Clr>
          <a:schemeClr val="accent1"/>
        </a:buClr>
        <a:buSzPct val="100000"/>
        <a:buFont typeface="Source Sans Pro" panose="020B0503030403020204" pitchFamily="34" charset="0"/>
        <a:buChar char="›"/>
        <a:defRPr sz="2800" kern="1200">
          <a:solidFill>
            <a:schemeClr val="tx1"/>
          </a:solidFill>
          <a:latin typeface="+mn-lt"/>
          <a:ea typeface="+mn-ea"/>
          <a:cs typeface="+mn-cs"/>
        </a:defRPr>
      </a:lvl1pPr>
      <a:lvl2pPr marL="449263" indent="-182563" algn="l" defTabSz="914400" rtl="0" eaLnBrk="1" latinLnBrk="0" hangingPunct="1">
        <a:lnSpc>
          <a:spcPct val="90000"/>
        </a:lnSpc>
        <a:spcBef>
          <a:spcPts val="500"/>
        </a:spcBef>
        <a:buClr>
          <a:schemeClr val="accent1"/>
        </a:buClr>
        <a:buFont typeface="Source Sans Pro" panose="020B0503030403020204" pitchFamily="34" charset="0"/>
        <a:buChar char="›"/>
        <a:defRPr sz="2400" kern="1200">
          <a:solidFill>
            <a:schemeClr val="tx1"/>
          </a:solidFill>
          <a:latin typeface="+mn-lt"/>
          <a:ea typeface="+mn-ea"/>
          <a:cs typeface="+mn-cs"/>
        </a:defRPr>
      </a:lvl2pPr>
      <a:lvl3pPr marL="627063" indent="-177800" algn="l" defTabSz="914400" rtl="0" eaLnBrk="1" latinLnBrk="0" hangingPunct="1">
        <a:lnSpc>
          <a:spcPct val="90000"/>
        </a:lnSpc>
        <a:spcBef>
          <a:spcPts val="500"/>
        </a:spcBef>
        <a:buClr>
          <a:schemeClr val="accent1"/>
        </a:buClr>
        <a:buFont typeface="Source Sans Pro" panose="020B0503030403020204" pitchFamily="34" charset="0"/>
        <a:buChar char="›"/>
        <a:defRPr sz="2000" kern="1200">
          <a:solidFill>
            <a:schemeClr val="tx1"/>
          </a:solidFill>
          <a:latin typeface="+mn-lt"/>
          <a:ea typeface="+mn-ea"/>
          <a:cs typeface="+mn-cs"/>
        </a:defRPr>
      </a:lvl3pPr>
      <a:lvl4pPr marL="896938" indent="-228600" algn="l" defTabSz="914400" rtl="0" eaLnBrk="1" latinLnBrk="0" hangingPunct="1">
        <a:lnSpc>
          <a:spcPct val="90000"/>
        </a:lnSpc>
        <a:spcBef>
          <a:spcPts val="500"/>
        </a:spcBef>
        <a:buClr>
          <a:schemeClr val="accent1"/>
        </a:buClr>
        <a:buFont typeface="Source Sans Pro" panose="020B0503030403020204" pitchFamily="34" charset="0"/>
        <a:buChar char="›"/>
        <a:defRPr sz="1800" kern="1200">
          <a:solidFill>
            <a:schemeClr val="tx1"/>
          </a:solidFill>
          <a:latin typeface="+mn-lt"/>
          <a:ea typeface="+mn-ea"/>
          <a:cs typeface="+mn-cs"/>
        </a:defRPr>
      </a:lvl4pPr>
      <a:lvl5pPr marL="1163638" indent="-228600" algn="l" defTabSz="914400" rtl="0" eaLnBrk="1" latinLnBrk="0" hangingPunct="1">
        <a:lnSpc>
          <a:spcPct val="90000"/>
        </a:lnSpc>
        <a:spcBef>
          <a:spcPts val="500"/>
        </a:spcBef>
        <a:buClr>
          <a:schemeClr val="accent1"/>
        </a:buClr>
        <a:buFont typeface="Source Sans Pro" panose="020B0503030403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201" userDrawn="1">
          <p15:clr>
            <a:srgbClr val="F26B43"/>
          </p15:clr>
        </p15:guide>
        <p15:guide id="2" pos="7242" userDrawn="1">
          <p15:clr>
            <a:srgbClr val="F26B43"/>
          </p15:clr>
        </p15:guide>
        <p15:guide id="3" pos="438" userDrawn="1">
          <p15:clr>
            <a:srgbClr val="F26B43"/>
          </p15:clr>
        </p15:guide>
        <p15:guide id="4" pos="3840" userDrawn="1">
          <p15:clr>
            <a:srgbClr val="F26B43"/>
          </p15:clr>
        </p15:guide>
        <p15:guide id="5" orient="horz" pos="2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fif"/><Relationship Id="rId7" Type="http://schemas.openxmlformats.org/officeDocument/2006/relationships/image" Target="../media/image10.jfif"/><Relationship Id="rId2" Type="http://schemas.openxmlformats.org/officeDocument/2006/relationships/image" Target="../media/image6.jfif"/><Relationship Id="rId1" Type="http://schemas.openxmlformats.org/officeDocument/2006/relationships/slideLayout" Target="../slideLayouts/slideLayout7.xml"/><Relationship Id="rId6" Type="http://schemas.openxmlformats.org/officeDocument/2006/relationships/hyperlink" Target="https://weiterdenken.ch/2010/10/20/was-ist-eigentlich-ein-megatrend/" TargetMode="External"/><Relationship Id="rId5" Type="http://schemas.openxmlformats.org/officeDocument/2006/relationships/image" Target="../media/image9.jfif"/><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igitalswitzerland.com/wp-content/uploads/2018/02/Megatrends_Report_Swissfuture.pdf" TargetMode="External"/><Relationship Id="rId2" Type="http://schemas.openxmlformats.org/officeDocument/2006/relationships/hyperlink" Target="https://www.zukunftsinstitut.de/dossier/megatrends/" TargetMode="External"/><Relationship Id="rId1" Type="http://schemas.openxmlformats.org/officeDocument/2006/relationships/slideLayout" Target="../slideLayouts/slideLayout2.xml"/><Relationship Id="rId5" Type="http://schemas.openxmlformats.org/officeDocument/2006/relationships/hyperlink" Target="http://www.research.ibm.com/5-in-5/" TargetMode="External"/><Relationship Id="rId4" Type="http://schemas.openxmlformats.org/officeDocument/2006/relationships/hyperlink" Target="https://www.youtube.com/watch?v=cBBREqCyDj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Modul 150</a:t>
            </a:r>
            <a:br>
              <a:rPr lang="de-CH" dirty="0"/>
            </a:br>
            <a:r>
              <a:rPr lang="de-CH" altLang="de-DE" b="1" dirty="0"/>
              <a:t>E-Business-Applikation anpassen</a:t>
            </a:r>
            <a:endParaRPr lang="de-CH" dirty="0"/>
          </a:p>
        </p:txBody>
      </p:sp>
      <p:sp>
        <p:nvSpPr>
          <p:cNvPr id="3" name="Untertitel 2"/>
          <p:cNvSpPr>
            <a:spLocks noGrp="1"/>
          </p:cNvSpPr>
          <p:nvPr>
            <p:ph type="subTitle" idx="1"/>
          </p:nvPr>
        </p:nvSpPr>
        <p:spPr>
          <a:xfrm>
            <a:off x="688669" y="4221088"/>
            <a:ext cx="10800000" cy="1048190"/>
          </a:xfrm>
        </p:spPr>
        <p:txBody>
          <a:bodyPr>
            <a:normAutofit/>
          </a:bodyPr>
          <a:lstStyle/>
          <a:p>
            <a:r>
              <a:rPr lang="de-CH" sz="3600" dirty="0"/>
              <a:t>Megatrend und Technologietrend</a:t>
            </a:r>
          </a:p>
        </p:txBody>
      </p:sp>
    </p:spTree>
    <p:extLst>
      <p:ext uri="{BB962C8B-B14F-4D97-AF65-F5344CB8AC3E}">
        <p14:creationId xmlns:p14="http://schemas.microsoft.com/office/powerpoint/2010/main" val="22330891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Urbanisierung</a:t>
            </a:r>
          </a:p>
        </p:txBody>
      </p:sp>
      <p:sp>
        <p:nvSpPr>
          <p:cNvPr id="3" name="Inhaltsplatzhalter 2"/>
          <p:cNvSpPr>
            <a:spLocks noGrp="1"/>
          </p:cNvSpPr>
          <p:nvPr>
            <p:ph idx="1"/>
          </p:nvPr>
        </p:nvSpPr>
        <p:spPr/>
        <p:txBody>
          <a:bodyPr/>
          <a:lstStyle/>
          <a:p>
            <a:r>
              <a:rPr lang="de-CH" dirty="0"/>
              <a:t>Städte sind die Staaten von morgen.</a:t>
            </a:r>
          </a:p>
          <a:p>
            <a:r>
              <a:rPr lang="de-CH" dirty="0"/>
              <a:t>Seit 2008 lebt die Mehrheit der Weltbevölkerung in Städten. 2030 werden es 5 Mrd. sein. Immer mehr Menschen leben weltweit in Städten und machen sie zu den mächtigsten Akteuren und wichtigsten Problemlösern einer globalisierten Welt. Doch Städte sind mehr als Orte, Urbanisierung beinhaltet mehr als den Wandel von (Lebens-) Räumen. </a:t>
            </a:r>
          </a:p>
          <a:p>
            <a:r>
              <a:rPr lang="de-CH" dirty="0"/>
              <a:t>Durch neue Formen der Vernetzung und Mobilität wird Urbanität vor allem zu einer neuen Lebens- und Denkweise.</a:t>
            </a:r>
          </a:p>
          <a:p>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10</a:t>
            </a:fld>
            <a:endParaRPr lang="de-CH" dirty="0"/>
          </a:p>
        </p:txBody>
      </p:sp>
    </p:spTree>
    <p:extLst>
      <p:ext uri="{BB962C8B-B14F-4D97-AF65-F5344CB8AC3E}">
        <p14:creationId xmlns:p14="http://schemas.microsoft.com/office/powerpoint/2010/main" val="39863784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Individualisierung</a:t>
            </a:r>
          </a:p>
        </p:txBody>
      </p:sp>
      <p:sp>
        <p:nvSpPr>
          <p:cNvPr id="3" name="Inhaltsplatzhalter 2"/>
          <p:cNvSpPr>
            <a:spLocks noGrp="1"/>
          </p:cNvSpPr>
          <p:nvPr>
            <p:ph idx="1"/>
          </p:nvPr>
        </p:nvSpPr>
        <p:spPr/>
        <p:txBody>
          <a:bodyPr/>
          <a:lstStyle/>
          <a:p>
            <a:r>
              <a:rPr lang="de-CH" dirty="0"/>
              <a:t>Individualisierung ist das zentrale Kulturprinzip der westlichen Welt und entfaltet seine Wirkungsmacht zunehmend global. </a:t>
            </a:r>
          </a:p>
          <a:p>
            <a:r>
              <a:rPr lang="de-CH" dirty="0"/>
              <a:t>Der komplexe Megatrend hat in vielen Wohlstandsnationen seinen vorläufigen Peak erreicht und ist Basis unserer Gesellschaftsstrukturen geworden. Der Megatrend codiert die Gesellschaft um: Er berührt Wertesysteme, Konsummuster und Alltagskultur gleichermaßen. Im Kern bedeutet Individualisierung die Freiheit der Wahl. Ihre Auswirkungen sind jedoch komplex und bringen sowohl scheinbare Gegentrends wie eine Wir-Kultur als auch neue Zwänge hervor.</a:t>
            </a:r>
          </a:p>
          <a:p>
            <a:r>
              <a:rPr lang="de-CH" dirty="0"/>
              <a:t>Individualisierung ist eng mit den Megatrends Urbanisierung, Gender </a:t>
            </a:r>
            <a:r>
              <a:rPr lang="de-CH" dirty="0" err="1"/>
              <a:t>Shift</a:t>
            </a:r>
            <a:r>
              <a:rPr lang="de-CH" dirty="0"/>
              <a:t> und Konnektivität verwoben.</a:t>
            </a:r>
          </a:p>
          <a:p>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11</a:t>
            </a:fld>
            <a:endParaRPr lang="de-CH" dirty="0"/>
          </a:p>
        </p:txBody>
      </p:sp>
    </p:spTree>
    <p:extLst>
      <p:ext uri="{BB962C8B-B14F-4D97-AF65-F5344CB8AC3E}">
        <p14:creationId xmlns:p14="http://schemas.microsoft.com/office/powerpoint/2010/main" val="11499558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Neo-Ökologie</a:t>
            </a:r>
          </a:p>
        </p:txBody>
      </p:sp>
      <p:sp>
        <p:nvSpPr>
          <p:cNvPr id="3" name="Inhaltsplatzhalter 2"/>
          <p:cNvSpPr>
            <a:spLocks noGrp="1"/>
          </p:cNvSpPr>
          <p:nvPr>
            <p:ph idx="1"/>
          </p:nvPr>
        </p:nvSpPr>
        <p:spPr/>
        <p:txBody>
          <a:bodyPr/>
          <a:lstStyle/>
          <a:p>
            <a:r>
              <a:rPr lang="de-CH" dirty="0"/>
              <a:t>Bio-Märkte, EU-Plastikverordnung, Energiewende – der Megatrend Neo-Ökologie reicht in jeden Bereich unseres Alltags hinein. </a:t>
            </a:r>
          </a:p>
          <a:p>
            <a:r>
              <a:rPr lang="de-CH" dirty="0"/>
              <a:t>Ob persönliche Kaufentscheidungen, gesellschaftliche Werte oder Unternehmensstrategie – selbst wenn nicht immer auf den ersten Blick erkennbar, entwickelt er sich nicht zuletzt aufgrund technologischer Innovationen mehr und mehr zu einem der wirkmächtigsten Treiber unserer Zeit. </a:t>
            </a:r>
          </a:p>
          <a:p>
            <a:r>
              <a:rPr lang="de-CH" dirty="0"/>
              <a:t>Der Megatrend sorgt nicht nur für eine Neuausrichtung der Werte der globalen Gesellschaft, der Kultur und der Politik. Er verändert unternehmerisches Denken und Handeln in seinen elementaren Grundfesten.</a:t>
            </a:r>
          </a:p>
          <a:p>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12</a:t>
            </a:fld>
            <a:endParaRPr lang="de-CH" dirty="0"/>
          </a:p>
        </p:txBody>
      </p:sp>
    </p:spTree>
    <p:extLst>
      <p:ext uri="{BB962C8B-B14F-4D97-AF65-F5344CB8AC3E}">
        <p14:creationId xmlns:p14="http://schemas.microsoft.com/office/powerpoint/2010/main" val="36420053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Globalisierung</a:t>
            </a:r>
            <a:br>
              <a:rPr lang="de-CH" dirty="0"/>
            </a:br>
            <a:endParaRPr lang="de-CH" dirty="0"/>
          </a:p>
        </p:txBody>
      </p:sp>
      <p:sp>
        <p:nvSpPr>
          <p:cNvPr id="3" name="Inhaltsplatzhalter 2"/>
          <p:cNvSpPr>
            <a:spLocks noGrp="1"/>
          </p:cNvSpPr>
          <p:nvPr>
            <p:ph idx="1"/>
          </p:nvPr>
        </p:nvSpPr>
        <p:spPr/>
        <p:txBody>
          <a:bodyPr>
            <a:normAutofit lnSpcReduction="10000"/>
          </a:bodyPr>
          <a:lstStyle/>
          <a:p>
            <a:r>
              <a:rPr lang="de-CH" dirty="0"/>
              <a:t>Handelskriege, diplomatische Krisen, Cyber-Angriffe, internationale Konzernmächte – die Globalisierung wird heute allzu oft als Problem wahrgenommen. </a:t>
            </a:r>
          </a:p>
          <a:p>
            <a:r>
              <a:rPr lang="de-CH" dirty="0"/>
              <a:t>Doch die Herausforderungen, die mit einer immer komplexeren, weil zunehmend vernetzten Welt verbunden sind, dürfen nicht den Blick auf die positiven Effekte verstellen, die die Globalisierung bewirkt. Denn während die Politik noch versucht, globale Prozesse mit alten nationalstaatlichen Mechanismen zu regulieren, ist die Weltgesellschaft längst auf dem Weg in die Zukunft des 21. Jahrhunderts. Viele aktuelle Trends von der Postwachstumsökonomie über </a:t>
            </a:r>
            <a:r>
              <a:rPr lang="de-CH" dirty="0" err="1"/>
              <a:t>Direct</a:t>
            </a:r>
            <a:r>
              <a:rPr lang="de-CH" dirty="0"/>
              <a:t> Trade bis hin zum Aufstieg der Generation Global verstärken die globale Dynamik, die das internationale System in den kommenden Jahren weiter in eine progressive Richtung bewegt.</a:t>
            </a:r>
          </a:p>
          <a:p>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13</a:t>
            </a:fld>
            <a:endParaRPr lang="de-CH" dirty="0"/>
          </a:p>
        </p:txBody>
      </p:sp>
    </p:spTree>
    <p:extLst>
      <p:ext uri="{BB962C8B-B14F-4D97-AF65-F5344CB8AC3E}">
        <p14:creationId xmlns:p14="http://schemas.microsoft.com/office/powerpoint/2010/main" val="23062732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Gesundheit</a:t>
            </a:r>
          </a:p>
        </p:txBody>
      </p:sp>
      <p:sp>
        <p:nvSpPr>
          <p:cNvPr id="3" name="Inhaltsplatzhalter 2"/>
          <p:cNvSpPr>
            <a:spLocks noGrp="1"/>
          </p:cNvSpPr>
          <p:nvPr>
            <p:ph idx="1"/>
          </p:nvPr>
        </p:nvSpPr>
        <p:spPr/>
        <p:txBody>
          <a:bodyPr/>
          <a:lstStyle/>
          <a:p>
            <a:r>
              <a:rPr lang="de-CH" dirty="0"/>
              <a:t>Gesundheit ist das Synonym für ein gutes Leben. </a:t>
            </a:r>
          </a:p>
          <a:p>
            <a:r>
              <a:rPr lang="de-CH" dirty="0"/>
              <a:t>Als zentrales Lebensziel hat sich der Megatrend tief in das Bewusstsein, die Kultur und das Selbstverständnis von Gesellschaften eingeschrieben und prägt sämtliche Lebensbereiche. </a:t>
            </a:r>
          </a:p>
          <a:p>
            <a:r>
              <a:rPr lang="de-CH" dirty="0"/>
              <a:t>Gesundheit und Zufriedenheit sind dabei kaum noch voneinander zu trennen. Mit selbstständig erworbenem Wissen treten Menschen dem Gesundheitssystem auf Augenhöhe gegenüber und stellen neue Erwartungen an Unternehmen und Infrastrukturen: Gesundheitsbewusste Menschen wollen sich in gesundheitsfördernden Lebenswelten bewegen und fordern dies als neuen Normalzustand ein.</a:t>
            </a:r>
          </a:p>
          <a:p>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14</a:t>
            </a:fld>
            <a:endParaRPr lang="de-CH" dirty="0"/>
          </a:p>
        </p:txBody>
      </p:sp>
    </p:spTree>
    <p:extLst>
      <p:ext uri="{BB962C8B-B14F-4D97-AF65-F5344CB8AC3E}">
        <p14:creationId xmlns:p14="http://schemas.microsoft.com/office/powerpoint/2010/main" val="7311974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GenderShift</a:t>
            </a:r>
            <a:r>
              <a:rPr lang="de-CH" dirty="0"/>
              <a:t> - Geschlechterrollen im Wandel - </a:t>
            </a:r>
            <a:r>
              <a:rPr lang="de-CH" dirty="0" err="1"/>
              <a:t>Aging</a:t>
            </a:r>
            <a:r>
              <a:rPr lang="de-CH" dirty="0"/>
              <a:t> Society</a:t>
            </a:r>
          </a:p>
        </p:txBody>
      </p:sp>
      <p:sp>
        <p:nvSpPr>
          <p:cNvPr id="3" name="Inhaltsplatzhalter 2"/>
          <p:cNvSpPr>
            <a:spLocks noGrp="1"/>
          </p:cNvSpPr>
          <p:nvPr>
            <p:ph idx="1"/>
          </p:nvPr>
        </p:nvSpPr>
        <p:spPr/>
        <p:txBody>
          <a:bodyPr/>
          <a:lstStyle/>
          <a:p>
            <a:r>
              <a:rPr lang="de-CH" dirty="0"/>
              <a:t>Innovation schlägt Tradition, das Geschlecht verliert das Schicksalhafte, die Zielgruppe an Verbindlichkeit. </a:t>
            </a:r>
          </a:p>
          <a:p>
            <a:r>
              <a:rPr lang="de-CH" dirty="0"/>
              <a:t>Noch nie hat die Tatsache, ob jemand als Mann oder Frau geboren wird und aufwächst, weniger darüber ausgesagt, wie Biografien verlaufen werden. Der Trend veränderter Rollenmuster und aufbrechender Geschlechterstereotype sorgt für einen radikalen Wandel in Wirtschaft und Gesellschaft. </a:t>
            </a:r>
          </a:p>
          <a:p>
            <a:r>
              <a:rPr lang="de-CH" dirty="0"/>
              <a:t>Das starke Ich schlägt das alte Frau/Mann-Schema und schafft eine neue Kultur des Pluralismus.</a:t>
            </a:r>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15</a:t>
            </a:fld>
            <a:endParaRPr lang="de-CH" dirty="0"/>
          </a:p>
        </p:txBody>
      </p:sp>
    </p:spTree>
    <p:extLst>
      <p:ext uri="{BB962C8B-B14F-4D97-AF65-F5344CB8AC3E}">
        <p14:creationId xmlns:p14="http://schemas.microsoft.com/office/powerpoint/2010/main" val="19769433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Beschleunigung</a:t>
            </a:r>
          </a:p>
        </p:txBody>
      </p:sp>
      <p:sp>
        <p:nvSpPr>
          <p:cNvPr id="3" name="Inhaltsplatzhalter 2"/>
          <p:cNvSpPr>
            <a:spLocks noGrp="1"/>
          </p:cNvSpPr>
          <p:nvPr>
            <p:ph idx="1"/>
          </p:nvPr>
        </p:nvSpPr>
        <p:spPr/>
        <p:txBody>
          <a:bodyPr/>
          <a:lstStyle/>
          <a:p>
            <a:r>
              <a:rPr lang="de-CH" dirty="0"/>
              <a:t>Das Tempo technologischer Innovationen erhöht sich, die Geschwindigkeit des Transports und der Kommunikation nimmt zu, der Lebenszyklus von Produkten und Organisationen wird kürzer. </a:t>
            </a:r>
          </a:p>
          <a:p>
            <a:r>
              <a:rPr lang="de-CH" dirty="0"/>
              <a:t>Die Menschen haben in der gleichen Zeit immer mehr Erlebnisepisoden. Auch der soziale Wandel beschleunigt sich. Miteinher geht eine Flexibilisierung von Institutionen wie Familie, Arbeit und Beruf und zeitigt in der Schweiz in den zunehmenden Befindlichkeitsstörungen (Stress, Burnouts) auch negative Folgen.</a:t>
            </a:r>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16</a:t>
            </a:fld>
            <a:endParaRPr lang="de-CH" dirty="0"/>
          </a:p>
        </p:txBody>
      </p:sp>
    </p:spTree>
    <p:extLst>
      <p:ext uri="{BB962C8B-B14F-4D97-AF65-F5344CB8AC3E}">
        <p14:creationId xmlns:p14="http://schemas.microsoft.com/office/powerpoint/2010/main" val="39912638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Digitalisierung -  Visionen für Wirtschaft, Staat und Sicherheit </a:t>
            </a:r>
            <a:endParaRPr lang="de-CH" dirty="0"/>
          </a:p>
        </p:txBody>
      </p:sp>
      <p:sp>
        <p:nvSpPr>
          <p:cNvPr id="3" name="Inhaltsplatzhalter 2"/>
          <p:cNvSpPr>
            <a:spLocks noGrp="1"/>
          </p:cNvSpPr>
          <p:nvPr>
            <p:ph idx="1"/>
          </p:nvPr>
        </p:nvSpPr>
        <p:spPr/>
        <p:txBody>
          <a:bodyPr/>
          <a:lstStyle/>
          <a:p>
            <a:r>
              <a:rPr lang="de-CH"/>
              <a:t>Unter Digitalisierung versteht man allgemein die Aufbereitung von Informationen zur Verarbeitung oder Speicherung in einem digitaltechnischen System. Die Informationen liegen dabei in beliebiger analoger Form vor und werden dann, über mehrere Stufen, in ein digitales Signal umgewandelt, das nur aus diskreten Werten besteht.</a:t>
            </a:r>
          </a:p>
          <a:p>
            <a:r>
              <a:rPr lang="de-CH"/>
              <a:t>Die digitale Transformation der Gesellschaft und der Wirtschaft wird als «Kondratieff-Welle» eingestuft. Damit steht es auf der gleichen Innovationsstufe wie die Dampfmaschine oder die Eisenbahn.</a:t>
            </a:r>
          </a:p>
          <a:p>
            <a:r>
              <a:rPr lang="de-CH"/>
              <a:t>Die Unternehmen integrieren die Digitalisierung in ihre Geschäftstätigkeit. Bei einigen geht diese Veränderung sogar so weit, dass man von einer digitalen «Disruption» sprechen kann.</a:t>
            </a:r>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17</a:t>
            </a:fld>
            <a:endParaRPr lang="de-CH" dirty="0"/>
          </a:p>
        </p:txBody>
      </p:sp>
    </p:spTree>
    <p:extLst>
      <p:ext uri="{BB962C8B-B14F-4D97-AF65-F5344CB8AC3E}">
        <p14:creationId xmlns:p14="http://schemas.microsoft.com/office/powerpoint/2010/main" val="145412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New Work</a:t>
            </a:r>
          </a:p>
        </p:txBody>
      </p:sp>
      <p:sp>
        <p:nvSpPr>
          <p:cNvPr id="3" name="Inhaltsplatzhalter 2"/>
          <p:cNvSpPr>
            <a:spLocks noGrp="1"/>
          </p:cNvSpPr>
          <p:nvPr>
            <p:ph idx="1"/>
          </p:nvPr>
        </p:nvSpPr>
        <p:spPr/>
        <p:txBody>
          <a:bodyPr>
            <a:normAutofit fontScale="92500" lnSpcReduction="10000"/>
          </a:bodyPr>
          <a:lstStyle/>
          <a:p>
            <a:r>
              <a:rPr lang="de-CH" dirty="0"/>
              <a:t>Die Digitalisierung wirft den Menschen auf sein Menschsein zurück – vor allem im Arbeitsleben. </a:t>
            </a:r>
          </a:p>
          <a:p>
            <a:r>
              <a:rPr lang="de-CH" dirty="0"/>
              <a:t>Wenn Maschinen künftig bestimmte Arbeiten besser verrichten können als der Mensch, beginnen wir, über den Sinn der Arbeit nachzudenken. Wenn die Arbeit uns nicht mehr braucht, wofür brauchen wir dann die Arbeit? </a:t>
            </a:r>
          </a:p>
          <a:p>
            <a:r>
              <a:rPr lang="de-CH" dirty="0"/>
              <a:t>New Work beschreibt einen epochalen Umbruch, der mit der Sinnfrage beginnt und die Arbeitswelt von Grund auf umformt. Das Zeitalter der Kreativökonomie ist angebrochen – und es gilt Abschied zu nehmen von der rationalen Leistungsgesellschaft. New Work stellt die Potenzialentfaltung eines jeden einzelnen Menschen in den Mittelpunkt. Denn Arbeit steht im Dienst des Menschen: Wir arbeiten nicht mehr, um zu leben, und wir leben nicht mehr, um zu arbeiten. In Zukunft geht es um die gelungene Symbiose von Leben und Arbeiten.</a:t>
            </a:r>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18</a:t>
            </a:fld>
            <a:endParaRPr lang="de-CH" dirty="0"/>
          </a:p>
        </p:txBody>
      </p:sp>
    </p:spTree>
    <p:extLst>
      <p:ext uri="{BB962C8B-B14F-4D97-AF65-F5344CB8AC3E}">
        <p14:creationId xmlns:p14="http://schemas.microsoft.com/office/powerpoint/2010/main" val="21592957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Mobilität</a:t>
            </a:r>
            <a:br>
              <a:rPr lang="de-CH" dirty="0"/>
            </a:br>
            <a:endParaRPr lang="de-CH" dirty="0"/>
          </a:p>
        </p:txBody>
      </p:sp>
      <p:sp>
        <p:nvSpPr>
          <p:cNvPr id="3" name="Inhaltsplatzhalter 2"/>
          <p:cNvSpPr>
            <a:spLocks noGrp="1"/>
          </p:cNvSpPr>
          <p:nvPr>
            <p:ph idx="1"/>
          </p:nvPr>
        </p:nvSpPr>
        <p:spPr/>
        <p:txBody>
          <a:bodyPr/>
          <a:lstStyle/>
          <a:p>
            <a:r>
              <a:rPr lang="de-CH" dirty="0"/>
              <a:t>Die Welt im 21. Jahrhundert ist nicht nur durch einen weiter wachsenden Mobilitätsbedarf gekennzeichnet, sondern vor allem durch eine zunehmende Vielfalt an Mobilitätsformen. Individualisierung, Konnektivität, Urbanisierung und Neo-Ökologie bestimmen die Mobilität von morgen. Technische Innovationen und veränderte Bedürfnisse der Menschen werden zum Motor neuer Formen der Fortbewegung: vernetzt, digital, postfossil und geteilt. Was wir erleben, ist eine Evolution der Mobilität. Wir stehen am Beginn eines neuen, multimobilen Zeitalters.</a:t>
            </a:r>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19</a:t>
            </a:fld>
            <a:endParaRPr lang="de-CH" dirty="0"/>
          </a:p>
        </p:txBody>
      </p:sp>
    </p:spTree>
    <p:extLst>
      <p:ext uri="{BB962C8B-B14F-4D97-AF65-F5344CB8AC3E}">
        <p14:creationId xmlns:p14="http://schemas.microsoft.com/office/powerpoint/2010/main" val="40435519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a:t>Veränderte Anforderungen an E-Business-Anwendungen </a:t>
            </a:r>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2</a:t>
            </a:fld>
            <a:endParaRPr lang="de-CH" dirty="0"/>
          </a:p>
        </p:txBody>
      </p:sp>
      <p:sp>
        <p:nvSpPr>
          <p:cNvPr id="6" name="Rechteck 5"/>
          <p:cNvSpPr/>
          <p:nvPr/>
        </p:nvSpPr>
        <p:spPr>
          <a:xfrm>
            <a:off x="4468551" y="3220978"/>
            <a:ext cx="237626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t>E-Business</a:t>
            </a:r>
          </a:p>
          <a:p>
            <a:pPr algn="ctr"/>
            <a:r>
              <a:rPr lang="de-CH" sz="2800" dirty="0"/>
              <a:t>Anwendung</a:t>
            </a:r>
          </a:p>
        </p:txBody>
      </p:sp>
      <p:sp>
        <p:nvSpPr>
          <p:cNvPr id="7" name="Pfeil nach unten 6"/>
          <p:cNvSpPr/>
          <p:nvPr/>
        </p:nvSpPr>
        <p:spPr>
          <a:xfrm>
            <a:off x="5062617" y="1259640"/>
            <a:ext cx="1188132" cy="1944216"/>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de-CH" dirty="0"/>
              <a:t>Funktionale Anforderungen</a:t>
            </a:r>
          </a:p>
        </p:txBody>
      </p:sp>
      <p:sp>
        <p:nvSpPr>
          <p:cNvPr id="8" name="Pfeil nach unten 7"/>
          <p:cNvSpPr/>
          <p:nvPr/>
        </p:nvSpPr>
        <p:spPr>
          <a:xfrm flipV="1">
            <a:off x="5062617" y="4382402"/>
            <a:ext cx="1188132" cy="2214949"/>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de-CH" dirty="0"/>
              <a:t>Nicht-funktionale Anforderungen</a:t>
            </a:r>
          </a:p>
        </p:txBody>
      </p:sp>
      <p:sp>
        <p:nvSpPr>
          <p:cNvPr id="9" name="Pfeil nach unten 8"/>
          <p:cNvSpPr/>
          <p:nvPr/>
        </p:nvSpPr>
        <p:spPr>
          <a:xfrm rot="5400000">
            <a:off x="7515491" y="2572569"/>
            <a:ext cx="1188132" cy="2448947"/>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de-CH" dirty="0"/>
              <a:t>Technologische Veränderungen</a:t>
            </a:r>
          </a:p>
        </p:txBody>
      </p:sp>
      <p:sp>
        <p:nvSpPr>
          <p:cNvPr id="10" name="Pfeil nach unten 9"/>
          <p:cNvSpPr/>
          <p:nvPr/>
        </p:nvSpPr>
        <p:spPr>
          <a:xfrm rot="16200000" flipH="1">
            <a:off x="2626980" y="2572569"/>
            <a:ext cx="1188132" cy="2448947"/>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de-CH" dirty="0"/>
              <a:t>Megatrends</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384" y="1259640"/>
            <a:ext cx="2363699" cy="2379114"/>
          </a:xfrm>
          <a:prstGeom prst="rect">
            <a:avLst/>
          </a:prstGeom>
        </p:spPr>
      </p:pic>
      <p:sp>
        <p:nvSpPr>
          <p:cNvPr id="11" name="Textfeld 10"/>
          <p:cNvSpPr txBox="1"/>
          <p:nvPr/>
        </p:nvSpPr>
        <p:spPr>
          <a:xfrm>
            <a:off x="9538045" y="1250709"/>
            <a:ext cx="1598515" cy="338554"/>
          </a:xfrm>
          <a:prstGeom prst="rect">
            <a:avLst/>
          </a:prstGeom>
          <a:solidFill>
            <a:schemeClr val="bg1"/>
          </a:solidFill>
        </p:spPr>
        <p:txBody>
          <a:bodyPr wrap="none" rtlCol="0">
            <a:spAutoFit/>
          </a:bodyPr>
          <a:lstStyle/>
          <a:p>
            <a:r>
              <a:rPr lang="de-CH" sz="1600" dirty="0"/>
              <a:t>Gesetz von Moor</a:t>
            </a:r>
          </a:p>
        </p:txBody>
      </p:sp>
      <p:pic>
        <p:nvPicPr>
          <p:cNvPr id="12" name="Grafik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1674" y="4569554"/>
            <a:ext cx="2706934" cy="1523742"/>
          </a:xfrm>
          <a:prstGeom prst="rect">
            <a:avLst/>
          </a:prstGeom>
        </p:spPr>
      </p:pic>
      <p:sp>
        <p:nvSpPr>
          <p:cNvPr id="13" name="Textfeld 12"/>
          <p:cNvSpPr txBox="1"/>
          <p:nvPr/>
        </p:nvSpPr>
        <p:spPr>
          <a:xfrm>
            <a:off x="8780167" y="4220011"/>
            <a:ext cx="1159292" cy="338554"/>
          </a:xfrm>
          <a:prstGeom prst="rect">
            <a:avLst/>
          </a:prstGeom>
          <a:solidFill>
            <a:schemeClr val="bg1"/>
          </a:solidFill>
        </p:spPr>
        <p:txBody>
          <a:bodyPr wrap="none" rtlCol="0">
            <a:spAutoFit/>
          </a:bodyPr>
          <a:lstStyle/>
          <a:p>
            <a:r>
              <a:rPr lang="de-CH" sz="1600" dirty="0"/>
              <a:t>Vernetzung</a:t>
            </a:r>
          </a:p>
        </p:txBody>
      </p:sp>
      <p:pic>
        <p:nvPicPr>
          <p:cNvPr id="14" name="Grafik 13"/>
          <p:cNvPicPr>
            <a:picLocks noChangeAspect="1"/>
          </p:cNvPicPr>
          <p:nvPr/>
        </p:nvPicPr>
        <p:blipFill>
          <a:blip r:embed="rId4"/>
          <a:stretch>
            <a:fillRect/>
          </a:stretch>
        </p:blipFill>
        <p:spPr>
          <a:xfrm>
            <a:off x="7740631" y="5528351"/>
            <a:ext cx="875648" cy="929652"/>
          </a:xfrm>
          <a:prstGeom prst="rect">
            <a:avLst/>
          </a:prstGeom>
        </p:spPr>
      </p:pic>
      <p:sp>
        <p:nvSpPr>
          <p:cNvPr id="15" name="Textfeld 14"/>
          <p:cNvSpPr txBox="1"/>
          <p:nvPr/>
        </p:nvSpPr>
        <p:spPr>
          <a:xfrm>
            <a:off x="7743417" y="5189797"/>
            <a:ext cx="445951" cy="338554"/>
          </a:xfrm>
          <a:prstGeom prst="rect">
            <a:avLst/>
          </a:prstGeom>
          <a:solidFill>
            <a:schemeClr val="bg1"/>
          </a:solidFill>
        </p:spPr>
        <p:txBody>
          <a:bodyPr wrap="square" rtlCol="0">
            <a:spAutoFit/>
          </a:bodyPr>
          <a:lstStyle/>
          <a:p>
            <a:r>
              <a:rPr lang="de-CH" sz="1600" dirty="0"/>
              <a:t>KI</a:t>
            </a:r>
          </a:p>
        </p:txBody>
      </p:sp>
      <p:pic>
        <p:nvPicPr>
          <p:cNvPr id="16" name="Grafik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9204" y="1280076"/>
            <a:ext cx="2370863" cy="1399666"/>
          </a:xfrm>
          <a:prstGeom prst="rect">
            <a:avLst/>
          </a:prstGeom>
        </p:spPr>
      </p:pic>
      <p:sp>
        <p:nvSpPr>
          <p:cNvPr id="17" name="Rechteck 16"/>
          <p:cNvSpPr/>
          <p:nvPr/>
        </p:nvSpPr>
        <p:spPr>
          <a:xfrm>
            <a:off x="6941458" y="955410"/>
            <a:ext cx="1697901" cy="369332"/>
          </a:xfrm>
          <a:prstGeom prst="rect">
            <a:avLst/>
          </a:prstGeom>
        </p:spPr>
        <p:txBody>
          <a:bodyPr wrap="none">
            <a:spAutoFit/>
          </a:bodyPr>
          <a:lstStyle/>
          <a:p>
            <a:r>
              <a:rPr lang="de-CH" dirty="0"/>
              <a:t>Project </a:t>
            </a:r>
            <a:r>
              <a:rPr lang="de-CH" dirty="0" err="1"/>
              <a:t>Debater</a:t>
            </a:r>
            <a:endParaRPr lang="de-CH" dirty="0"/>
          </a:p>
        </p:txBody>
      </p:sp>
      <p:pic>
        <p:nvPicPr>
          <p:cNvPr id="18" name="Grafik 17">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185" y="1280076"/>
            <a:ext cx="1931293" cy="1970708"/>
          </a:xfrm>
          <a:prstGeom prst="rect">
            <a:avLst/>
          </a:prstGeom>
        </p:spPr>
      </p:pic>
    </p:spTree>
    <p:extLst>
      <p:ext uri="{BB962C8B-B14F-4D97-AF65-F5344CB8AC3E}">
        <p14:creationId xmlns:p14="http://schemas.microsoft.com/office/powerpoint/2010/main" val="264927837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Silver</a:t>
            </a:r>
            <a:r>
              <a:rPr lang="de-CH" dirty="0"/>
              <a:t> Society</a:t>
            </a:r>
          </a:p>
        </p:txBody>
      </p:sp>
      <p:sp>
        <p:nvSpPr>
          <p:cNvPr id="3" name="Inhaltsplatzhalter 2"/>
          <p:cNvSpPr>
            <a:spLocks noGrp="1"/>
          </p:cNvSpPr>
          <p:nvPr>
            <p:ph idx="1"/>
          </p:nvPr>
        </p:nvSpPr>
        <p:spPr/>
        <p:txBody>
          <a:bodyPr/>
          <a:lstStyle/>
          <a:p>
            <a:r>
              <a:rPr lang="de-CH" dirty="0"/>
              <a:t>Der Megatrend  «</a:t>
            </a:r>
            <a:r>
              <a:rPr lang="de-CH" dirty="0" err="1"/>
              <a:t>Silver</a:t>
            </a:r>
            <a:r>
              <a:rPr lang="de-CH" dirty="0"/>
              <a:t> Society» entfaltet weltweit seine Wirkung. Rund um den Globus wird die Bevölkerung älter und die Zahl Älterer steigt. Gleichzeitig bleiben die Menschen länger gesund. </a:t>
            </a:r>
          </a:p>
          <a:p>
            <a:r>
              <a:rPr lang="de-CH" dirty="0"/>
              <a:t>Damit entsteht eine völlig neue Lebensphase nach dem bisher üblichen Renteneintritt. Dieser Lebensabschnitt verlängert sich und bietet Raum für Selbstentfaltung in neuen Lebensstilen im hohen Alter. Ein neues «</a:t>
            </a:r>
            <a:r>
              <a:rPr lang="de-CH" dirty="0" err="1"/>
              <a:t>Mindset</a:t>
            </a:r>
            <a:r>
              <a:rPr lang="de-CH" dirty="0"/>
              <a:t>» bereitet den Weg für eine Gesellschaft, die gerade durch die veränderte Altersstruktur vitaler wird denn je. Sie verabschiedet sich vom Jugendwahn, deutet Alter und Altern grundlegend um.</a:t>
            </a:r>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20</a:t>
            </a:fld>
            <a:endParaRPr lang="de-CH" dirty="0"/>
          </a:p>
        </p:txBody>
      </p:sp>
    </p:spTree>
    <p:extLst>
      <p:ext uri="{BB962C8B-B14F-4D97-AF65-F5344CB8AC3E}">
        <p14:creationId xmlns:p14="http://schemas.microsoft.com/office/powerpoint/2010/main" val="47602510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Sicherheit</a:t>
            </a:r>
          </a:p>
        </p:txBody>
      </p:sp>
      <p:sp>
        <p:nvSpPr>
          <p:cNvPr id="3" name="Inhaltsplatzhalter 2"/>
          <p:cNvSpPr>
            <a:spLocks noGrp="1"/>
          </p:cNvSpPr>
          <p:nvPr>
            <p:ph idx="1"/>
          </p:nvPr>
        </p:nvSpPr>
        <p:spPr/>
        <p:txBody>
          <a:bodyPr/>
          <a:lstStyle/>
          <a:p>
            <a:r>
              <a:rPr lang="de-CH" dirty="0"/>
              <a:t>Die Gesellschaft befindet sich im Daueralarm – eine Krise jagt die nächste: Von einem bevorstehenden globalen Handelskrieg, über die Roboter, die uns unsere Arbeit wegnehmen, bis hin zur EU-Flüchtlingskrise. </a:t>
            </a:r>
          </a:p>
          <a:p>
            <a:r>
              <a:rPr lang="de-CH" dirty="0"/>
              <a:t>Alles wird immer schlimmer und wir stehen kurz vor dem Kollaps. </a:t>
            </a:r>
          </a:p>
          <a:p>
            <a:r>
              <a:rPr lang="de-CH" dirty="0"/>
              <a:t>Doch das ist ein Trugschluss: Während unsere Wahrnehmung uns in die Verunsicherung stürzt, wird die Welt nicht immer unsicherer – ganz im Gegenteil: Wir leben in den sichersten aller Zeiten. Zugleich strebten wir aber noch nie so sehr nach Sicherheit wie heute.</a:t>
            </a:r>
          </a:p>
          <a:p>
            <a:endParaRPr lang="de-CH" dirty="0"/>
          </a:p>
        </p:txBody>
      </p:sp>
      <p:sp>
        <p:nvSpPr>
          <p:cNvPr id="4" name="Fußzeilenplatzhalter 3">
            <a:extLst>
              <a:ext uri="{FF2B5EF4-FFF2-40B4-BE49-F238E27FC236}">
                <a16:creationId xmlns:a16="http://schemas.microsoft.com/office/drawing/2014/main" id="{3E3CF3D6-EBB7-4418-B87F-BD12597FD72E}"/>
              </a:ext>
            </a:extLst>
          </p:cNvPr>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a:extLst>
              <a:ext uri="{FF2B5EF4-FFF2-40B4-BE49-F238E27FC236}">
                <a16:creationId xmlns:a16="http://schemas.microsoft.com/office/drawing/2014/main" id="{3EC73187-7CF7-4C87-B262-3D668518DD4A}"/>
              </a:ext>
            </a:extLst>
          </p:cNvPr>
          <p:cNvSpPr>
            <a:spLocks noGrp="1"/>
          </p:cNvSpPr>
          <p:nvPr>
            <p:ph type="sldNum" sz="quarter" idx="11"/>
          </p:nvPr>
        </p:nvSpPr>
        <p:spPr/>
        <p:txBody>
          <a:bodyPr/>
          <a:lstStyle/>
          <a:p>
            <a:fld id="{AAADE21D-57C1-4D68-80DF-96A826674346}" type="slidenum">
              <a:rPr lang="de-CH" smtClean="0"/>
              <a:pPr/>
              <a:t>21</a:t>
            </a:fld>
            <a:endParaRPr lang="de-CH" dirty="0"/>
          </a:p>
        </p:txBody>
      </p:sp>
    </p:spTree>
    <p:extLst>
      <p:ext uri="{BB962C8B-B14F-4D97-AF65-F5344CB8AC3E}">
        <p14:creationId xmlns:p14="http://schemas.microsoft.com/office/powerpoint/2010/main" val="20916667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4294967295"/>
          </p:nvPr>
        </p:nvSpPr>
        <p:spPr>
          <a:xfrm>
            <a:off x="0" y="6453188"/>
            <a:ext cx="8137525" cy="404812"/>
          </a:xfrm>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4294967295"/>
          </p:nvPr>
        </p:nvSpPr>
        <p:spPr>
          <a:xfrm>
            <a:off x="0" y="6453188"/>
            <a:ext cx="546100" cy="404812"/>
          </a:xfrm>
        </p:spPr>
        <p:txBody>
          <a:bodyPr/>
          <a:lstStyle/>
          <a:p>
            <a:fld id="{AAADE21D-57C1-4D68-80DF-96A826674346}" type="slidenum">
              <a:rPr lang="de-CH" smtClean="0"/>
              <a:pPr/>
              <a:t>22</a:t>
            </a:fld>
            <a:endParaRPr lang="de-CH" dirty="0"/>
          </a:p>
        </p:txBody>
      </p:sp>
      <p:sp>
        <p:nvSpPr>
          <p:cNvPr id="6" name="Textfeld 5">
            <a:extLst>
              <a:ext uri="{FF2B5EF4-FFF2-40B4-BE49-F238E27FC236}">
                <a16:creationId xmlns:a16="http://schemas.microsoft.com/office/drawing/2014/main" id="{1D7AE9FB-14DD-47C2-9D15-933CA447E999}"/>
              </a:ext>
            </a:extLst>
          </p:cNvPr>
          <p:cNvSpPr txBox="1"/>
          <p:nvPr/>
        </p:nvSpPr>
        <p:spPr>
          <a:xfrm>
            <a:off x="767408" y="620688"/>
            <a:ext cx="2605200" cy="461665"/>
          </a:xfrm>
          <a:prstGeom prst="rect">
            <a:avLst/>
          </a:prstGeom>
          <a:noFill/>
        </p:spPr>
        <p:txBody>
          <a:bodyPr wrap="none" rtlCol="0">
            <a:spAutoFit/>
          </a:bodyPr>
          <a:lstStyle/>
          <a:p>
            <a:r>
              <a:rPr lang="de-CH" sz="2400" dirty="0">
                <a:solidFill>
                  <a:schemeClr val="bg1"/>
                </a:solidFill>
              </a:rPr>
              <a:t>Technologietrends</a:t>
            </a:r>
          </a:p>
        </p:txBody>
      </p:sp>
    </p:spTree>
    <p:extLst>
      <p:ext uri="{BB962C8B-B14F-4D97-AF65-F5344CB8AC3E}">
        <p14:creationId xmlns:p14="http://schemas.microsoft.com/office/powerpoint/2010/main" val="42712286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AI Trend (IBM)</a:t>
            </a:r>
          </a:p>
        </p:txBody>
      </p:sp>
      <p:sp>
        <p:nvSpPr>
          <p:cNvPr id="3" name="Inhaltsplatzhalter 2"/>
          <p:cNvSpPr>
            <a:spLocks noGrp="1"/>
          </p:cNvSpPr>
          <p:nvPr>
            <p:ph idx="1"/>
          </p:nvPr>
        </p:nvSpPr>
        <p:spPr/>
        <p:txBody>
          <a:bodyPr/>
          <a:lstStyle/>
          <a:p>
            <a:r>
              <a:rPr lang="en-US" dirty="0"/>
              <a:t>Trust and transparency in AI decisions</a:t>
            </a:r>
          </a:p>
          <a:p>
            <a:r>
              <a:rPr lang="en-US" dirty="0"/>
              <a:t>Extending AI outside the organization</a:t>
            </a:r>
          </a:p>
          <a:p>
            <a:r>
              <a:rPr lang="en-US" dirty="0"/>
              <a:t>Making AI accessible for every employee in your company</a:t>
            </a:r>
          </a:p>
          <a:p>
            <a:r>
              <a:rPr lang="en-US" dirty="0"/>
              <a:t>Hiring for a diversity of skills and perspectives</a:t>
            </a:r>
          </a:p>
          <a:p>
            <a:r>
              <a:rPr lang="en-US" dirty="0"/>
              <a:t>Embracing change and adopting a first-mover mindset</a:t>
            </a:r>
          </a:p>
          <a:p>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23</a:t>
            </a:fld>
            <a:endParaRPr lang="de-CH" dirty="0"/>
          </a:p>
        </p:txBody>
      </p:sp>
    </p:spTree>
    <p:extLst>
      <p:ext uri="{BB962C8B-B14F-4D97-AF65-F5344CB8AC3E}">
        <p14:creationId xmlns:p14="http://schemas.microsoft.com/office/powerpoint/2010/main" val="40099332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Virtual Reality, Augmented Reality und Mixed Reality</a:t>
            </a:r>
            <a:endParaRPr lang="de-CH" dirty="0"/>
          </a:p>
        </p:txBody>
      </p:sp>
      <p:sp>
        <p:nvSpPr>
          <p:cNvPr id="3" name="Inhaltsplatzhalter 2"/>
          <p:cNvSpPr>
            <a:spLocks noGrp="1"/>
          </p:cNvSpPr>
          <p:nvPr>
            <p:ph idx="1"/>
          </p:nvPr>
        </p:nvSpPr>
        <p:spPr/>
        <p:txBody>
          <a:bodyPr/>
          <a:lstStyle/>
          <a:p>
            <a:r>
              <a:rPr lang="de-CH" dirty="0"/>
              <a:t>Sie verändern die Art, wie Menschen die digitale (und die analoge?) Welt sehen. </a:t>
            </a:r>
          </a:p>
          <a:p>
            <a:pPr lvl="1"/>
            <a:r>
              <a:rPr lang="de-CH" dirty="0"/>
              <a:t>Die kombinierte Veränderung der Sichtweise mit den neuen Interaktionsmöglichkeiten wird zu einer immersiven User Experience führen.</a:t>
            </a:r>
          </a:p>
          <a:p>
            <a:pPr lvl="1"/>
            <a:r>
              <a:rPr lang="de-DE" dirty="0"/>
              <a:t>Mit </a:t>
            </a:r>
            <a:r>
              <a:rPr lang="de-DE" b="1" dirty="0" err="1"/>
              <a:t>Augmented</a:t>
            </a:r>
            <a:r>
              <a:rPr lang="de-DE" b="1" dirty="0"/>
              <a:t> Reality</a:t>
            </a:r>
            <a:r>
              <a:rPr lang="de-DE" dirty="0"/>
              <a:t> (oder “Erweiterte Realität”) wird die computergestützte Erweiterung der menschlichen Wahrnehmung bezeichnet. Beispielsweise die Einblendung (in Echtzeit, z.B. Namen von Gesichtern) von visuellen Zusatzinformationen oder Objekten auf einem entsprechenden Gerät (Brille). </a:t>
            </a:r>
          </a:p>
          <a:p>
            <a:pPr lvl="1"/>
            <a:r>
              <a:rPr lang="de-DE" dirty="0"/>
              <a:t>Die Zusammenführung der beiden Welten (virtuell und real) wird oft auch als “</a:t>
            </a:r>
            <a:r>
              <a:rPr lang="de-DE" b="1" dirty="0"/>
              <a:t>Mixed Reality</a:t>
            </a:r>
            <a:r>
              <a:rPr lang="de-DE" dirty="0"/>
              <a:t>” (MR) bezeichnet. </a:t>
            </a:r>
          </a:p>
          <a:p>
            <a:pPr lvl="1"/>
            <a:r>
              <a:rPr lang="de-DE" dirty="0"/>
              <a:t>Bei der </a:t>
            </a:r>
            <a:r>
              <a:rPr lang="de-DE" b="1" dirty="0"/>
              <a:t>Virtual Reality</a:t>
            </a:r>
            <a:r>
              <a:rPr lang="de-DE" dirty="0"/>
              <a:t> (VR) wird die reelle Welt komplett ausgeschlossen. Der Betrachter taucht in der VR in eine neue Welt ein (Immersion), die virtuelle Welt ersetzt visuell und akustisch die reale Welt. </a:t>
            </a:r>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24</a:t>
            </a:fld>
            <a:endParaRPr lang="de-CH" dirty="0"/>
          </a:p>
        </p:txBody>
      </p:sp>
    </p:spTree>
    <p:extLst>
      <p:ext uri="{BB962C8B-B14F-4D97-AF65-F5344CB8AC3E}">
        <p14:creationId xmlns:p14="http://schemas.microsoft.com/office/powerpoint/2010/main" val="23871932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Blockchain</a:t>
            </a:r>
            <a:r>
              <a:rPr lang="de-CH" dirty="0"/>
              <a:t>, Edge Computing und </a:t>
            </a:r>
            <a:r>
              <a:rPr lang="de-CH" dirty="0" err="1"/>
              <a:t>Quantencomputing</a:t>
            </a:r>
            <a:r>
              <a:rPr lang="de-CH" dirty="0"/>
              <a:t> </a:t>
            </a:r>
          </a:p>
        </p:txBody>
      </p:sp>
      <p:sp>
        <p:nvSpPr>
          <p:cNvPr id="3" name="Inhaltsplatzhalter 2"/>
          <p:cNvSpPr>
            <a:spLocks noGrp="1"/>
          </p:cNvSpPr>
          <p:nvPr>
            <p:ph idx="1"/>
          </p:nvPr>
        </p:nvSpPr>
        <p:spPr/>
        <p:txBody>
          <a:bodyPr>
            <a:normAutofit/>
          </a:bodyPr>
          <a:lstStyle/>
          <a:p>
            <a:r>
              <a:rPr lang="de-CH" b="1" dirty="0" err="1"/>
              <a:t>Blockchain</a:t>
            </a:r>
            <a:r>
              <a:rPr lang="de-CH" b="1" dirty="0"/>
              <a:t>, Edge Computing</a:t>
            </a:r>
            <a:r>
              <a:rPr lang="de-CH" dirty="0"/>
              <a:t> und </a:t>
            </a:r>
            <a:r>
              <a:rPr lang="de-CH" b="1" dirty="0" err="1"/>
              <a:t>Quantencomputing</a:t>
            </a:r>
            <a:r>
              <a:rPr lang="de-CH" b="1" dirty="0"/>
              <a:t> </a:t>
            </a:r>
            <a:r>
              <a:rPr lang="de-CH" dirty="0"/>
              <a:t>werden ineinander übergreifen, und schaffen so neue Infrastrukturen und Interaktionsmöglichkeiten.</a:t>
            </a:r>
          </a:p>
          <a:p>
            <a:r>
              <a:rPr lang="de-CH" dirty="0"/>
              <a:t>Landauf landab wird von der </a:t>
            </a:r>
            <a:r>
              <a:rPr lang="de-CH" b="1" dirty="0" err="1"/>
              <a:t>Blockchain</a:t>
            </a:r>
            <a:r>
              <a:rPr lang="de-CH" dirty="0"/>
              <a:t> gesprochen. An der </a:t>
            </a:r>
            <a:r>
              <a:rPr lang="de-CH" dirty="0" err="1"/>
              <a:t>Blockchain</a:t>
            </a:r>
            <a:r>
              <a:rPr lang="de-CH" dirty="0"/>
              <a:t> kommt keiner vorbei. Sie wird kontrovers diskutiert, für die einen ist sie die technologische Mutter des künftigen Fortschritts, für die anderen nicht mehr als ein aufgeblähter Hype.</a:t>
            </a:r>
          </a:p>
          <a:p>
            <a:r>
              <a:rPr lang="de-CH" dirty="0"/>
              <a:t>Die Eigenschaften der </a:t>
            </a:r>
            <a:r>
              <a:rPr lang="de-CH" dirty="0" err="1"/>
              <a:t>Blockchains</a:t>
            </a:r>
            <a:r>
              <a:rPr lang="de-CH" dirty="0"/>
              <a:t> unterscheiden sich:</a:t>
            </a:r>
          </a:p>
          <a:p>
            <a:pPr lvl="1"/>
            <a:r>
              <a:rPr lang="de-CH" dirty="0"/>
              <a:t>Public </a:t>
            </a:r>
            <a:r>
              <a:rPr lang="de-CH" b="1" dirty="0" err="1"/>
              <a:t>Blockchains</a:t>
            </a:r>
            <a:r>
              <a:rPr lang="de-CH" dirty="0"/>
              <a:t>: Teilnehmer sind anonym, die Inhalte öffentlich</a:t>
            </a:r>
          </a:p>
          <a:p>
            <a:pPr lvl="1"/>
            <a:r>
              <a:rPr lang="de-CH" dirty="0" err="1"/>
              <a:t>Permissoned</a:t>
            </a:r>
            <a:r>
              <a:rPr lang="de-CH" dirty="0"/>
              <a:t> </a:t>
            </a:r>
            <a:r>
              <a:rPr lang="de-CH" dirty="0" err="1"/>
              <a:t>Blockchains</a:t>
            </a:r>
            <a:r>
              <a:rPr lang="de-CH" dirty="0"/>
              <a:t> sind für viele Geschäftsanwendungen besser geeignet </a:t>
            </a:r>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25</a:t>
            </a:fld>
            <a:endParaRPr lang="de-CH" dirty="0"/>
          </a:p>
        </p:txBody>
      </p:sp>
    </p:spTree>
    <p:extLst>
      <p:ext uri="{BB962C8B-B14F-4D97-AF65-F5344CB8AC3E}">
        <p14:creationId xmlns:p14="http://schemas.microsoft.com/office/powerpoint/2010/main" val="34920175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Autonom agierende Dinge </a:t>
            </a:r>
          </a:p>
        </p:txBody>
      </p:sp>
      <p:sp>
        <p:nvSpPr>
          <p:cNvPr id="3" name="Inhaltsplatzhalter 2"/>
          <p:cNvSpPr>
            <a:spLocks noGrp="1"/>
          </p:cNvSpPr>
          <p:nvPr>
            <p:ph idx="1"/>
          </p:nvPr>
        </p:nvSpPr>
        <p:spPr/>
        <p:txBody>
          <a:bodyPr>
            <a:normAutofit lnSpcReduction="10000"/>
          </a:bodyPr>
          <a:lstStyle/>
          <a:p>
            <a:r>
              <a:rPr lang="de-CH" b="1" dirty="0"/>
              <a:t>Autonom agierende Dinge</a:t>
            </a:r>
            <a:r>
              <a:rPr lang="de-CH" dirty="0"/>
              <a:t> wie Roboter, Drohnen und autonome Fahrzeuge werden mit </a:t>
            </a:r>
            <a:r>
              <a:rPr lang="de-CH" b="1" dirty="0"/>
              <a:t>künstlicher Intelligenz</a:t>
            </a:r>
            <a:r>
              <a:rPr lang="de-CH" dirty="0"/>
              <a:t> Funktionen durchführen können, die vorher Menschen ausgeführt haben. Die KI wird sich dahingehend weiterentwickeln, dass die autonomen Geräte natürlicher mit ihrer Umgebung und Menschen interagieren können. </a:t>
            </a:r>
            <a:r>
              <a:rPr lang="de-CH" baseline="30000" dirty="0"/>
              <a:t>1</a:t>
            </a:r>
          </a:p>
          <a:p>
            <a:r>
              <a:rPr lang="de-DE" dirty="0"/>
              <a:t>Autonome Systeme bringen durch ihre besonderen Eigenschaften grundlegende Veränderungen für Wirtschaft und Gesellschaft mit sich. Sie können dazu beitragen, Produktionsprozesse, Mobilitäts- und Logistiksysteme besser auf den Menschen abzustimmen sowie flexibler und ressourcenschonender zu gestalten. Autonome Smart Homes bzw. Smart Buildings werden im Zusammenspiel mit intelligenten, autonomen Energienetzen eine sehr große Rolle bei der Steigerung der Energieeffizienz haben. </a:t>
            </a:r>
            <a:r>
              <a:rPr lang="de-CH" baseline="30000" dirty="0"/>
              <a:t>2</a:t>
            </a:r>
            <a:r>
              <a:rPr lang="de-CH" dirty="0"/>
              <a:t> </a:t>
            </a:r>
          </a:p>
          <a:p>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26</a:t>
            </a:fld>
            <a:endParaRPr lang="de-CH" dirty="0"/>
          </a:p>
        </p:txBody>
      </p:sp>
      <p:sp>
        <p:nvSpPr>
          <p:cNvPr id="6" name="Textfeld 5">
            <a:extLst>
              <a:ext uri="{FF2B5EF4-FFF2-40B4-BE49-F238E27FC236}">
                <a16:creationId xmlns:a16="http://schemas.microsoft.com/office/drawing/2014/main" id="{C77E01FC-36A9-4032-810E-9F1FD76BBDB2}"/>
              </a:ext>
            </a:extLst>
          </p:cNvPr>
          <p:cNvSpPr txBox="1"/>
          <p:nvPr/>
        </p:nvSpPr>
        <p:spPr>
          <a:xfrm>
            <a:off x="149223" y="6084004"/>
            <a:ext cx="6003567" cy="338554"/>
          </a:xfrm>
          <a:prstGeom prst="rect">
            <a:avLst/>
          </a:prstGeom>
          <a:noFill/>
        </p:spPr>
        <p:txBody>
          <a:bodyPr wrap="none" rtlCol="0">
            <a:spAutoFit/>
          </a:bodyPr>
          <a:lstStyle/>
          <a:p>
            <a:r>
              <a:rPr lang="de-CH" sz="1600" dirty="0"/>
              <a:t>Quelle: </a:t>
            </a:r>
            <a:r>
              <a:rPr lang="de-CH" sz="1600" baseline="30000" dirty="0"/>
              <a:t>1</a:t>
            </a:r>
            <a:r>
              <a:rPr lang="de-CH" sz="1600" dirty="0"/>
              <a:t> Gartner  / </a:t>
            </a:r>
            <a:r>
              <a:rPr lang="de-CH" sz="1600" baseline="30000" dirty="0"/>
              <a:t>2</a:t>
            </a:r>
            <a:r>
              <a:rPr lang="de-CH" sz="1600" dirty="0"/>
              <a:t> Studie „Autonome Systeme“ Fraunhofer Institut</a:t>
            </a:r>
          </a:p>
        </p:txBody>
      </p:sp>
    </p:spTree>
    <p:extLst>
      <p:ext uri="{BB962C8B-B14F-4D97-AF65-F5344CB8AC3E}">
        <p14:creationId xmlns:p14="http://schemas.microsoft.com/office/powerpoint/2010/main" val="11357207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Digital </a:t>
            </a:r>
            <a:r>
              <a:rPr lang="de-CH" dirty="0" err="1"/>
              <a:t>Twins</a:t>
            </a:r>
            <a:r>
              <a:rPr lang="de-CH" dirty="0"/>
              <a:t> </a:t>
            </a:r>
          </a:p>
        </p:txBody>
      </p:sp>
      <p:sp>
        <p:nvSpPr>
          <p:cNvPr id="3" name="Inhaltsplatzhalter 2"/>
          <p:cNvSpPr>
            <a:spLocks noGrp="1"/>
          </p:cNvSpPr>
          <p:nvPr>
            <p:ph idx="1"/>
          </p:nvPr>
        </p:nvSpPr>
        <p:spPr/>
        <p:txBody>
          <a:bodyPr/>
          <a:lstStyle/>
          <a:p>
            <a:r>
              <a:rPr lang="de-CH" b="1" dirty="0"/>
              <a:t>Digital </a:t>
            </a:r>
            <a:r>
              <a:rPr lang="de-CH" b="1" dirty="0" err="1"/>
              <a:t>Twins</a:t>
            </a:r>
            <a:r>
              <a:rPr lang="de-CH" dirty="0"/>
              <a:t> (Digitale Zwillinge) beziehen sich auf die digitale Repräsentation einer real existierenden Person oder Systems. Gartner schätzt, dass bis 2020 mehr als 20 Milliarden Sensoren und Endpunkte miteinander verbunden sein werden. Digital </a:t>
            </a:r>
            <a:r>
              <a:rPr lang="de-CH" dirty="0" err="1"/>
              <a:t>Twins</a:t>
            </a:r>
            <a:r>
              <a:rPr lang="de-CH" dirty="0"/>
              <a:t> werden für </a:t>
            </a:r>
            <a:r>
              <a:rPr lang="de-CH" dirty="0" err="1"/>
              <a:t>Millarden</a:t>
            </a:r>
            <a:r>
              <a:rPr lang="de-CH" dirty="0"/>
              <a:t> unterschiedliche Dinge existieren. Organisationen werden Digital </a:t>
            </a:r>
            <a:r>
              <a:rPr lang="de-CH" dirty="0" err="1"/>
              <a:t>Twins</a:t>
            </a:r>
            <a:r>
              <a:rPr lang="de-CH" dirty="0"/>
              <a:t> zuerst implementieren und dann weiterentwickeln.</a:t>
            </a:r>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27</a:t>
            </a:fld>
            <a:endParaRPr lang="de-CH" dirty="0"/>
          </a:p>
        </p:txBody>
      </p:sp>
    </p:spTree>
    <p:extLst>
      <p:ext uri="{BB962C8B-B14F-4D97-AF65-F5344CB8AC3E}">
        <p14:creationId xmlns:p14="http://schemas.microsoft.com/office/powerpoint/2010/main" val="320510657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Bots</a:t>
            </a:r>
          </a:p>
        </p:txBody>
      </p:sp>
      <p:sp>
        <p:nvSpPr>
          <p:cNvPr id="3" name="Inhaltsplatzhalter 2"/>
          <p:cNvSpPr>
            <a:spLocks noGrp="1"/>
          </p:cNvSpPr>
          <p:nvPr>
            <p:ph idx="1"/>
          </p:nvPr>
        </p:nvSpPr>
        <p:spPr/>
        <p:txBody>
          <a:bodyPr/>
          <a:lstStyle/>
          <a:p>
            <a:r>
              <a:rPr lang="de-CH" dirty="0" err="1"/>
              <a:t>Chatbots</a:t>
            </a:r>
            <a:r>
              <a:rPr lang="de-CH" dirty="0"/>
              <a:t> sind nicht gerade die liebster Gesprächspartner. </a:t>
            </a:r>
          </a:p>
          <a:p>
            <a:r>
              <a:rPr lang="de-CH" dirty="0"/>
              <a:t>Das liegt in erster Linie an der Willkür, mit der Unternehmen solche Projekte oft aufsetzen. Dabei kann ein Bot unter Beachtung einiger Aspekte ein echter Kundenköder sein. </a:t>
            </a:r>
          </a:p>
          <a:p>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28</a:t>
            </a:fld>
            <a:endParaRPr lang="de-CH" dirty="0"/>
          </a:p>
        </p:txBody>
      </p:sp>
    </p:spTree>
    <p:extLst>
      <p:ext uri="{BB962C8B-B14F-4D97-AF65-F5344CB8AC3E}">
        <p14:creationId xmlns:p14="http://schemas.microsoft.com/office/powerpoint/2010/main" val="3127629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Smart Space </a:t>
            </a:r>
          </a:p>
        </p:txBody>
      </p:sp>
      <p:sp>
        <p:nvSpPr>
          <p:cNvPr id="3" name="Inhaltsplatzhalter 2"/>
          <p:cNvSpPr>
            <a:spLocks noGrp="1"/>
          </p:cNvSpPr>
          <p:nvPr>
            <p:ph idx="1"/>
          </p:nvPr>
        </p:nvSpPr>
        <p:spPr/>
        <p:txBody>
          <a:bodyPr/>
          <a:lstStyle/>
          <a:p>
            <a:r>
              <a:rPr lang="de-CH" b="1" dirty="0"/>
              <a:t>Smart Space</a:t>
            </a:r>
            <a:r>
              <a:rPr lang="de-CH" dirty="0"/>
              <a:t> nennt man ein physisches oder digitales Umfeld, in dem Menschen und Technologien miteinander agieren - dabei werden die Ökosysteme immer offener, verbundener, koordinierter und intelligenter. Verschiedene Elemente - darunter Menschen, Prozesse, Services und Dinge - kommen in einem Smart Space zusammen, um </a:t>
            </a:r>
            <a:r>
              <a:rPr lang="de-CH" dirty="0" err="1"/>
              <a:t>immersive</a:t>
            </a:r>
            <a:r>
              <a:rPr lang="de-CH" dirty="0"/>
              <a:t>, interaktive und automatisierte Erlebnisse zu kreieren. </a:t>
            </a:r>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29</a:t>
            </a:fld>
            <a:endParaRPr lang="de-CH" dirty="0"/>
          </a:p>
        </p:txBody>
      </p:sp>
    </p:spTree>
    <p:extLst>
      <p:ext uri="{BB962C8B-B14F-4D97-AF65-F5344CB8AC3E}">
        <p14:creationId xmlns:p14="http://schemas.microsoft.com/office/powerpoint/2010/main" val="24831605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Megatrends</a:t>
            </a:r>
          </a:p>
        </p:txBody>
      </p:sp>
      <p:sp>
        <p:nvSpPr>
          <p:cNvPr id="3" name="Inhaltsplatzhalter 2"/>
          <p:cNvSpPr>
            <a:spLocks noGrp="1"/>
          </p:cNvSpPr>
          <p:nvPr>
            <p:ph idx="1"/>
          </p:nvPr>
        </p:nvSpPr>
        <p:spPr>
          <a:xfrm>
            <a:off x="479376" y="1255112"/>
            <a:ext cx="11017224" cy="5040560"/>
          </a:xfrm>
        </p:spPr>
        <p:txBody>
          <a:bodyPr/>
          <a:lstStyle/>
          <a:p>
            <a:r>
              <a:rPr lang="de-CH" dirty="0"/>
              <a:t>Megatrends muss man nicht „erfinden - voraussagen”, denn sie sind schon da und markieren Veränderungen, die uns schon lange prägen und auch noch lange prägen werden.</a:t>
            </a:r>
          </a:p>
          <a:p>
            <a:r>
              <a:rPr lang="de-CH" dirty="0"/>
              <a:t>Megatrends sind Tiefenströmungen des Wandels. Als Entwicklungskonstanten der globalen Gesellschaft umfassen sie mehrere Jahrzehnte.</a:t>
            </a:r>
          </a:p>
          <a:p>
            <a:r>
              <a:rPr lang="de-CH" dirty="0"/>
              <a:t>Verschiedene Megatrends sind heute bekannt:</a:t>
            </a:r>
          </a:p>
          <a:p>
            <a:pPr lvl="1"/>
            <a:r>
              <a:rPr lang="de-CH" sz="2000" dirty="0"/>
              <a:t>Wissenskultur</a:t>
            </a:r>
          </a:p>
          <a:p>
            <a:pPr lvl="1"/>
            <a:r>
              <a:rPr lang="de-CH" sz="2000" dirty="0"/>
              <a:t>Konnektivität </a:t>
            </a:r>
          </a:p>
          <a:p>
            <a:pPr lvl="1"/>
            <a:r>
              <a:rPr lang="de-CH" sz="2000" dirty="0"/>
              <a:t>Urbanisierung</a:t>
            </a:r>
          </a:p>
          <a:p>
            <a:pPr lvl="1"/>
            <a:r>
              <a:rPr lang="de-CH" sz="2000" dirty="0"/>
              <a:t>Individualisierung </a:t>
            </a:r>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3</a:t>
            </a:fld>
            <a:endParaRPr lang="de-CH" dirty="0"/>
          </a:p>
        </p:txBody>
      </p:sp>
      <p:sp>
        <p:nvSpPr>
          <p:cNvPr id="7" name="Rechteck 6"/>
          <p:cNvSpPr/>
          <p:nvPr/>
        </p:nvSpPr>
        <p:spPr>
          <a:xfrm>
            <a:off x="3359696" y="4544448"/>
            <a:ext cx="3575720" cy="1733808"/>
          </a:xfrm>
          <a:prstGeom prst="rect">
            <a:avLst/>
          </a:prstGeom>
        </p:spPr>
        <p:txBody>
          <a:bodyPr wrap="square">
            <a:spAutoFit/>
          </a:bodyPr>
          <a:lstStyle/>
          <a:p>
            <a:pPr marL="449263" lvl="1" indent="-182563">
              <a:lnSpc>
                <a:spcPct val="90000"/>
              </a:lnSpc>
              <a:spcBef>
                <a:spcPts val="500"/>
              </a:spcBef>
              <a:buClr>
                <a:srgbClr val="812E90"/>
              </a:buClr>
              <a:buFont typeface="Source Sans Pro" panose="020B0503030403020204" pitchFamily="34" charset="0"/>
              <a:buChar char="›"/>
            </a:pPr>
            <a:r>
              <a:rPr lang="de-CH" sz="2000" dirty="0">
                <a:solidFill>
                  <a:prstClr val="black"/>
                </a:solidFill>
              </a:rPr>
              <a:t>Neo-Ökologie  </a:t>
            </a:r>
          </a:p>
          <a:p>
            <a:pPr marL="449263" lvl="1" indent="-182563">
              <a:lnSpc>
                <a:spcPct val="90000"/>
              </a:lnSpc>
              <a:spcBef>
                <a:spcPts val="500"/>
              </a:spcBef>
              <a:buClr>
                <a:srgbClr val="812E90"/>
              </a:buClr>
              <a:buFont typeface="Source Sans Pro" panose="020B0503030403020204" pitchFamily="34" charset="0"/>
              <a:buChar char="›"/>
            </a:pPr>
            <a:r>
              <a:rPr lang="de-CH" sz="2000" dirty="0">
                <a:solidFill>
                  <a:prstClr val="black"/>
                </a:solidFill>
              </a:rPr>
              <a:t>Globalisierung</a:t>
            </a:r>
          </a:p>
          <a:p>
            <a:pPr marL="449263" lvl="1" indent="-182563">
              <a:lnSpc>
                <a:spcPct val="90000"/>
              </a:lnSpc>
              <a:spcBef>
                <a:spcPts val="500"/>
              </a:spcBef>
              <a:buClr>
                <a:srgbClr val="812E90"/>
              </a:buClr>
              <a:buFont typeface="Source Sans Pro" panose="020B0503030403020204" pitchFamily="34" charset="0"/>
              <a:buChar char="›"/>
            </a:pPr>
            <a:r>
              <a:rPr lang="de-CH" sz="2000" dirty="0">
                <a:solidFill>
                  <a:prstClr val="black"/>
                </a:solidFill>
              </a:rPr>
              <a:t>Gesundheit </a:t>
            </a:r>
          </a:p>
          <a:p>
            <a:pPr marL="449263" lvl="1" indent="-182563">
              <a:lnSpc>
                <a:spcPct val="90000"/>
              </a:lnSpc>
              <a:spcBef>
                <a:spcPts val="500"/>
              </a:spcBef>
              <a:buClr>
                <a:srgbClr val="812E90"/>
              </a:buClr>
              <a:buFont typeface="Source Sans Pro" panose="020B0503030403020204" pitchFamily="34" charset="0"/>
              <a:buChar char="›"/>
            </a:pPr>
            <a:r>
              <a:rPr lang="de-CH" sz="2000" dirty="0">
                <a:solidFill>
                  <a:prstClr val="black"/>
                </a:solidFill>
              </a:rPr>
              <a:t>Gender </a:t>
            </a:r>
            <a:r>
              <a:rPr lang="de-CH" sz="2000" dirty="0" err="1">
                <a:solidFill>
                  <a:prstClr val="black"/>
                </a:solidFill>
              </a:rPr>
              <a:t>Shift</a:t>
            </a:r>
            <a:endParaRPr lang="de-CH" sz="2000" dirty="0">
              <a:solidFill>
                <a:prstClr val="black"/>
              </a:solidFill>
            </a:endParaRPr>
          </a:p>
          <a:p>
            <a:pPr marL="449263" lvl="1" indent="-182563">
              <a:lnSpc>
                <a:spcPct val="90000"/>
              </a:lnSpc>
              <a:spcBef>
                <a:spcPts val="500"/>
              </a:spcBef>
              <a:buClr>
                <a:srgbClr val="812E90"/>
              </a:buClr>
              <a:buFont typeface="Source Sans Pro" panose="020B0503030403020204" pitchFamily="34" charset="0"/>
              <a:buChar char="›"/>
            </a:pPr>
            <a:r>
              <a:rPr lang="de-CH" sz="2000" dirty="0">
                <a:solidFill>
                  <a:prstClr val="black"/>
                </a:solidFill>
              </a:rPr>
              <a:t>Beschleunigung</a:t>
            </a:r>
          </a:p>
        </p:txBody>
      </p:sp>
      <p:sp>
        <p:nvSpPr>
          <p:cNvPr id="8" name="Rechteck 7"/>
          <p:cNvSpPr/>
          <p:nvPr/>
        </p:nvSpPr>
        <p:spPr>
          <a:xfrm>
            <a:off x="7104112" y="4544448"/>
            <a:ext cx="3141602" cy="1733808"/>
          </a:xfrm>
          <a:prstGeom prst="rect">
            <a:avLst/>
          </a:prstGeom>
        </p:spPr>
        <p:txBody>
          <a:bodyPr wrap="square">
            <a:spAutoFit/>
          </a:bodyPr>
          <a:lstStyle/>
          <a:p>
            <a:pPr marL="449263" lvl="1" indent="-182563">
              <a:lnSpc>
                <a:spcPct val="90000"/>
              </a:lnSpc>
              <a:spcBef>
                <a:spcPts val="500"/>
              </a:spcBef>
              <a:buClr>
                <a:srgbClr val="812E90"/>
              </a:buClr>
              <a:buFont typeface="Source Sans Pro" panose="020B0503030403020204" pitchFamily="34" charset="0"/>
              <a:buChar char="›"/>
            </a:pPr>
            <a:r>
              <a:rPr lang="de-CH" sz="2000" dirty="0">
                <a:solidFill>
                  <a:prstClr val="black"/>
                </a:solidFill>
              </a:rPr>
              <a:t>Digitalisierung</a:t>
            </a:r>
          </a:p>
          <a:p>
            <a:pPr marL="449263" lvl="1" indent="-182563">
              <a:lnSpc>
                <a:spcPct val="90000"/>
              </a:lnSpc>
              <a:spcBef>
                <a:spcPts val="500"/>
              </a:spcBef>
              <a:buClr>
                <a:srgbClr val="812E90"/>
              </a:buClr>
              <a:buFont typeface="Source Sans Pro" panose="020B0503030403020204" pitchFamily="34" charset="0"/>
              <a:buChar char="›"/>
            </a:pPr>
            <a:r>
              <a:rPr lang="de-CH" sz="2000" dirty="0">
                <a:solidFill>
                  <a:prstClr val="black"/>
                </a:solidFill>
              </a:rPr>
              <a:t>New Work</a:t>
            </a:r>
          </a:p>
          <a:p>
            <a:pPr marL="449263" lvl="1" indent="-182563">
              <a:lnSpc>
                <a:spcPct val="90000"/>
              </a:lnSpc>
              <a:spcBef>
                <a:spcPts val="500"/>
              </a:spcBef>
              <a:buClr>
                <a:srgbClr val="812E90"/>
              </a:buClr>
              <a:buFont typeface="Source Sans Pro" panose="020B0503030403020204" pitchFamily="34" charset="0"/>
              <a:buChar char="›"/>
            </a:pPr>
            <a:r>
              <a:rPr lang="de-CH" sz="2000" dirty="0">
                <a:solidFill>
                  <a:prstClr val="black"/>
                </a:solidFill>
              </a:rPr>
              <a:t>Mobilität </a:t>
            </a:r>
          </a:p>
          <a:p>
            <a:pPr marL="449263" lvl="1" indent="-182563">
              <a:lnSpc>
                <a:spcPct val="90000"/>
              </a:lnSpc>
              <a:spcBef>
                <a:spcPts val="500"/>
              </a:spcBef>
              <a:buClr>
                <a:srgbClr val="812E90"/>
              </a:buClr>
              <a:buFont typeface="Source Sans Pro" panose="020B0503030403020204" pitchFamily="34" charset="0"/>
              <a:buChar char="›"/>
            </a:pPr>
            <a:r>
              <a:rPr lang="de-CH" sz="2000" dirty="0" err="1">
                <a:solidFill>
                  <a:prstClr val="black"/>
                </a:solidFill>
              </a:rPr>
              <a:t>Silver</a:t>
            </a:r>
            <a:r>
              <a:rPr lang="de-CH" sz="2000" dirty="0">
                <a:solidFill>
                  <a:prstClr val="black"/>
                </a:solidFill>
              </a:rPr>
              <a:t> Society </a:t>
            </a:r>
          </a:p>
          <a:p>
            <a:pPr marL="449263" lvl="1" indent="-182563">
              <a:lnSpc>
                <a:spcPct val="90000"/>
              </a:lnSpc>
              <a:spcBef>
                <a:spcPts val="500"/>
              </a:spcBef>
              <a:buClr>
                <a:srgbClr val="812E90"/>
              </a:buClr>
              <a:buFont typeface="Source Sans Pro" panose="020B0503030403020204" pitchFamily="34" charset="0"/>
              <a:buChar char="›"/>
            </a:pPr>
            <a:r>
              <a:rPr lang="de-CH" sz="2000" dirty="0">
                <a:solidFill>
                  <a:prstClr val="black"/>
                </a:solidFill>
              </a:rPr>
              <a:t>Sicherheit</a:t>
            </a:r>
            <a:endParaRPr lang="de-CH" sz="1600" dirty="0"/>
          </a:p>
        </p:txBody>
      </p:sp>
    </p:spTree>
    <p:extLst>
      <p:ext uri="{BB962C8B-B14F-4D97-AF65-F5344CB8AC3E}">
        <p14:creationId xmlns:p14="http://schemas.microsoft.com/office/powerpoint/2010/main" val="27540967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dirty="0"/>
              <a:t>Technologische Veränderungen / Trends</a:t>
            </a:r>
          </a:p>
        </p:txBody>
      </p:sp>
      <p:sp>
        <p:nvSpPr>
          <p:cNvPr id="3" name="Inhaltsplatzhalter 2"/>
          <p:cNvSpPr>
            <a:spLocks noGrp="1"/>
          </p:cNvSpPr>
          <p:nvPr>
            <p:ph idx="1"/>
          </p:nvPr>
        </p:nvSpPr>
        <p:spPr/>
        <p:txBody>
          <a:bodyPr/>
          <a:lstStyle/>
          <a:p>
            <a:r>
              <a:rPr lang="de-CH" dirty="0"/>
              <a:t>Digital Twins</a:t>
            </a:r>
          </a:p>
          <a:p>
            <a:r>
              <a:rPr lang="de-CH" dirty="0"/>
              <a:t>Blockchain</a:t>
            </a:r>
          </a:p>
          <a:p>
            <a:r>
              <a:rPr lang="en-US" dirty="0"/>
              <a:t>Virtual Reality, Augmented Reality und Mixed Reality</a:t>
            </a:r>
          </a:p>
          <a:p>
            <a:r>
              <a:rPr lang="en-US" dirty="0"/>
              <a:t>Augmented Analytics</a:t>
            </a:r>
          </a:p>
          <a:p>
            <a:r>
              <a:rPr lang="de-CH" dirty="0"/>
              <a:t>Autonom agierende Geräte (autonomes Things)</a:t>
            </a:r>
            <a:br>
              <a:rPr lang="de-CH" dirty="0"/>
            </a:br>
            <a:r>
              <a:rPr lang="de-CH" dirty="0"/>
              <a:t>(Roboter, Drohnen und autonome Fahrzeuge)</a:t>
            </a:r>
          </a:p>
          <a:p>
            <a:endParaRPr lang="de-CH" dirty="0"/>
          </a:p>
          <a:p>
            <a:endParaRPr lang="de-CH" dirty="0"/>
          </a:p>
        </p:txBody>
      </p:sp>
      <p:sp>
        <p:nvSpPr>
          <p:cNvPr id="4" name="Fußzeilenplatzhalter 3"/>
          <p:cNvSpPr>
            <a:spLocks noGrp="1"/>
          </p:cNvSpPr>
          <p:nvPr>
            <p:ph type="ftr" sz="quarter" idx="10"/>
          </p:nvPr>
        </p:nvSpPr>
        <p:spPr/>
        <p:txBody>
          <a:bodyPr/>
          <a:lstStyle/>
          <a:p>
            <a:r>
              <a:rPr lang="de-CH" dirty="0"/>
              <a:t>Modul 150: E-Business-Applikation anpassen - Trends - Markus Nufer</a:t>
            </a:r>
          </a:p>
        </p:txBody>
      </p:sp>
      <p:sp>
        <p:nvSpPr>
          <p:cNvPr id="5" name="Foliennummernplatzhalter 4"/>
          <p:cNvSpPr>
            <a:spLocks noGrp="1"/>
          </p:cNvSpPr>
          <p:nvPr>
            <p:ph type="sldNum" sz="quarter" idx="11"/>
          </p:nvPr>
        </p:nvSpPr>
        <p:spPr/>
        <p:txBody>
          <a:bodyPr/>
          <a:lstStyle/>
          <a:p>
            <a:fld id="{AAADE21D-57C1-4D68-80DF-96A826674346}" type="slidenum">
              <a:rPr lang="de-CH" smtClean="0"/>
              <a:pPr/>
              <a:t>4</a:t>
            </a:fld>
            <a:endParaRPr lang="de-CH" dirty="0"/>
          </a:p>
        </p:txBody>
      </p:sp>
    </p:spTree>
    <p:extLst>
      <p:ext uri="{BB962C8B-B14F-4D97-AF65-F5344CB8AC3E}">
        <p14:creationId xmlns:p14="http://schemas.microsoft.com/office/powerpoint/2010/main" val="4224608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5</a:t>
            </a:fld>
            <a:endParaRPr lang="de-CH" dirty="0"/>
          </a:p>
        </p:txBody>
      </p:sp>
      <p:pic>
        <p:nvPicPr>
          <p:cNvPr id="3" name="Grafik 2">
            <a:extLst>
              <a:ext uri="{FF2B5EF4-FFF2-40B4-BE49-F238E27FC236}">
                <a16:creationId xmlns:a16="http://schemas.microsoft.com/office/drawing/2014/main" id="{2E55971B-1AD3-41A2-AA76-6455D6A3A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4" y="41509"/>
            <a:ext cx="8811930" cy="6411827"/>
          </a:xfrm>
          <a:prstGeom prst="rect">
            <a:avLst/>
          </a:prstGeom>
        </p:spPr>
      </p:pic>
      <p:sp>
        <p:nvSpPr>
          <p:cNvPr id="8" name="Titel 7">
            <a:extLst>
              <a:ext uri="{FF2B5EF4-FFF2-40B4-BE49-F238E27FC236}">
                <a16:creationId xmlns:a16="http://schemas.microsoft.com/office/drawing/2014/main" id="{39CCA851-569E-408B-9EDF-4F223583448D}"/>
              </a:ext>
            </a:extLst>
          </p:cNvPr>
          <p:cNvSpPr>
            <a:spLocks noGrp="1"/>
          </p:cNvSpPr>
          <p:nvPr>
            <p:ph type="title"/>
          </p:nvPr>
        </p:nvSpPr>
        <p:spPr/>
        <p:txBody>
          <a:bodyPr/>
          <a:lstStyle/>
          <a:p>
            <a:r>
              <a:rPr lang="de-CH" dirty="0"/>
              <a:t> </a:t>
            </a:r>
          </a:p>
        </p:txBody>
      </p:sp>
    </p:spTree>
    <p:extLst>
      <p:ext uri="{BB962C8B-B14F-4D97-AF65-F5344CB8AC3E}">
        <p14:creationId xmlns:p14="http://schemas.microsoft.com/office/powerpoint/2010/main" val="12751061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Link-Liste Quellen</a:t>
            </a:r>
          </a:p>
        </p:txBody>
      </p:sp>
      <p:sp>
        <p:nvSpPr>
          <p:cNvPr id="3" name="Inhaltsplatzhalter 2"/>
          <p:cNvSpPr>
            <a:spLocks noGrp="1"/>
          </p:cNvSpPr>
          <p:nvPr>
            <p:ph idx="1"/>
          </p:nvPr>
        </p:nvSpPr>
        <p:spPr/>
        <p:txBody>
          <a:bodyPr/>
          <a:lstStyle/>
          <a:p>
            <a:r>
              <a:rPr lang="de-CH" dirty="0">
                <a:hlinkClick r:id="rId2"/>
              </a:rPr>
              <a:t>https://www.zukunftsstark.org/megatrends/</a:t>
            </a:r>
          </a:p>
          <a:p>
            <a:r>
              <a:rPr lang="de-CH" dirty="0">
                <a:hlinkClick r:id="rId2"/>
              </a:rPr>
              <a:t>https://www.zukunftsinstitut.de/dossier/megatrends/</a:t>
            </a:r>
            <a:r>
              <a:rPr lang="de-CH" dirty="0"/>
              <a:t> </a:t>
            </a:r>
          </a:p>
          <a:p>
            <a:r>
              <a:rPr lang="de-CH" sz="2000" dirty="0">
                <a:hlinkClick r:id="rId3"/>
              </a:rPr>
              <a:t>https://digitalswitzerland.com/wp-content/uploads/2018/02/Megatrends_Report_Swissfuture.pdf</a:t>
            </a:r>
            <a:endParaRPr lang="de-CH" sz="2000" dirty="0"/>
          </a:p>
          <a:p>
            <a:r>
              <a:rPr lang="de-CH" dirty="0">
                <a:hlinkClick r:id="rId4"/>
              </a:rPr>
              <a:t>https://www.youtube.com/watch?v=cBBREqCyDj4</a:t>
            </a:r>
            <a:r>
              <a:rPr lang="de-CH" dirty="0"/>
              <a:t> </a:t>
            </a:r>
          </a:p>
          <a:p>
            <a:r>
              <a:rPr lang="de-CH" dirty="0">
                <a:hlinkClick r:id="rId5"/>
              </a:rPr>
              <a:t>http://www.research.ibm.com/5-in-5/</a:t>
            </a:r>
            <a:r>
              <a:rPr lang="de-CH" dirty="0"/>
              <a:t> </a:t>
            </a:r>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6</a:t>
            </a:fld>
            <a:endParaRPr lang="de-CH" dirty="0"/>
          </a:p>
        </p:txBody>
      </p:sp>
    </p:spTree>
    <p:extLst>
      <p:ext uri="{BB962C8B-B14F-4D97-AF65-F5344CB8AC3E}">
        <p14:creationId xmlns:p14="http://schemas.microsoft.com/office/powerpoint/2010/main" val="19507818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4294967295"/>
          </p:nvPr>
        </p:nvSpPr>
        <p:spPr>
          <a:xfrm>
            <a:off x="0" y="6453188"/>
            <a:ext cx="8137525" cy="404812"/>
          </a:xfrm>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4294967295"/>
          </p:nvPr>
        </p:nvSpPr>
        <p:spPr>
          <a:xfrm>
            <a:off x="0" y="6453188"/>
            <a:ext cx="546100" cy="404812"/>
          </a:xfrm>
        </p:spPr>
        <p:txBody>
          <a:bodyPr/>
          <a:lstStyle/>
          <a:p>
            <a:fld id="{AAADE21D-57C1-4D68-80DF-96A826674346}" type="slidenum">
              <a:rPr lang="de-CH" smtClean="0"/>
              <a:pPr/>
              <a:t>7</a:t>
            </a:fld>
            <a:endParaRPr lang="de-CH" dirty="0"/>
          </a:p>
        </p:txBody>
      </p:sp>
      <p:sp>
        <p:nvSpPr>
          <p:cNvPr id="2" name="Textfeld 1">
            <a:extLst>
              <a:ext uri="{FF2B5EF4-FFF2-40B4-BE49-F238E27FC236}">
                <a16:creationId xmlns:a16="http://schemas.microsoft.com/office/drawing/2014/main" id="{358BD82E-FCB6-4E87-839C-887637F2DADE}"/>
              </a:ext>
            </a:extLst>
          </p:cNvPr>
          <p:cNvSpPr txBox="1"/>
          <p:nvPr/>
        </p:nvSpPr>
        <p:spPr>
          <a:xfrm>
            <a:off x="767408" y="620688"/>
            <a:ext cx="1704313" cy="461665"/>
          </a:xfrm>
          <a:prstGeom prst="rect">
            <a:avLst/>
          </a:prstGeom>
          <a:noFill/>
        </p:spPr>
        <p:txBody>
          <a:bodyPr wrap="none" rtlCol="0">
            <a:spAutoFit/>
          </a:bodyPr>
          <a:lstStyle/>
          <a:p>
            <a:r>
              <a:rPr lang="de-CH" sz="2400" dirty="0">
                <a:solidFill>
                  <a:schemeClr val="bg1"/>
                </a:solidFill>
              </a:rPr>
              <a:t>Megatrends</a:t>
            </a:r>
          </a:p>
        </p:txBody>
      </p:sp>
    </p:spTree>
    <p:extLst>
      <p:ext uri="{BB962C8B-B14F-4D97-AF65-F5344CB8AC3E}">
        <p14:creationId xmlns:p14="http://schemas.microsoft.com/office/powerpoint/2010/main" val="5943571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Wissenskultur - Wissensexpansion</a:t>
            </a:r>
          </a:p>
        </p:txBody>
      </p:sp>
      <p:sp>
        <p:nvSpPr>
          <p:cNvPr id="3" name="Inhaltsplatzhalter 2"/>
          <p:cNvSpPr>
            <a:spLocks noGrp="1"/>
          </p:cNvSpPr>
          <p:nvPr>
            <p:ph idx="1"/>
          </p:nvPr>
        </p:nvSpPr>
        <p:spPr/>
        <p:txBody>
          <a:bodyPr>
            <a:normAutofit fontScale="85000" lnSpcReduction="10000"/>
          </a:bodyPr>
          <a:lstStyle/>
          <a:p>
            <a:r>
              <a:rPr lang="de-CH" dirty="0"/>
              <a:t>Der Megatrend Wissenskultur wirkt ungebrochen. </a:t>
            </a:r>
          </a:p>
          <a:p>
            <a:r>
              <a:rPr lang="de-CH" dirty="0"/>
              <a:t>Insbesondere das Zusammenspiel mit dem Megatrend Konnektivität verändert unser Wissen über die Welt und die Art und Weise, wie wir mit Informationen umgehen. In dezentralen Strukturen werden enorme Mengen an Wissen generiert, es entstehen neue Formen der Innovation und des gemeinsamen Forschens. Wissen verliert seinen elitären Charakter und wird zunehmend zum Gemeingut, der globale Bildungsstand ist heute so hoch wie nie. </a:t>
            </a:r>
          </a:p>
          <a:p>
            <a:r>
              <a:rPr lang="de-CH" dirty="0"/>
              <a:t>Das Wissen der Menschheit vermehrt sich exponentiell, selbst wenn kritisch bleibt, ob es sich dabei um mehr Wissen oder einfach um mehr Informationen handelt. Parallel dazu ist weltweit eine Bildungsexpansion zu beobachten. </a:t>
            </a:r>
          </a:p>
          <a:p>
            <a:r>
              <a:rPr lang="de-CH" dirty="0"/>
              <a:t>Komplexere, unvorhersehbare Anforderungen auf dem Arbeitsmarkt und neue, </a:t>
            </a:r>
            <a:r>
              <a:rPr lang="de-CH" dirty="0" err="1"/>
              <a:t>kollaborative</a:t>
            </a:r>
            <a:r>
              <a:rPr lang="de-CH" dirty="0"/>
              <a:t> Formen der Wissensaneignung verlagern zudem den Fokus: hin zum lebenslangen Lernen, zur Vermittlung von Methoden – und zu den Soft Skills.</a:t>
            </a:r>
          </a:p>
          <a:p>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8</a:t>
            </a:fld>
            <a:endParaRPr lang="de-CH" dirty="0"/>
          </a:p>
        </p:txBody>
      </p:sp>
    </p:spTree>
    <p:extLst>
      <p:ext uri="{BB962C8B-B14F-4D97-AF65-F5344CB8AC3E}">
        <p14:creationId xmlns:p14="http://schemas.microsoft.com/office/powerpoint/2010/main" val="1336433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Konnektivität</a:t>
            </a:r>
          </a:p>
        </p:txBody>
      </p:sp>
      <p:sp>
        <p:nvSpPr>
          <p:cNvPr id="3" name="Inhaltsplatzhalter 2"/>
          <p:cNvSpPr>
            <a:spLocks noGrp="1"/>
          </p:cNvSpPr>
          <p:nvPr>
            <p:ph idx="1"/>
          </p:nvPr>
        </p:nvSpPr>
        <p:spPr/>
        <p:txBody>
          <a:bodyPr/>
          <a:lstStyle/>
          <a:p>
            <a:r>
              <a:rPr lang="de-CH" dirty="0"/>
              <a:t>Konnektivität ist der wirkungsmächtigste Megatrend unserer Zeit. Das Prinzip der Vernetzung dominiert den gesellschaftlichen Wandel und eröffnet ein neues Kapitel in der Evolution der Gesellschaft. </a:t>
            </a:r>
          </a:p>
          <a:p>
            <a:r>
              <a:rPr lang="de-CH" dirty="0"/>
              <a:t>Digitale Kommunikationstechnologien verändern unser Leben grundlegend, </a:t>
            </a:r>
            <a:r>
              <a:rPr lang="de-CH" dirty="0" err="1"/>
              <a:t>reprogrammieren</a:t>
            </a:r>
            <a:r>
              <a:rPr lang="de-CH" dirty="0"/>
              <a:t> soziokulturelle Codes und lassen neue Lebensstile und Verhaltensmuster entstehen. </a:t>
            </a:r>
          </a:p>
          <a:p>
            <a:r>
              <a:rPr lang="de-CH" dirty="0"/>
              <a:t>Um diesen fundamentalen Umbruch erfolgreich zu begleiten, brauchen Unternehmen und Individuen neue Netzwerkkompetenzen und ein ganzheitlich-systemisches Verständnis des digitalen Wandels.</a:t>
            </a:r>
          </a:p>
          <a:p>
            <a:endParaRPr lang="de-CH" dirty="0"/>
          </a:p>
        </p:txBody>
      </p:sp>
      <p:sp>
        <p:nvSpPr>
          <p:cNvPr id="4" name="Fußzeilenplatzhalter 3"/>
          <p:cNvSpPr>
            <a:spLocks noGrp="1"/>
          </p:cNvSpPr>
          <p:nvPr>
            <p:ph type="ftr" sz="quarter" idx="10"/>
          </p:nvPr>
        </p:nvSpPr>
        <p:spPr/>
        <p:txBody>
          <a:bodyPr/>
          <a:lstStyle/>
          <a:p>
            <a:r>
              <a:rPr lang="de-CH"/>
              <a:t>Modul 150: E-Business-Applikation anpassen - Trends - Markus Nufer</a:t>
            </a:r>
            <a:endParaRPr lang="de-CH" dirty="0"/>
          </a:p>
        </p:txBody>
      </p:sp>
      <p:sp>
        <p:nvSpPr>
          <p:cNvPr id="5" name="Foliennummernplatzhalter 4"/>
          <p:cNvSpPr>
            <a:spLocks noGrp="1"/>
          </p:cNvSpPr>
          <p:nvPr>
            <p:ph type="sldNum" sz="quarter" idx="11"/>
          </p:nvPr>
        </p:nvSpPr>
        <p:spPr/>
        <p:txBody>
          <a:bodyPr/>
          <a:lstStyle/>
          <a:p>
            <a:fld id="{AAADE21D-57C1-4D68-80DF-96A826674346}" type="slidenum">
              <a:rPr lang="de-CH" smtClean="0"/>
              <a:pPr/>
              <a:t>9</a:t>
            </a:fld>
            <a:endParaRPr lang="de-CH" dirty="0"/>
          </a:p>
        </p:txBody>
      </p:sp>
    </p:spTree>
    <p:extLst>
      <p:ext uri="{BB962C8B-B14F-4D97-AF65-F5344CB8AC3E}">
        <p14:creationId xmlns:p14="http://schemas.microsoft.com/office/powerpoint/2010/main" val="4291991321"/>
      </p:ext>
    </p:extLst>
  </p:cSld>
  <p:clrMapOvr>
    <a:masterClrMapping/>
  </p:clrMapOvr>
  <p:transition>
    <p:fade/>
  </p:transition>
</p:sld>
</file>

<file path=ppt/theme/theme1.xml><?xml version="1.0" encoding="utf-8"?>
<a:theme xmlns:a="http://schemas.openxmlformats.org/drawingml/2006/main" name="smartlearn">
  <a:themeElements>
    <a:clrScheme name="smartlearn">
      <a:dk1>
        <a:sysClr val="windowText" lastClr="000000"/>
      </a:dk1>
      <a:lt1>
        <a:sysClr val="window" lastClr="FFFFFF"/>
      </a:lt1>
      <a:dk2>
        <a:srgbClr val="333333"/>
      </a:dk2>
      <a:lt2>
        <a:srgbClr val="EEEEEE"/>
      </a:lt2>
      <a:accent1>
        <a:srgbClr val="812E90"/>
      </a:accent1>
      <a:accent2>
        <a:srgbClr val="C40B64"/>
      </a:accent2>
      <a:accent3>
        <a:srgbClr val="07A1E2"/>
      </a:accent3>
      <a:accent4>
        <a:srgbClr val="E5C437"/>
      </a:accent4>
      <a:accent5>
        <a:srgbClr val="C62742"/>
      </a:accent5>
      <a:accent6>
        <a:srgbClr val="7AB658"/>
      </a:accent6>
      <a:hlink>
        <a:srgbClr val="812E90"/>
      </a:hlink>
      <a:folHlink>
        <a:srgbClr val="812E90"/>
      </a:folHlink>
    </a:clrScheme>
    <a:fontScheme name="smartlearn">
      <a:majorFont>
        <a:latin typeface="Dosis"/>
        <a:ea typeface=""/>
        <a:cs typeface=""/>
      </a:majorFont>
      <a:minorFont>
        <a:latin typeface="Source Sans Pro"/>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117-lb2_lernziele.pptx [Schreibgeschützt]" id="{A20B2BFA-6855-4309-A9D7-3E121C400D04}" vid="{867C20F4-3185-4C37-99AC-B68EAD036117}"/>
    </a:ext>
  </a:extLst>
</a:theme>
</file>

<file path=ppt/theme/theme2.xml><?xml version="1.0" encoding="utf-8"?>
<a:theme xmlns:a="http://schemas.openxmlformats.org/drawingml/2006/main" name="Office">
  <a:themeElements>
    <a:clrScheme name="smartlearn">
      <a:dk1>
        <a:sysClr val="windowText" lastClr="000000"/>
      </a:dk1>
      <a:lt1>
        <a:sysClr val="window" lastClr="FFFFFF"/>
      </a:lt1>
      <a:dk2>
        <a:srgbClr val="333333"/>
      </a:dk2>
      <a:lt2>
        <a:srgbClr val="EEEEEE"/>
      </a:lt2>
      <a:accent1>
        <a:srgbClr val="812E90"/>
      </a:accent1>
      <a:accent2>
        <a:srgbClr val="C40B64"/>
      </a:accent2>
      <a:accent3>
        <a:srgbClr val="07A1E2"/>
      </a:accent3>
      <a:accent4>
        <a:srgbClr val="E5C437"/>
      </a:accent4>
      <a:accent5>
        <a:srgbClr val="C62742"/>
      </a:accent5>
      <a:accent6>
        <a:srgbClr val="7AB658"/>
      </a:accent6>
      <a:hlink>
        <a:srgbClr val="812E90"/>
      </a:hlink>
      <a:folHlink>
        <a:srgbClr val="812E90"/>
      </a:folHlink>
    </a:clrScheme>
    <a:fontScheme name="smartlearn">
      <a:majorFont>
        <a:latin typeface="Dosis"/>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smartlearn">
      <a:dk1>
        <a:sysClr val="windowText" lastClr="000000"/>
      </a:dk1>
      <a:lt1>
        <a:sysClr val="window" lastClr="FFFFFF"/>
      </a:lt1>
      <a:dk2>
        <a:srgbClr val="333333"/>
      </a:dk2>
      <a:lt2>
        <a:srgbClr val="EEEEEE"/>
      </a:lt2>
      <a:accent1>
        <a:srgbClr val="812E90"/>
      </a:accent1>
      <a:accent2>
        <a:srgbClr val="C40B64"/>
      </a:accent2>
      <a:accent3>
        <a:srgbClr val="07A1E2"/>
      </a:accent3>
      <a:accent4>
        <a:srgbClr val="E5C437"/>
      </a:accent4>
      <a:accent5>
        <a:srgbClr val="C62742"/>
      </a:accent5>
      <a:accent6>
        <a:srgbClr val="7AB658"/>
      </a:accent6>
      <a:hlink>
        <a:srgbClr val="812E90"/>
      </a:hlink>
      <a:folHlink>
        <a:srgbClr val="812E90"/>
      </a:folHlink>
    </a:clrScheme>
    <a:fontScheme name="smartlearn">
      <a:majorFont>
        <a:latin typeface="Dosis"/>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2519</Words>
  <Application>Microsoft Office PowerPoint</Application>
  <PresentationFormat>Breitbild</PresentationFormat>
  <Paragraphs>186</Paragraphs>
  <Slides>29</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29</vt:i4>
      </vt:variant>
    </vt:vector>
  </HeadingPairs>
  <TitlesOfParts>
    <vt:vector size="33" baseType="lpstr">
      <vt:lpstr>Arial</vt:lpstr>
      <vt:lpstr>Dosis</vt:lpstr>
      <vt:lpstr>Source Sans Pro</vt:lpstr>
      <vt:lpstr>smartlearn</vt:lpstr>
      <vt:lpstr>Modul 150 E-Business-Applikation anpassen</vt:lpstr>
      <vt:lpstr>Veränderte Anforderungen an E-Business-Anwendungen </vt:lpstr>
      <vt:lpstr>Megatrends</vt:lpstr>
      <vt:lpstr>Technologische Veränderungen / Trends</vt:lpstr>
      <vt:lpstr> </vt:lpstr>
      <vt:lpstr>Link-Liste Quellen</vt:lpstr>
      <vt:lpstr>PowerPoint-Präsentation</vt:lpstr>
      <vt:lpstr>Wissenskultur - Wissensexpansion</vt:lpstr>
      <vt:lpstr>Konnektivität</vt:lpstr>
      <vt:lpstr>Urbanisierung</vt:lpstr>
      <vt:lpstr>Individualisierung</vt:lpstr>
      <vt:lpstr>Neo-Ökologie</vt:lpstr>
      <vt:lpstr>Globalisierung </vt:lpstr>
      <vt:lpstr>Gesundheit</vt:lpstr>
      <vt:lpstr>GenderShift - Geschlechterrollen im Wandel - Aging Society</vt:lpstr>
      <vt:lpstr>Beschleunigung</vt:lpstr>
      <vt:lpstr>Digitalisierung -  Visionen für Wirtschaft, Staat und Sicherheit </vt:lpstr>
      <vt:lpstr>New Work</vt:lpstr>
      <vt:lpstr>Mobilität </vt:lpstr>
      <vt:lpstr>Silver Society</vt:lpstr>
      <vt:lpstr>Sicherheit</vt:lpstr>
      <vt:lpstr>PowerPoint-Präsentation</vt:lpstr>
      <vt:lpstr>AI Trend (IBM)</vt:lpstr>
      <vt:lpstr>Virtual Reality, Augmented Reality und Mixed Reality</vt:lpstr>
      <vt:lpstr>Blockchain, Edge Computing und Quantencomputing </vt:lpstr>
      <vt:lpstr>Autonom agierende Dinge </vt:lpstr>
      <vt:lpstr>Digital Twins </vt:lpstr>
      <vt:lpstr>Bots</vt:lpstr>
      <vt:lpstr>Smart Space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Smartlearn Vorlage</dc:title>
  <dc:creator>Markus Nufer</dc:creator>
  <cp:lastModifiedBy>Markus Nufer</cp:lastModifiedBy>
  <cp:revision>64</cp:revision>
  <cp:lastPrinted>2018-12-17T12:59:34Z</cp:lastPrinted>
  <dcterms:created xsi:type="dcterms:W3CDTF">2018-11-12T12:30:24Z</dcterms:created>
  <dcterms:modified xsi:type="dcterms:W3CDTF">2020-10-14T14:35:36Z</dcterms:modified>
</cp:coreProperties>
</file>