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4" r:id="rId6"/>
    <p:sldId id="286" r:id="rId7"/>
    <p:sldId id="288" r:id="rId8"/>
    <p:sldId id="297" r:id="rId9"/>
    <p:sldId id="298" r:id="rId10"/>
    <p:sldId id="28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F68"/>
    <a:srgbClr val="EACEF0"/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1510" autoAdjust="0"/>
  </p:normalViewPr>
  <p:slideViewPr>
    <p:cSldViewPr>
      <p:cViewPr varScale="1">
        <p:scale>
          <a:sx n="61" d="100"/>
          <a:sy n="61" d="100"/>
        </p:scale>
        <p:origin x="684" y="44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 Walter" userId="a530bbed-8a9c-4b9b-b130-b4c664533b1f" providerId="ADAL" clId="{DA5B3A21-0E1A-4941-8EAE-46F4A5F57302}"/>
    <pc:docChg chg="modSld">
      <pc:chgData name="Beat Walter" userId="a530bbed-8a9c-4b9b-b130-b4c664533b1f" providerId="ADAL" clId="{DA5B3A21-0E1A-4941-8EAE-46F4A5F57302}" dt="2022-08-11T17:50:16.137" v="7" actId="20577"/>
      <pc:docMkLst>
        <pc:docMk/>
      </pc:docMkLst>
      <pc:sldChg chg="modSp">
        <pc:chgData name="Beat Walter" userId="a530bbed-8a9c-4b9b-b130-b4c664533b1f" providerId="ADAL" clId="{DA5B3A21-0E1A-4941-8EAE-46F4A5F57302}" dt="2022-08-11T17:50:16.137" v="7" actId="20577"/>
        <pc:sldMkLst>
          <pc:docMk/>
          <pc:sldMk cId="3868709437" sldId="298"/>
        </pc:sldMkLst>
        <pc:spChg chg="mod">
          <ac:chgData name="Beat Walter" userId="a530bbed-8a9c-4b9b-b130-b4c664533b1f" providerId="ADAL" clId="{DA5B3A21-0E1A-4941-8EAE-46F4A5F57302}" dt="2022-08-11T17:50:16.137" v="7" actId="20577"/>
          <ac:spMkLst>
            <pc:docMk/>
            <pc:sldMk cId="3868709437" sldId="298"/>
            <ac:spMk id="3" creationId="{BF918737-0B5E-4614-AE19-CDF6DD2F0790}"/>
          </ac:spMkLst>
        </pc:spChg>
      </pc:sldChg>
    </pc:docChg>
  </pc:docChgLst>
  <pc:docChgLst>
    <pc:chgData name="Beat Walter" userId="a530bbed-8a9c-4b9b-b130-b4c664533b1f" providerId="ADAL" clId="{3492D091-DD71-4694-B0A8-0A4FAF9560F0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pPr/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395288"/>
            <a:ext cx="6056312" cy="34067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2E8A6-C0F7-4F9E-909B-F4E66930022A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395288"/>
            <a:ext cx="6056312" cy="34067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2E8A6-C0F7-4F9E-909B-F4E66930022A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-eBus Applikationen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-eBus Applikationen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-eBus Applikationen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-eBus Applikationen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7568" y="6447257"/>
            <a:ext cx="8136979" cy="404664"/>
          </a:xfrm>
        </p:spPr>
        <p:txBody>
          <a:bodyPr/>
          <a:lstStyle/>
          <a:p>
            <a:r>
              <a:rPr lang="de-DE"/>
              <a:t>150 E-Business-Applikationen anpassen -eBus Applikationen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435534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150 E-Business-Applikationen anpassen -eBus Applikationen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S3a-alzDgU" TargetMode="External"/><Relationship Id="rId2" Type="http://schemas.openxmlformats.org/officeDocument/2006/relationships/hyperlink" Target="https://mplaza.training/online-courses/itil-4-foundation/lesson/02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beat.walter@gibb.c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999" y="3284984"/>
            <a:ext cx="10800000" cy="2016224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150 E-Business-Applikationen anpassen / </a:t>
            </a:r>
            <a:br>
              <a:rPr lang="de-CH" dirty="0"/>
            </a:br>
            <a:r>
              <a:rPr lang="de-CH" dirty="0"/>
              <a:t>IT Service Management</a:t>
            </a:r>
          </a:p>
          <a:p>
            <a:r>
              <a:rPr lang="de-CH" dirty="0"/>
              <a:t>Lektion 1.2</a:t>
            </a:r>
          </a:p>
          <a:p>
            <a:endParaRPr lang="de-CH" dirty="0"/>
          </a:p>
          <a:p>
            <a:r>
              <a:rPr lang="de-CH" dirty="0"/>
              <a:t>Markus Nufer / Beat Walter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133841"/>
            <a:ext cx="11233247" cy="2387600"/>
          </a:xfrm>
        </p:spPr>
        <p:txBody>
          <a:bodyPr>
            <a:normAutofit fontScale="90000"/>
          </a:bodyPr>
          <a:lstStyle/>
          <a:p>
            <a:r>
              <a:rPr lang="de-CH" dirty="0"/>
              <a:t>Einführung in den Themenbereich</a:t>
            </a:r>
            <a:br>
              <a:rPr lang="de-CH" dirty="0"/>
            </a:br>
            <a:r>
              <a:rPr lang="de-CH" dirty="0"/>
              <a:t>Applikationsarchitektur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Die Unternehmensstrategie bestimmt die Geschäftsprozesse und diese bestimmen wiederum die Informatik-Systeme</a:t>
            </a: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4959350" y="5085184"/>
            <a:ext cx="2520000" cy="79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1" y="0"/>
              </a:cxn>
              <a:cxn ang="0">
                <a:pos x="1241" y="490"/>
              </a:cxn>
              <a:cxn ang="0">
                <a:pos x="0" y="490"/>
              </a:cxn>
              <a:cxn ang="0">
                <a:pos x="0" y="0"/>
              </a:cxn>
            </a:cxnLst>
            <a:rect l="0" t="0" r="r" b="b"/>
            <a:pathLst>
              <a:path w="1242" h="491">
                <a:moveTo>
                  <a:pt x="0" y="0"/>
                </a:moveTo>
                <a:lnTo>
                  <a:pt x="1241" y="0"/>
                </a:lnTo>
                <a:lnTo>
                  <a:pt x="1241" y="490"/>
                </a:lnTo>
                <a:lnTo>
                  <a:pt x="0" y="49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4959350" y="3342281"/>
            <a:ext cx="2520000" cy="79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1" y="0"/>
              </a:cxn>
              <a:cxn ang="0">
                <a:pos x="1241" y="490"/>
              </a:cxn>
              <a:cxn ang="0">
                <a:pos x="0" y="490"/>
              </a:cxn>
              <a:cxn ang="0">
                <a:pos x="0" y="0"/>
              </a:cxn>
            </a:cxnLst>
            <a:rect l="0" t="0" r="r" b="b"/>
            <a:pathLst>
              <a:path w="1242" h="491">
                <a:moveTo>
                  <a:pt x="0" y="0"/>
                </a:moveTo>
                <a:lnTo>
                  <a:pt x="1241" y="0"/>
                </a:lnTo>
                <a:lnTo>
                  <a:pt x="1241" y="490"/>
                </a:lnTo>
                <a:lnTo>
                  <a:pt x="0" y="49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 anchorCtr="0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Helvetica" pitchFamily="34" charset="0"/>
              </a:rPr>
              <a:t>Geschäfts-</a:t>
            </a:r>
          </a:p>
          <a:p>
            <a:pPr algn="ctr"/>
            <a:r>
              <a:rPr lang="de-DE" b="1" dirty="0" err="1">
                <a:solidFill>
                  <a:schemeClr val="bg1"/>
                </a:solidFill>
                <a:latin typeface="Helvetica" pitchFamily="34" charset="0"/>
              </a:rPr>
              <a:t>prozesse</a:t>
            </a:r>
            <a:endParaRPr lang="de-DE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1" name="Freeform 25"/>
          <p:cNvSpPr>
            <a:spLocks/>
          </p:cNvSpPr>
          <p:nvPr/>
        </p:nvSpPr>
        <p:spPr bwMode="auto">
          <a:xfrm>
            <a:off x="4959350" y="1700896"/>
            <a:ext cx="2520000" cy="79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1" y="0"/>
              </a:cxn>
              <a:cxn ang="0">
                <a:pos x="1241" y="490"/>
              </a:cxn>
              <a:cxn ang="0">
                <a:pos x="0" y="490"/>
              </a:cxn>
              <a:cxn ang="0">
                <a:pos x="0" y="0"/>
              </a:cxn>
            </a:cxnLst>
            <a:rect l="0" t="0" r="r" b="b"/>
            <a:pathLst>
              <a:path w="1242" h="491">
                <a:moveTo>
                  <a:pt x="0" y="0"/>
                </a:moveTo>
                <a:lnTo>
                  <a:pt x="1241" y="0"/>
                </a:lnTo>
                <a:lnTo>
                  <a:pt x="1241" y="490"/>
                </a:lnTo>
                <a:lnTo>
                  <a:pt x="0" y="49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 anchorCtr="0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Helvetica" pitchFamily="34" charset="0"/>
              </a:rPr>
              <a:t>Strategische</a:t>
            </a:r>
          </a:p>
          <a:p>
            <a:pPr algn="ctr"/>
            <a:r>
              <a:rPr lang="de-DE" b="1" dirty="0">
                <a:solidFill>
                  <a:schemeClr val="bg1"/>
                </a:solidFill>
                <a:latin typeface="Helvetica" pitchFamily="34" charset="0"/>
              </a:rPr>
              <a:t>Unternehmens-Ziele</a:t>
            </a:r>
          </a:p>
        </p:txBody>
      </p: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2280348" y="1676994"/>
            <a:ext cx="2634552" cy="4443413"/>
            <a:chOff x="-433" y="828"/>
            <a:chExt cx="1797" cy="2799"/>
          </a:xfrm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 rot="16200000">
              <a:off x="-1707" y="2102"/>
              <a:ext cx="27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de-DE" b="1" dirty="0">
                  <a:latin typeface="Helvetica" pitchFamily="34" charset="0"/>
                </a:rPr>
                <a:t>Strategische Grundsatz- Entscheidung</a:t>
              </a:r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>
              <a:off x="716" y="1027"/>
              <a:ext cx="648" cy="233"/>
            </a:xfrm>
            <a:custGeom>
              <a:avLst/>
              <a:gdLst>
                <a:gd name="T0" fmla="*/ 739 w 739"/>
                <a:gd name="T1" fmla="*/ 0 h 2236"/>
                <a:gd name="T2" fmla="*/ 0 w 739"/>
                <a:gd name="T3" fmla="*/ 0 h 2236"/>
                <a:gd name="T4" fmla="*/ 0 w 739"/>
                <a:gd name="T5" fmla="*/ 2236 h 2236"/>
                <a:gd name="T6" fmla="*/ 682 w 739"/>
                <a:gd name="T7" fmla="*/ 2236 h 2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9"/>
                <a:gd name="T13" fmla="*/ 0 h 2236"/>
                <a:gd name="T14" fmla="*/ 739 w 739"/>
                <a:gd name="T15" fmla="*/ 2236 h 2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9" h="2236">
                  <a:moveTo>
                    <a:pt x="739" y="0"/>
                  </a:moveTo>
                  <a:lnTo>
                    <a:pt x="0" y="0"/>
                  </a:lnTo>
                  <a:lnTo>
                    <a:pt x="0" y="2236"/>
                  </a:lnTo>
                  <a:lnTo>
                    <a:pt x="682" y="22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4480286" y="2527895"/>
            <a:ext cx="1132879" cy="757237"/>
            <a:chOff x="1068" y="1364"/>
            <a:chExt cx="773" cy="477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068" y="1418"/>
              <a:ext cx="7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de-DE" sz="1600" b="1" dirty="0">
                  <a:latin typeface="Helvetica" pitchFamily="34" charset="0"/>
                </a:rPr>
                <a:t>Definition</a:t>
              </a:r>
              <a:endParaRPr lang="de-DE" sz="1400" b="1" dirty="0">
                <a:latin typeface="Helvetica" pitchFamily="34" charset="0"/>
              </a:endParaRPr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1800" y="1364"/>
              <a:ext cx="0" cy="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de-CH"/>
            </a:p>
          </p:txBody>
        </p:sp>
      </p:grpSp>
      <p:grpSp>
        <p:nvGrpSpPr>
          <p:cNvPr id="21" name="Group 53"/>
          <p:cNvGrpSpPr>
            <a:grpSpLocks/>
          </p:cNvGrpSpPr>
          <p:nvPr/>
        </p:nvGrpSpPr>
        <p:grpSpPr bwMode="auto">
          <a:xfrm>
            <a:off x="4128713" y="4250331"/>
            <a:ext cx="1420712" cy="795338"/>
            <a:chOff x="831" y="2449"/>
            <a:chExt cx="969" cy="501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55" y="2479"/>
              <a:ext cx="74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de-DE" sz="1600" b="1" dirty="0">
                  <a:latin typeface="Helvetica" pitchFamily="34" charset="0"/>
                </a:rPr>
                <a:t>Mittel zur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831" y="2601"/>
              <a:ext cx="88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de-DE" sz="1600" b="1" dirty="0">
                  <a:latin typeface="Helvetica" pitchFamily="34" charset="0"/>
                </a:rPr>
                <a:t>Umsetzung</a:t>
              </a:r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1800" y="2449"/>
              <a:ext cx="0" cy="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de-CH"/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6958879" y="1556792"/>
            <a:ext cx="3313585" cy="4776787"/>
            <a:chOff x="2334" y="737"/>
            <a:chExt cx="2047" cy="3009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 rot="5400000">
              <a:off x="2750" y="2116"/>
              <a:ext cx="30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de-DE" b="1" dirty="0">
                  <a:latin typeface="Helvetica" pitchFamily="34" charset="0"/>
                </a:rPr>
                <a:t>Basis zur Formulierung realistischer Ziele</a:t>
              </a:r>
            </a:p>
          </p:txBody>
        </p:sp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2778" y="1044"/>
              <a:ext cx="600" cy="233"/>
            </a:xfrm>
            <a:custGeom>
              <a:avLst/>
              <a:gdLst>
                <a:gd name="T0" fmla="*/ 25 w 600"/>
                <a:gd name="T1" fmla="*/ 2235 h 2235"/>
                <a:gd name="T2" fmla="*/ 600 w 600"/>
                <a:gd name="T3" fmla="*/ 2235 h 2235"/>
                <a:gd name="T4" fmla="*/ 600 w 600"/>
                <a:gd name="T5" fmla="*/ 0 h 2235"/>
                <a:gd name="T6" fmla="*/ 0 w 600"/>
                <a:gd name="T7" fmla="*/ 0 h 22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2235"/>
                <a:gd name="T14" fmla="*/ 600 w 600"/>
                <a:gd name="T15" fmla="*/ 2235 h 22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2235">
                  <a:moveTo>
                    <a:pt x="25" y="2235"/>
                  </a:moveTo>
                  <a:lnTo>
                    <a:pt x="600" y="2235"/>
                  </a:lnTo>
                  <a:lnTo>
                    <a:pt x="60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grpSp>
          <p:nvGrpSpPr>
            <p:cNvPr id="28" name="Group 55"/>
            <p:cNvGrpSpPr>
              <a:grpSpLocks/>
            </p:cNvGrpSpPr>
            <p:nvPr/>
          </p:nvGrpSpPr>
          <p:grpSpPr bwMode="auto">
            <a:xfrm>
              <a:off x="2334" y="1356"/>
              <a:ext cx="1021" cy="485"/>
              <a:chOff x="2334" y="1356"/>
              <a:chExt cx="1021" cy="485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2449" y="1426"/>
                <a:ext cx="90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de-DE" sz="1600" b="1" dirty="0">
                    <a:latin typeface="Helvetica" pitchFamily="34" charset="0"/>
                  </a:rPr>
                  <a:t>Realisierung</a:t>
                </a:r>
                <a:r>
                  <a:rPr lang="de-DE" sz="1400" b="1" dirty="0">
                    <a:latin typeface="Helvetica" pitchFamily="34" charset="0"/>
                  </a:rPr>
                  <a:t> </a:t>
                </a:r>
              </a:p>
            </p:txBody>
          </p:sp>
          <p:sp>
            <p:nvSpPr>
              <p:cNvPr id="34" name="Line 49"/>
              <p:cNvSpPr>
                <a:spLocks noChangeShapeType="1"/>
              </p:cNvSpPr>
              <p:nvPr/>
            </p:nvSpPr>
            <p:spPr bwMode="auto">
              <a:xfrm flipV="1">
                <a:off x="2334" y="1356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de-CH"/>
              </a:p>
            </p:txBody>
          </p:sp>
        </p:grpSp>
        <p:grpSp>
          <p:nvGrpSpPr>
            <p:cNvPr id="29" name="Group 54"/>
            <p:cNvGrpSpPr>
              <a:grpSpLocks/>
            </p:cNvGrpSpPr>
            <p:nvPr/>
          </p:nvGrpSpPr>
          <p:grpSpPr bwMode="auto">
            <a:xfrm>
              <a:off x="2359" y="2433"/>
              <a:ext cx="1160" cy="526"/>
              <a:chOff x="2359" y="2433"/>
              <a:chExt cx="1160" cy="526"/>
            </a:xfrm>
          </p:grpSpPr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2361" y="2470"/>
                <a:ext cx="115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de-DE" sz="1600" b="1">
                    <a:latin typeface="Helvetica" pitchFamily="34" charset="0"/>
                  </a:rPr>
                  <a:t>Prozeßorientierte</a:t>
                </a: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2510" y="2599"/>
                <a:ext cx="790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de-DE" sz="1600" b="1" dirty="0">
                    <a:latin typeface="Helvetica" pitchFamily="34" charset="0"/>
                  </a:rPr>
                  <a:t>Einführung</a:t>
                </a:r>
              </a:p>
            </p:txBody>
          </p:sp>
          <p:sp>
            <p:nvSpPr>
              <p:cNvPr id="32" name="Line 51"/>
              <p:cNvSpPr>
                <a:spLocks noChangeShapeType="1"/>
              </p:cNvSpPr>
              <p:nvPr/>
            </p:nvSpPr>
            <p:spPr bwMode="auto">
              <a:xfrm flipV="1">
                <a:off x="2359" y="2433"/>
                <a:ext cx="0" cy="5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de-CH"/>
              </a:p>
            </p:txBody>
          </p:sp>
        </p:grp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6B5DA8-F416-4BDD-8E93-CB6889D78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150 E-Business-Applikationen anpassen -</a:t>
            </a:r>
            <a:r>
              <a:rPr lang="de-DE" dirty="0" err="1"/>
              <a:t>eBus</a:t>
            </a:r>
            <a:r>
              <a:rPr lang="de-DE" dirty="0"/>
              <a:t> Applikationen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E6FA4D-BCC3-4475-8636-C3D4A6CD1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35" name="Ellipse 34"/>
          <p:cNvSpPr/>
          <p:nvPr/>
        </p:nvSpPr>
        <p:spPr>
          <a:xfrm>
            <a:off x="3863752" y="4725144"/>
            <a:ext cx="4680520" cy="15121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E-Business </a:t>
            </a:r>
            <a:r>
              <a:rPr lang="de-CH" dirty="0" err="1"/>
              <a:t>Applikations</a:t>
            </a:r>
            <a:r>
              <a:rPr lang="de-CH" dirty="0"/>
              <a:t> Landschaft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CA6E224-1A27-40E1-AA55-F9A90F49FB84}"/>
              </a:ext>
            </a:extLst>
          </p:cNvPr>
          <p:cNvSpPr/>
          <p:nvPr/>
        </p:nvSpPr>
        <p:spPr>
          <a:xfrm>
            <a:off x="551384" y="1124745"/>
            <a:ext cx="10945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E-Business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CB9CD01-EC18-4A7C-B0A8-04FF771E1955}"/>
              </a:ext>
            </a:extLst>
          </p:cNvPr>
          <p:cNvSpPr/>
          <p:nvPr/>
        </p:nvSpPr>
        <p:spPr>
          <a:xfrm>
            <a:off x="911424" y="2176493"/>
            <a:ext cx="3420000" cy="6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E-Procurement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CE84E82-6B36-495C-B4B1-B35AB0BCB7DC}"/>
              </a:ext>
            </a:extLst>
          </p:cNvPr>
          <p:cNvSpPr/>
          <p:nvPr/>
        </p:nvSpPr>
        <p:spPr>
          <a:xfrm>
            <a:off x="7835279" y="2176493"/>
            <a:ext cx="3420000" cy="6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E-Commerce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B3CECD4-32A3-4280-A0FE-3D4236DC964A}"/>
              </a:ext>
            </a:extLst>
          </p:cNvPr>
          <p:cNvSpPr/>
          <p:nvPr/>
        </p:nvSpPr>
        <p:spPr>
          <a:xfrm>
            <a:off x="479376" y="3508264"/>
            <a:ext cx="2304256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Lieferanten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2B7A590-6901-4152-9DE9-8C83A12DDA4F}"/>
              </a:ext>
            </a:extLst>
          </p:cNvPr>
          <p:cNvSpPr/>
          <p:nvPr/>
        </p:nvSpPr>
        <p:spPr>
          <a:xfrm>
            <a:off x="9264352" y="3517313"/>
            <a:ext cx="2304256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71B81A7-3763-4BC5-9390-120593F6080D}"/>
              </a:ext>
            </a:extLst>
          </p:cNvPr>
          <p:cNvSpPr/>
          <p:nvPr/>
        </p:nvSpPr>
        <p:spPr>
          <a:xfrm>
            <a:off x="4683018" y="3279645"/>
            <a:ext cx="2800667" cy="957747"/>
          </a:xfrm>
          <a:prstGeom prst="roundRect">
            <a:avLst>
              <a:gd name="adj" fmla="val 42716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>
                <a:solidFill>
                  <a:schemeClr val="bg1"/>
                </a:solidFill>
              </a:rPr>
              <a:t>Unternehmen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1E1C7EA-BFF6-4F9F-B734-F0D2BABA22E0}"/>
              </a:ext>
            </a:extLst>
          </p:cNvPr>
          <p:cNvSpPr/>
          <p:nvPr/>
        </p:nvSpPr>
        <p:spPr>
          <a:xfrm>
            <a:off x="911424" y="4655998"/>
            <a:ext cx="3492000" cy="720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SCM Supply Chain </a:t>
            </a:r>
            <a:r>
              <a:rPr lang="de-CH" sz="2000" dirty="0" err="1"/>
              <a:t>Mgmt</a:t>
            </a:r>
            <a:endParaRPr lang="de-CH" sz="20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5566C89-B673-4476-8349-FE10764B35DB}"/>
              </a:ext>
            </a:extLst>
          </p:cNvPr>
          <p:cNvSpPr/>
          <p:nvPr/>
        </p:nvSpPr>
        <p:spPr>
          <a:xfrm>
            <a:off x="7638945" y="4617192"/>
            <a:ext cx="3492000" cy="720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CRM Customer </a:t>
            </a:r>
            <a:r>
              <a:rPr lang="de-CH" dirty="0" err="1"/>
              <a:t>Relationship</a:t>
            </a:r>
            <a:r>
              <a:rPr lang="de-CH" dirty="0"/>
              <a:t> </a:t>
            </a:r>
            <a:r>
              <a:rPr lang="de-CH" dirty="0" err="1"/>
              <a:t>Mgmt</a:t>
            </a:r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F0A0565-28C5-4FC9-932D-D104EDAA8E2E}"/>
              </a:ext>
            </a:extLst>
          </p:cNvPr>
          <p:cNvSpPr/>
          <p:nvPr/>
        </p:nvSpPr>
        <p:spPr>
          <a:xfrm>
            <a:off x="5075239" y="4655998"/>
            <a:ext cx="2016224" cy="720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Intranet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EBC2D15-DF3E-4020-B3E5-94DB8CB88351}"/>
              </a:ext>
            </a:extLst>
          </p:cNvPr>
          <p:cNvSpPr/>
          <p:nvPr/>
        </p:nvSpPr>
        <p:spPr>
          <a:xfrm>
            <a:off x="4931223" y="5733296"/>
            <a:ext cx="2304256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Mitarbeitende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A340A-90BF-453D-AE44-3B4CEEAB917D}"/>
              </a:ext>
            </a:extLst>
          </p:cNvPr>
          <p:cNvSpPr/>
          <p:nvPr/>
        </p:nvSpPr>
        <p:spPr>
          <a:xfrm>
            <a:off x="407368" y="1124744"/>
            <a:ext cx="11233248" cy="51845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7125F80-16F4-403E-9A33-12A21BF73FBD}"/>
              </a:ext>
            </a:extLst>
          </p:cNvPr>
          <p:cNvSpPr/>
          <p:nvPr/>
        </p:nvSpPr>
        <p:spPr>
          <a:xfrm>
            <a:off x="4931223" y="1700808"/>
            <a:ext cx="2304256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Governemnt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BC1C4790-7003-4235-84E6-AC6B9096B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-eBus Applikationen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EB607D3-3FE3-414A-AE80-C93610B65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479376" y="980728"/>
            <a:ext cx="11089232" cy="5112568"/>
            <a:chOff x="479376" y="980728"/>
            <a:chExt cx="11089232" cy="511256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4CA6E224-1A27-40E1-AA55-F9A90F49FB84}"/>
                </a:ext>
              </a:extLst>
            </p:cNvPr>
            <p:cNvSpPr/>
            <p:nvPr/>
          </p:nvSpPr>
          <p:spPr>
            <a:xfrm>
              <a:off x="551384" y="980728"/>
              <a:ext cx="1094521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800" dirty="0"/>
                <a:t>E-Business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CB9CD01-EC18-4A7C-B0A8-04FF771E1955}"/>
                </a:ext>
              </a:extLst>
            </p:cNvPr>
            <p:cNvSpPr/>
            <p:nvPr/>
          </p:nvSpPr>
          <p:spPr>
            <a:xfrm>
              <a:off x="911424" y="2176493"/>
              <a:ext cx="3420000" cy="64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dirty="0"/>
                <a:t>E-Procurement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CE84E82-6B36-495C-B4B1-B35AB0BCB7DC}"/>
                </a:ext>
              </a:extLst>
            </p:cNvPr>
            <p:cNvSpPr/>
            <p:nvPr/>
          </p:nvSpPr>
          <p:spPr>
            <a:xfrm>
              <a:off x="7835279" y="2176493"/>
              <a:ext cx="3420000" cy="64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dirty="0"/>
                <a:t>E-Commerce</a:t>
              </a:r>
            </a:p>
          </p:txBody>
        </p: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B3CECD4-32A3-4280-A0FE-3D4236DC964A}"/>
                </a:ext>
              </a:extLst>
            </p:cNvPr>
            <p:cNvSpPr/>
            <p:nvPr/>
          </p:nvSpPr>
          <p:spPr>
            <a:xfrm>
              <a:off x="479376" y="3508264"/>
              <a:ext cx="2304256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Lieferanten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72B7A590-6901-4152-9DE9-8C83A12DDA4F}"/>
                </a:ext>
              </a:extLst>
            </p:cNvPr>
            <p:cNvSpPr/>
            <p:nvPr/>
          </p:nvSpPr>
          <p:spPr>
            <a:xfrm>
              <a:off x="9264352" y="3517313"/>
              <a:ext cx="2304256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Kunden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C71B81A7-3763-4BC5-9390-120593F6080D}"/>
                </a:ext>
              </a:extLst>
            </p:cNvPr>
            <p:cNvSpPr/>
            <p:nvPr/>
          </p:nvSpPr>
          <p:spPr>
            <a:xfrm>
              <a:off x="4683018" y="3279645"/>
              <a:ext cx="2800667" cy="957747"/>
            </a:xfrm>
            <a:prstGeom prst="roundRect">
              <a:avLst>
                <a:gd name="adj" fmla="val 42716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800" b="1" dirty="0">
                  <a:solidFill>
                    <a:schemeClr val="bg1"/>
                  </a:solidFill>
                </a:rPr>
                <a:t>Unternehmen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1E1C7EA-BFF6-4F9F-B734-F0D2BABA22E0}"/>
                </a:ext>
              </a:extLst>
            </p:cNvPr>
            <p:cNvSpPr/>
            <p:nvPr/>
          </p:nvSpPr>
          <p:spPr>
            <a:xfrm>
              <a:off x="911424" y="4655998"/>
              <a:ext cx="3492000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dirty="0"/>
                <a:t>SCM Supply Chain </a:t>
              </a:r>
              <a:r>
                <a:rPr lang="de-CH" sz="2000" dirty="0" err="1"/>
                <a:t>Mgmt</a:t>
              </a:r>
              <a:endParaRPr lang="de-CH" sz="20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5566C89-B673-4476-8349-FE10764B35DB}"/>
                </a:ext>
              </a:extLst>
            </p:cNvPr>
            <p:cNvSpPr/>
            <p:nvPr/>
          </p:nvSpPr>
          <p:spPr>
            <a:xfrm>
              <a:off x="7638945" y="4617192"/>
              <a:ext cx="3492000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CRM Customer </a:t>
              </a:r>
              <a:r>
                <a:rPr lang="de-CH" dirty="0" err="1"/>
                <a:t>Relationship</a:t>
              </a:r>
              <a:r>
                <a:rPr lang="de-CH" dirty="0"/>
                <a:t> </a:t>
              </a:r>
              <a:r>
                <a:rPr lang="de-CH" dirty="0" err="1"/>
                <a:t>Mgmt</a:t>
              </a:r>
              <a:endParaRPr lang="de-CH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F0A0565-28C5-4FC9-932D-D104EDAA8E2E}"/>
                </a:ext>
              </a:extLst>
            </p:cNvPr>
            <p:cNvSpPr/>
            <p:nvPr/>
          </p:nvSpPr>
          <p:spPr>
            <a:xfrm>
              <a:off x="5075239" y="4655998"/>
              <a:ext cx="2016224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Intranet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8EBC2D15-DF3E-4020-B3E5-94DB8CB88351}"/>
                </a:ext>
              </a:extLst>
            </p:cNvPr>
            <p:cNvSpPr/>
            <p:nvPr/>
          </p:nvSpPr>
          <p:spPr>
            <a:xfrm>
              <a:off x="4931223" y="5733296"/>
              <a:ext cx="2304256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Mitarbeitende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D7125F80-16F4-403E-9A33-12A21BF73FBD}"/>
                </a:ext>
              </a:extLst>
            </p:cNvPr>
            <p:cNvSpPr/>
            <p:nvPr/>
          </p:nvSpPr>
          <p:spPr>
            <a:xfrm>
              <a:off x="4931223" y="1700808"/>
              <a:ext cx="2304256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1"/>
                  </a:solidFill>
                </a:rPr>
                <a:t>Governemnt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E-Business </a:t>
            </a:r>
            <a:r>
              <a:rPr lang="de-CH" dirty="0" err="1"/>
              <a:t>Applikations</a:t>
            </a:r>
            <a:r>
              <a:rPr lang="de-CH" dirty="0"/>
              <a:t> MAP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A340A-90BF-453D-AE44-3B4CEEAB917D}"/>
              </a:ext>
            </a:extLst>
          </p:cNvPr>
          <p:cNvSpPr/>
          <p:nvPr/>
        </p:nvSpPr>
        <p:spPr>
          <a:xfrm>
            <a:off x="407368" y="980728"/>
            <a:ext cx="11233248" cy="5328592"/>
          </a:xfrm>
          <a:prstGeom prst="rect">
            <a:avLst/>
          </a:prstGeom>
          <a:solidFill>
            <a:srgbClr val="EACEF0">
              <a:alpha val="6117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BC1C4790-7003-4235-84E6-AC6B9096B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-eBus Applikationen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EB607D3-3FE3-414A-AE80-C93610B65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0" name="Ellipse 19"/>
          <p:cNvSpPr/>
          <p:nvPr/>
        </p:nvSpPr>
        <p:spPr>
          <a:xfrm>
            <a:off x="9912424" y="1628800"/>
            <a:ext cx="1368152" cy="136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</a:rPr>
              <a:t>WEB Shop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5447928" y="2276872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</a:rPr>
              <a:t>Lager</a:t>
            </a:r>
          </a:p>
          <a:p>
            <a:pPr algn="ctr"/>
            <a:r>
              <a:rPr lang="de-CH" sz="1400" b="1" dirty="0">
                <a:solidFill>
                  <a:schemeClr val="tx1"/>
                </a:solidFill>
              </a:rPr>
              <a:t>Verwaltung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320136" y="3068960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</a:rPr>
              <a:t>Rechnung-stellung</a:t>
            </a:r>
          </a:p>
          <a:p>
            <a:pPr algn="ctr"/>
            <a:r>
              <a:rPr lang="de-CH" sz="1400" b="1" dirty="0">
                <a:solidFill>
                  <a:schemeClr val="tx1"/>
                </a:solidFill>
              </a:rPr>
              <a:t>Mahnwesen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2999656" y="2924944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</a:rPr>
              <a:t>Bestell-wesen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9264352" y="4005064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</a:rPr>
              <a:t>Kunden-</a:t>
            </a:r>
            <a:r>
              <a:rPr lang="de-CH" sz="1400" b="1" dirty="0" err="1">
                <a:solidFill>
                  <a:schemeClr val="tx1"/>
                </a:solidFill>
              </a:rPr>
              <a:t>verwaltung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312024" y="4581128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</a:rPr>
              <a:t>Arbeitszeit Erfassung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4007768" y="4149080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</a:rPr>
              <a:t>Prozess </a:t>
            </a:r>
            <a:r>
              <a:rPr lang="de-CH" sz="1400" b="1" dirty="0" err="1">
                <a:solidFill>
                  <a:schemeClr val="tx1"/>
                </a:solidFill>
              </a:rPr>
              <a:t>Dokumen-tation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23392" y="3861048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</a:rPr>
              <a:t>Vertrags-wesen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983432" y="1556792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</a:rPr>
              <a:t>Logistik Material-Anlieferung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007768" y="1268760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</a:rPr>
              <a:t>Abrechnung </a:t>
            </a:r>
            <a:r>
              <a:rPr lang="de-CH" sz="1400" b="1" dirty="0" err="1">
                <a:solidFill>
                  <a:schemeClr val="tx1"/>
                </a:solidFill>
              </a:rPr>
              <a:t>MwSt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ITIL - Service Value System 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440D8F-D856-4D0C-AE25-44CCE59C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903183"/>
            <a:ext cx="7639520" cy="54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0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Auftrag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103701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Video "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Service Management" </a:t>
            </a:r>
            <a:r>
              <a:rPr lang="en-US" dirty="0">
                <a:hlinkClick r:id="rId2"/>
              </a:rPr>
              <a:t>ITIL® 4: Introduction to the Service Value System</a:t>
            </a:r>
            <a:r>
              <a:rPr lang="de-CH" dirty="0">
                <a:hlinkClick r:id="rId3"/>
              </a:rPr>
              <a:t> </a:t>
            </a:r>
            <a:r>
              <a:rPr lang="de-CH" dirty="0"/>
              <a:t>englisch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Arbeitsblatt 1 umsetzen. Dazu Vorlage 150_AB1_AuftragsVorlage.dotx in Klassenshare verwenden oder </a:t>
            </a:r>
            <a:br>
              <a:rPr lang="de-CH" dirty="0"/>
            </a:br>
            <a:r>
              <a:rPr lang="de-CH" dirty="0"/>
              <a:t>kollaborativ die bereitgestellte Version auf OneDrive.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Für Präsentation AB1 eine PPT «Folie»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r>
              <a:rPr lang="de-CH" dirty="0"/>
              <a:t>Dokument 150_A1 Name1_</a:t>
            </a:r>
            <a:r>
              <a:rPr lang="de-CH" i="1" dirty="0"/>
              <a:t>Name2_Klasse</a:t>
            </a:r>
            <a:r>
              <a:rPr lang="de-CH" dirty="0"/>
              <a:t>.pdf gemäss Vorlage senden  an </a:t>
            </a:r>
            <a:r>
              <a:rPr lang="de-CH" dirty="0">
                <a:hlinkClick r:id="rId4"/>
              </a:rPr>
              <a:t>beat.walter@gibb.ch</a:t>
            </a:r>
            <a:br>
              <a:rPr lang="de-CH" dirty="0"/>
            </a:br>
            <a:r>
              <a:rPr lang="de-CH" dirty="0"/>
              <a:t>Update senden möglich </a:t>
            </a:r>
            <a:r>
              <a:rPr lang="de-CH"/>
              <a:t>bis Freitag 23:59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Hausaufgabe:</a:t>
            </a:r>
          </a:p>
          <a:p>
            <a:pPr marL="285750" indent="-285750">
              <a:buFontTx/>
              <a:buChar char="-"/>
            </a:pPr>
            <a:r>
              <a:rPr lang="de-CH" dirty="0"/>
              <a:t>In Betrieb E-Business Applikationskarte (</a:t>
            </a:r>
            <a:r>
              <a:rPr lang="de-CH" dirty="0" err="1"/>
              <a:t>Map</a:t>
            </a:r>
            <a:r>
              <a:rPr lang="de-CH" dirty="0"/>
              <a:t>) aufnehmen</a:t>
            </a:r>
          </a:p>
          <a:p>
            <a:pPr marL="285750" indent="-285750">
              <a:buFontTx/>
              <a:buChar char="-"/>
            </a:pPr>
            <a:r>
              <a:rPr lang="de-CH" dirty="0"/>
              <a:t>Transaktionsflüsse zwischen den E-Business Applikationen aufnehmen</a:t>
            </a:r>
          </a:p>
          <a:p>
            <a:pPr marL="285750" indent="-285750">
              <a:buFontTx/>
              <a:buChar char="-"/>
            </a:pPr>
            <a:r>
              <a:rPr lang="de-CH" dirty="0"/>
              <a:t>AB1 ggf. aktualisieren</a:t>
            </a:r>
          </a:p>
          <a:p>
            <a:pPr marL="285750" indent="-285750">
              <a:buFontTx/>
              <a:buChar char="-"/>
            </a:pPr>
            <a:r>
              <a:rPr lang="de-CH" dirty="0"/>
              <a:t>Aus Ihrer E-Business Applikationskarte wählen Sie eine Applikation aus, die Sie kennen und die Sie </a:t>
            </a:r>
            <a:br>
              <a:rPr lang="de-CH" dirty="0"/>
            </a:br>
            <a:r>
              <a:rPr lang="de-CH" dirty="0"/>
              <a:t>im Rahmen der weiteren Arbeitsblätter näher untersuchen (Change Prozess, </a:t>
            </a:r>
            <a:r>
              <a:rPr lang="de-CH" dirty="0" err="1"/>
              <a:t>Testing</a:t>
            </a:r>
            <a:r>
              <a:rPr lang="de-CH" dirty="0"/>
              <a:t>, Security..) wollen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87094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4056063" y="6446838"/>
            <a:ext cx="8135937" cy="404812"/>
          </a:xfrm>
        </p:spPr>
        <p:txBody>
          <a:bodyPr/>
          <a:lstStyle/>
          <a:p>
            <a:r>
              <a:rPr lang="de-DE"/>
              <a:t>150 E-Business-Applikationen anpassen -eBus Applikationen - Markus Nufer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546100" cy="404812"/>
          </a:xfrm>
        </p:spPr>
        <p:txBody>
          <a:bodyPr/>
          <a:lstStyle/>
          <a:p>
            <a:fld id="{AAADE21D-57C1-4D68-80DF-96A826674346}" type="slidenum">
              <a:rPr lang="de-CH" smtClean="0"/>
              <a:pPr/>
              <a:t>7</a:t>
            </a:fld>
            <a:endParaRPr lang="de-CH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A244EC-A45F-46A3-876E-51AA020990A6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f6dd51ad-09b0-45be-9789-61b661e1310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316</Words>
  <Application>Microsoft Office PowerPoint</Application>
  <PresentationFormat>Breitbild</PresentationFormat>
  <Paragraphs>83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Dosis</vt:lpstr>
      <vt:lpstr>Helvetica</vt:lpstr>
      <vt:lpstr>Source Sans Pro</vt:lpstr>
      <vt:lpstr>smartlearn</vt:lpstr>
      <vt:lpstr>Einführung in den Themenbereich Applikationsarchitektur </vt:lpstr>
      <vt:lpstr>Die Unternehmensstrategie bestimmt die Geschäftsprozesse und diese bestimmen wiederum die Informatik-Systeme</vt:lpstr>
      <vt:lpstr>E-Business Applikations Landschaft</vt:lpstr>
      <vt:lpstr>E-Business Applikations MAP</vt:lpstr>
      <vt:lpstr>ITIL - Service Value System </vt:lpstr>
      <vt:lpstr>Auftrag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Beat Walter</cp:lastModifiedBy>
  <cp:revision>28</cp:revision>
  <dcterms:created xsi:type="dcterms:W3CDTF">2019-10-23T08:55:11Z</dcterms:created>
  <dcterms:modified xsi:type="dcterms:W3CDTF">2022-08-11T17:50:19Z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