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2" r:id="rId6"/>
    <p:sldId id="316" r:id="rId7"/>
    <p:sldId id="310" r:id="rId8"/>
    <p:sldId id="309" r:id="rId9"/>
    <p:sldId id="311" r:id="rId10"/>
    <p:sldId id="312" r:id="rId11"/>
    <p:sldId id="313" r:id="rId12"/>
    <p:sldId id="314" r:id="rId13"/>
    <p:sldId id="31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724" autoAdjust="0"/>
  </p:normalViewPr>
  <p:slideViewPr>
    <p:cSldViewPr>
      <p:cViewPr varScale="1">
        <p:scale>
          <a:sx n="63" d="100"/>
          <a:sy n="63" d="100"/>
        </p:scale>
        <p:origin x="688" y="56"/>
      </p:cViewPr>
      <p:guideLst>
        <p:guide orient="horz" pos="48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3" d="100"/>
          <a:sy n="123" d="100"/>
        </p:scale>
        <p:origin x="5416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t Walter" userId="a530bbed-8a9c-4b9b-b130-b4c664533b1f" providerId="ADAL" clId="{5AD8C9A6-3D66-4ABB-A3D2-BD9DA056468D}"/>
    <pc:docChg chg="custSel modSld">
      <pc:chgData name="Beat Walter" userId="a530bbed-8a9c-4b9b-b130-b4c664533b1f" providerId="ADAL" clId="{5AD8C9A6-3D66-4ABB-A3D2-BD9DA056468D}" dt="2022-09-12T13:17:32.696" v="29" actId="27636"/>
      <pc:docMkLst>
        <pc:docMk/>
      </pc:docMkLst>
      <pc:sldChg chg="modSp">
        <pc:chgData name="Beat Walter" userId="a530bbed-8a9c-4b9b-b130-b4c664533b1f" providerId="ADAL" clId="{5AD8C9A6-3D66-4ABB-A3D2-BD9DA056468D}" dt="2022-09-12T13:17:32.696" v="29" actId="27636"/>
        <pc:sldMkLst>
          <pc:docMk/>
          <pc:sldMk cId="1409639509" sldId="256"/>
        </pc:sldMkLst>
        <pc:spChg chg="mod">
          <ac:chgData name="Beat Walter" userId="a530bbed-8a9c-4b9b-b130-b4c664533b1f" providerId="ADAL" clId="{5AD8C9A6-3D66-4ABB-A3D2-BD9DA056468D}" dt="2022-09-12T13:17:32.696" v="29" actId="27636"/>
          <ac:spMkLst>
            <pc:docMk/>
            <pc:sldMk cId="1409639509" sldId="256"/>
            <ac:spMk id="3" creationId="{2CE6FAD2-1BA3-4A67-A298-E3EF2853BBF1}"/>
          </ac:spMkLst>
        </pc:spChg>
      </pc:sldChg>
    </pc:docChg>
  </pc:docChgLst>
  <pc:docChgLst>
    <pc:chgData name="Beat Walter" userId="a530bbed-8a9c-4b9b-b130-b4c664533b1f" providerId="ADAL" clId="{D834B503-F4A0-4888-A7EF-F808E5B9F3B4}"/>
  </pc:docChgLst>
  <pc:docChgLst>
    <pc:chgData name="Beat Walter" userId="a530bbed-8a9c-4b9b-b130-b4c664533b1f" providerId="ADAL" clId="{222FD2CC-CC16-46EA-8E5B-1DAF807EFDBD}"/>
  </pc:docChgLst>
  <pc:docChgLst>
    <pc:chgData name="Beat Walter" userId="a530bbed-8a9c-4b9b-b130-b4c664533b1f" providerId="ADAL" clId="{0310CACB-75DD-466B-96E3-55603644C50E}"/>
  </pc:docChgLst>
  <pc:docChgLst>
    <pc:chgData name="Beat Walter" userId="a530bbed-8a9c-4b9b-b130-b4c664533b1f" providerId="ADAL" clId="{564FD84B-CED0-498D-9434-F9647F67D400}"/>
  </pc:docChgLst>
  <pc:docChgLst>
    <pc:chgData name="Beat Walter" userId="a530bbed-8a9c-4b9b-b130-b4c664533b1f" providerId="ADAL" clId="{20DC1A76-AC77-4EFA-BD47-120CC7B67512}"/>
  </pc:docChgLst>
  <pc:docChgLst>
    <pc:chgData name="Beat Walter" userId="a530bbed-8a9c-4b9b-b130-b4c664533b1f" providerId="ADAL" clId="{E2ECC835-F875-4309-B390-2DE332853D4B}"/>
  </pc:docChgLst>
  <pc:docChgLst>
    <pc:chgData name="Beat Walter" userId="a530bbed-8a9c-4b9b-b130-b4c664533b1f" providerId="ADAL" clId="{C75B1812-ED1C-4001-80A9-56AEEE003209}"/>
  </pc:docChgLst>
  <pc:docChgLst>
    <pc:chgData name="Beat Walter" userId="a530bbed-8a9c-4b9b-b130-b4c664533b1f" providerId="ADAL" clId="{B7361B84-4B0C-4718-BAD5-F25EDB5E8D23}"/>
  </pc:docChgLst>
  <pc:docChgLst>
    <pc:chgData name="Beat Walter" userId="a530bbed-8a9c-4b9b-b130-b4c664533b1f" providerId="ADAL" clId="{60C3BA3B-4E47-4103-9C82-D958C1B4C408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C4971B-4A37-460E-9F5E-1729C2CBC1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6672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sz="9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1C1974-7709-46EA-89B3-FBAB24D204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-395" y="8685213"/>
            <a:ext cx="47508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A2F6A-67D7-4DE7-A426-B2B6D2464035}" type="slidenum">
              <a:rPr lang="de-CH" sz="900" b="1" smtClean="0">
                <a:latin typeface="+mj-lt"/>
              </a:rPr>
              <a:t>‹Nr.›</a:t>
            </a:fld>
            <a:endParaRPr lang="de-CH" sz="9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859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3077" y="395536"/>
            <a:ext cx="6053409" cy="340584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3077" y="4283968"/>
            <a:ext cx="6050259" cy="41284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307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40307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0A573A10-8E16-4598-9160-A7C93DA638D0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95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EFEC7A8-8EE0-4F58-837C-2FC8758688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801D71-2392-483A-8051-62FE315BD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69" y="1133841"/>
            <a:ext cx="10800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3678EC-09D9-4716-BAE5-02A4021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69" y="3613516"/>
            <a:ext cx="10800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35845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(kurz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2656"/>
            <a:ext cx="10801200" cy="504056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68760"/>
            <a:ext cx="11017224" cy="5040560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F0CFD4-2B4A-44BC-971F-616C2D4829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76C74B-CE08-47B0-AD29-42A802299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28596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(lang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400" y="332656"/>
            <a:ext cx="10801200" cy="936104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772816"/>
            <a:ext cx="11017224" cy="4536504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BA5EB7-0264-43FE-827F-7F03F72007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96F50D-FE99-49FF-9966-10CECF7BE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51414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956C311A-B799-4519-8021-8836177EFD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" y="0"/>
            <a:ext cx="1218671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EA5B38-AA3C-459D-AA86-D69C6CFB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709738"/>
            <a:ext cx="10801275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D16D7-E979-42FA-94E3-D043D469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4589463"/>
            <a:ext cx="108012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32174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931AB-CDC1-49AA-86CA-48F43D90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64735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E7BD2-7CB7-45C5-A8D0-9712E315A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376" y="1412776"/>
            <a:ext cx="5400601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952529-6E16-4EC0-B3E1-CE4263EEF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12776"/>
            <a:ext cx="5400600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4362B-67D8-4E50-92E1-114BD22C3C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D9753-A6C5-4145-8F94-B4CA67026E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46626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BB06A-ED9F-44C6-9D12-701CABBA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587683" cy="7193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4449D6-9003-4874-978C-28DB80D4B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269207"/>
            <a:ext cx="5184651" cy="71963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F1DAFC-5FF2-4B10-902E-6BA41B14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77" y="2132856"/>
            <a:ext cx="5400600" cy="41764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231840-1DD8-412F-98E4-F87AE9FF0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24" y="1273287"/>
            <a:ext cx="5183188" cy="71555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F985F6-E623-4240-8C97-E279AF323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132856"/>
            <a:ext cx="5400675" cy="41764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D91F4E6-7A3C-41D8-8310-1093528B3A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368EB6B-F468-4274-9CD5-611B7985D3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1864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32A45-7F3D-43FF-A21E-CD1B18EA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C62350-9061-4E4C-9581-119E1CD1E1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07568" y="6447257"/>
            <a:ext cx="8136979" cy="404664"/>
          </a:xfrm>
        </p:spPr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85612B-2C6A-49E9-BFCA-858525306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1491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CC60E93-E8D0-41DC-8511-E03951A92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1A42B57-CF91-4621-9897-DAC2329F85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446492"/>
            <a:ext cx="2880320" cy="34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60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98353E-A4C2-4E3E-89DE-3B183DFE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1312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E8CF51-219D-4D43-8F8E-D0E440A51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1825624"/>
            <a:ext cx="11017226" cy="448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E300426-9C67-42CF-8C97-9B783B8D2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435534"/>
            <a:ext cx="8136979" cy="404664"/>
          </a:xfrm>
          <a:prstGeom prst="rect">
            <a:avLst/>
          </a:prstGeom>
        </p:spPr>
        <p:txBody>
          <a:bodyPr vert="horz" wrap="none" lIns="91440" tIns="45720" rIns="91440" bIns="14400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A7757D50-7122-4B62-BC7D-6BE89384E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24" y="6453336"/>
            <a:ext cx="546101" cy="404664"/>
          </a:xfrm>
          <a:prstGeom prst="rect">
            <a:avLst/>
          </a:prstGeom>
        </p:spPr>
        <p:txBody>
          <a:bodyPr vert="horz" lIns="91440" tIns="45720" rIns="91440" bIns="144000" rtlCol="0" anchor="b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78C26915-6AE7-4027-BF4A-9BA1C100399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847" y="6176963"/>
            <a:ext cx="412087" cy="4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4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Source Sans Pro" panose="020B0503030403020204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825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01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2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learn.iet-gibb.ch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noo.tv/link/v/bxpaKsiN" TargetMode="External"/><Relationship Id="rId2" Type="http://schemas.openxmlformats.org/officeDocument/2006/relationships/hyperlink" Target="https://mplaza.training/online-courses/itil-4-foundation/lesson/1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CE6FAD2-1BA3-4A67-A298-E3EF2853B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69" y="3140968"/>
            <a:ext cx="10800000" cy="2128310"/>
          </a:xfrm>
        </p:spPr>
        <p:txBody>
          <a:bodyPr>
            <a:normAutofit fontScale="70000" lnSpcReduction="20000"/>
          </a:bodyPr>
          <a:lstStyle/>
          <a:p>
            <a:r>
              <a:rPr lang="de-CH" dirty="0"/>
              <a:t>150 E-Business-Applikationen anpassen /</a:t>
            </a:r>
          </a:p>
          <a:p>
            <a:r>
              <a:rPr lang="de-CH" dirty="0"/>
              <a:t>IT Service Management </a:t>
            </a:r>
          </a:p>
          <a:p>
            <a:r>
              <a:rPr lang="de-CH" dirty="0"/>
              <a:t>LB 1 und 4 Dimension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Beat Walter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2EF979-B2C8-4487-80AC-FA75565C0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76" y="1133841"/>
            <a:ext cx="11233247" cy="2387600"/>
          </a:xfrm>
        </p:spPr>
        <p:txBody>
          <a:bodyPr>
            <a:normAutofit fontScale="90000"/>
          </a:bodyPr>
          <a:lstStyle/>
          <a:p>
            <a:r>
              <a:rPr lang="de-CH" dirty="0"/>
              <a:t>LB1 </a:t>
            </a:r>
            <a:r>
              <a:rPr lang="de-CH" dirty="0" err="1"/>
              <a:t>Prep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Modul 150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963950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>
            <a:extLst>
              <a:ext uri="{FF2B5EF4-FFF2-40B4-BE49-F238E27FC236}">
                <a16:creationId xmlns:a16="http://schemas.microsoft.com/office/drawing/2014/main" id="{4128A4E0-A84B-4276-B60F-78A61416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de-CH" altLang="de-DE" dirty="0">
                <a:solidFill>
                  <a:schemeClr val="tx1"/>
                </a:solidFill>
              </a:rPr>
              <a:t>Auftrag</a:t>
            </a:r>
            <a:br>
              <a:rPr lang="de-CH" dirty="0"/>
            </a:br>
            <a:br>
              <a:rPr lang="de-CH" altLang="de-DE" dirty="0">
                <a:solidFill>
                  <a:schemeClr val="tx1"/>
                </a:solidFill>
              </a:rPr>
            </a:br>
            <a:endParaRPr lang="de-CH" altLang="de-DE" dirty="0">
              <a:solidFill>
                <a:schemeClr val="tx1"/>
              </a:solidFill>
            </a:endParaRPr>
          </a:p>
        </p:txBody>
      </p:sp>
      <p:sp>
        <p:nvSpPr>
          <p:cNvPr id="16387" name="Inhaltsplatzhalter 2">
            <a:extLst>
              <a:ext uri="{FF2B5EF4-FFF2-40B4-BE49-F238E27FC236}">
                <a16:creationId xmlns:a16="http://schemas.microsoft.com/office/drawing/2014/main" id="{8F928C81-7FDE-42E8-8E26-ECE525D3D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836712"/>
            <a:ext cx="10513244" cy="5832648"/>
          </a:xfrm>
        </p:spPr>
        <p:txBody>
          <a:bodyPr>
            <a:normAutofit/>
          </a:bodyPr>
          <a:lstStyle/>
          <a:p>
            <a:r>
              <a:rPr lang="de-CH" dirty="0"/>
              <a:t>Machen Sie zu Ihrer Reflexion des zugewiesenen Themas eine kleine Präsentation und stellen Sie diese der Klasse vor.</a:t>
            </a:r>
          </a:p>
          <a:p>
            <a:r>
              <a:rPr lang="de-CH" dirty="0"/>
              <a:t>Machen Sie als Einstieg Ihrer Präsentation auch eine Kopie des Grafik des Dimensionselements </a:t>
            </a:r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>
              <a:buFontTx/>
              <a:buChar char="-"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6813550" algn="l"/>
              </a:tabLst>
              <a:defRPr/>
            </a:pPr>
            <a:endParaRPr lang="de-CH" altLang="de-DE" dirty="0"/>
          </a:p>
          <a:p>
            <a:pPr marL="720725" indent="-720725">
              <a:buNone/>
              <a:tabLst>
                <a:tab pos="6813550" algn="l"/>
              </a:tabLst>
              <a:defRPr/>
            </a:pPr>
            <a:endParaRPr lang="de-CH" alt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279EB4-48AE-468C-82FE-A3485A1C6E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CH" dirty="0"/>
          </a:p>
        </p:txBody>
      </p:sp>
      <p:sp>
        <p:nvSpPr>
          <p:cNvPr id="18437" name="Foliennummernplatzhalter 4">
            <a:extLst>
              <a:ext uri="{FF2B5EF4-FFF2-40B4-BE49-F238E27FC236}">
                <a16:creationId xmlns:a16="http://schemas.microsoft.com/office/drawing/2014/main" id="{C5FC90A0-37BC-4C83-8A57-9ED234880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EE6F0C-35AF-4C25-A9E9-DBCAE66CAC9D}" type="slidenum">
              <a:rPr lang="de-CH" altLang="de-DE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de-CH" altLang="de-DE" sz="1400"/>
          </a:p>
        </p:txBody>
      </p:sp>
    </p:spTree>
    <p:extLst>
      <p:ext uri="{BB962C8B-B14F-4D97-AF65-F5344CB8AC3E}">
        <p14:creationId xmlns:p14="http://schemas.microsoft.com/office/powerpoint/2010/main" val="11866037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Einstieg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918737-0B5E-4614-AE19-CDF6DD2F0790}"/>
              </a:ext>
            </a:extLst>
          </p:cNvPr>
          <p:cNvSpPr txBox="1"/>
          <p:nvPr/>
        </p:nvSpPr>
        <p:spPr>
          <a:xfrm>
            <a:off x="767408" y="1546875"/>
            <a:ext cx="681275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/>
              <a:t>Thema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LB </a:t>
            </a:r>
            <a:r>
              <a:rPr lang="de-CH" sz="2000"/>
              <a:t>1 </a:t>
            </a:r>
            <a:r>
              <a:rPr lang="de-CH" sz="2000">
                <a:hlinkClick r:id="rId2"/>
              </a:rPr>
              <a:t>https://smartlearn.iet-gibb.ch</a:t>
            </a:r>
            <a:r>
              <a:rPr lang="de-CH" sz="2000"/>
              <a:t> 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Four Dimensions </a:t>
            </a:r>
            <a:r>
              <a:rPr lang="de-CH" dirty="0" err="1"/>
              <a:t>of</a:t>
            </a:r>
            <a:r>
              <a:rPr lang="de-CH" dirty="0"/>
              <a:t> IT Service Management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Kurzpräsentation</a:t>
            </a:r>
            <a:r>
              <a:rPr lang="en-US" sz="2000" dirty="0"/>
              <a:t> 4 Dimensions</a:t>
            </a:r>
          </a:p>
          <a:p>
            <a:endParaRPr lang="de-CH" dirty="0"/>
          </a:p>
          <a:p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72051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Infos zum Test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918737-0B5E-4614-AE19-CDF6DD2F0790}"/>
              </a:ext>
            </a:extLst>
          </p:cNvPr>
          <p:cNvSpPr txBox="1"/>
          <p:nvPr/>
        </p:nvSpPr>
        <p:spPr>
          <a:xfrm>
            <a:off x="767408" y="1546875"/>
            <a:ext cx="10729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Achten Sie auf Fragen, die das Wort «nicht» enthalten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Wenn Sie denken, dass mehrere Antworten richtig sind, so erinnern Sie sich an das Skript und PPTs. Es gilt die Antwort als richtig, die gemäss Skript / PPTs richtig ist oder am nächsten liegt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Die meisten Aufgaben sind Single Choice Aufgaben</a:t>
            </a:r>
          </a:p>
          <a:p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42205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Einstieg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6E424E-89E8-4AC5-94A9-4F0025424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06" y="1052736"/>
            <a:ext cx="7601010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57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>
            <a:extLst>
              <a:ext uri="{FF2B5EF4-FFF2-40B4-BE49-F238E27FC236}">
                <a16:creationId xmlns:a16="http://schemas.microsoft.com/office/drawing/2014/main" id="{4128A4E0-A84B-4276-B60F-78A61416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de-CH" altLang="de-DE" dirty="0">
                <a:solidFill>
                  <a:schemeClr val="tx1"/>
                </a:solidFill>
              </a:rPr>
              <a:t>Auftrag</a:t>
            </a:r>
            <a:br>
              <a:rPr lang="de-CH" altLang="de-DE" dirty="0">
                <a:solidFill>
                  <a:schemeClr val="tx1"/>
                </a:solidFill>
              </a:rPr>
            </a:br>
            <a:endParaRPr lang="de-CH" altLang="de-DE" dirty="0">
              <a:solidFill>
                <a:schemeClr val="tx1"/>
              </a:solidFill>
            </a:endParaRPr>
          </a:p>
        </p:txBody>
      </p:sp>
      <p:sp>
        <p:nvSpPr>
          <p:cNvPr id="16387" name="Inhaltsplatzhalter 2">
            <a:extLst>
              <a:ext uri="{FF2B5EF4-FFF2-40B4-BE49-F238E27FC236}">
                <a16:creationId xmlns:a16="http://schemas.microsoft.com/office/drawing/2014/main" id="{8F928C81-7FDE-42E8-8E26-ECE525D3D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836712"/>
            <a:ext cx="10513244" cy="5832648"/>
          </a:xfrm>
        </p:spPr>
        <p:txBody>
          <a:bodyPr>
            <a:normAutofit/>
          </a:bodyPr>
          <a:lstStyle/>
          <a:p>
            <a:r>
              <a:rPr lang="de-CH" dirty="0"/>
              <a:t>Video </a:t>
            </a:r>
            <a:r>
              <a:rPr lang="en-US" dirty="0">
                <a:hlinkClick r:id="rId2"/>
              </a:rPr>
              <a:t>The Four Dimensions 1+ 2</a:t>
            </a:r>
            <a:r>
              <a:rPr lang="en-US" dirty="0"/>
              <a:t> und </a:t>
            </a:r>
            <a:r>
              <a:rPr lang="en-US" dirty="0">
                <a:hlinkClick r:id="rId3"/>
              </a:rPr>
              <a:t>The Four Dimensions 3+4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Zusammenfassung in Gruppen je zu einem Thema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	 Organisation &amp; people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	Information &amp; technology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	Partners &amp; suppliers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	Value stream &amp; processes</a:t>
            </a:r>
          </a:p>
          <a:p>
            <a:pPr marL="0" indent="0">
              <a:buNone/>
            </a:pPr>
            <a:r>
              <a:rPr lang="de-CH" dirty="0"/>
              <a:t>	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>
              <a:buFontTx/>
              <a:buChar char="-"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6813550" algn="l"/>
              </a:tabLst>
              <a:defRPr/>
            </a:pPr>
            <a:endParaRPr lang="de-CH" altLang="de-DE" dirty="0"/>
          </a:p>
          <a:p>
            <a:pPr marL="720725" indent="-720725">
              <a:buNone/>
              <a:tabLst>
                <a:tab pos="6813550" algn="l"/>
              </a:tabLst>
              <a:defRPr/>
            </a:pPr>
            <a:endParaRPr lang="de-CH" alt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279EB4-48AE-468C-82FE-A3485A1C6E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CH" dirty="0"/>
          </a:p>
        </p:txBody>
      </p:sp>
      <p:sp>
        <p:nvSpPr>
          <p:cNvPr id="18437" name="Foliennummernplatzhalter 4">
            <a:extLst>
              <a:ext uri="{FF2B5EF4-FFF2-40B4-BE49-F238E27FC236}">
                <a16:creationId xmlns:a16="http://schemas.microsoft.com/office/drawing/2014/main" id="{C5FC90A0-37BC-4C83-8A57-9ED234880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EE6F0C-35AF-4C25-A9E9-DBCAE66CAC9D}" type="slidenum">
              <a:rPr lang="de-CH" altLang="de-DE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de-CH" altLang="de-DE" sz="1400"/>
          </a:p>
        </p:txBody>
      </p:sp>
    </p:spTree>
    <p:extLst>
      <p:ext uri="{BB962C8B-B14F-4D97-AF65-F5344CB8AC3E}">
        <p14:creationId xmlns:p14="http://schemas.microsoft.com/office/powerpoint/2010/main" val="5382575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>
            <a:extLst>
              <a:ext uri="{FF2B5EF4-FFF2-40B4-BE49-F238E27FC236}">
                <a16:creationId xmlns:a16="http://schemas.microsoft.com/office/drawing/2014/main" id="{4128A4E0-A84B-4276-B60F-78A61416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de-CH" altLang="de-DE" dirty="0">
                <a:solidFill>
                  <a:schemeClr val="tx1"/>
                </a:solidFill>
              </a:rPr>
              <a:t>Auftrag zu </a:t>
            </a:r>
            <a:r>
              <a:rPr lang="de-CH" dirty="0"/>
              <a:t>Organisation &amp; </a:t>
            </a:r>
            <a:r>
              <a:rPr lang="de-CH" dirty="0" err="1"/>
              <a:t>people</a:t>
            </a:r>
            <a:r>
              <a:rPr lang="de-CH" dirty="0"/>
              <a:t>:</a:t>
            </a:r>
            <a:br>
              <a:rPr lang="de-CH" dirty="0"/>
            </a:br>
            <a:br>
              <a:rPr lang="de-CH" altLang="de-DE" dirty="0">
                <a:solidFill>
                  <a:schemeClr val="tx1"/>
                </a:solidFill>
              </a:rPr>
            </a:br>
            <a:endParaRPr lang="de-CH" altLang="de-DE" dirty="0">
              <a:solidFill>
                <a:schemeClr val="tx1"/>
              </a:solidFill>
            </a:endParaRPr>
          </a:p>
        </p:txBody>
      </p:sp>
      <p:sp>
        <p:nvSpPr>
          <p:cNvPr id="16387" name="Inhaltsplatzhalter 2">
            <a:extLst>
              <a:ext uri="{FF2B5EF4-FFF2-40B4-BE49-F238E27FC236}">
                <a16:creationId xmlns:a16="http://schemas.microsoft.com/office/drawing/2014/main" id="{8F928C81-7FDE-42E8-8E26-ECE525D3D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836712"/>
            <a:ext cx="10513244" cy="5832648"/>
          </a:xfrm>
        </p:spPr>
        <p:txBody>
          <a:bodyPr>
            <a:normAutofit/>
          </a:bodyPr>
          <a:lstStyle/>
          <a:p>
            <a:r>
              <a:rPr lang="de-CH" dirty="0"/>
              <a:t>Stellen Sie die wichtigsten Elemente dieser Dimension zusammen</a:t>
            </a:r>
          </a:p>
          <a:p>
            <a:r>
              <a:rPr lang="de-CH" dirty="0"/>
              <a:t>Welche Strukturen und Rollen sehen Sie in der Organisationseinheit Ihrer eBusiness Anwendung?</a:t>
            </a:r>
          </a:p>
          <a:p>
            <a:r>
              <a:rPr lang="de-CH" dirty="0"/>
              <a:t>Wie würden Sie den Umgang der Organisation bezüglich Mitarbeiter beschreiben?</a:t>
            </a:r>
          </a:p>
          <a:p>
            <a:r>
              <a:rPr lang="de-CH" dirty="0"/>
              <a:t>Wo sehen Sie konkrete Einflüsse dieser Dimension bezogen auf Ihre eBusiness Anwendung?</a:t>
            </a:r>
          </a:p>
          <a:p>
            <a:r>
              <a:rPr lang="de-CH" dirty="0"/>
              <a:t>Gibt es dazu Beispiele?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>
              <a:buFontTx/>
              <a:buChar char="-"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6813550" algn="l"/>
              </a:tabLst>
              <a:defRPr/>
            </a:pPr>
            <a:endParaRPr lang="de-CH" altLang="de-DE" dirty="0"/>
          </a:p>
          <a:p>
            <a:pPr marL="720725" indent="-720725">
              <a:buNone/>
              <a:tabLst>
                <a:tab pos="6813550" algn="l"/>
              </a:tabLst>
              <a:defRPr/>
            </a:pPr>
            <a:endParaRPr lang="de-CH" alt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279EB4-48AE-468C-82FE-A3485A1C6E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dirty="0"/>
              <a:t>IT Kleinprojekt abwickeln, Lektion 6 (BW)</a:t>
            </a:r>
          </a:p>
        </p:txBody>
      </p:sp>
      <p:sp>
        <p:nvSpPr>
          <p:cNvPr id="18437" name="Foliennummernplatzhalter 4">
            <a:extLst>
              <a:ext uri="{FF2B5EF4-FFF2-40B4-BE49-F238E27FC236}">
                <a16:creationId xmlns:a16="http://schemas.microsoft.com/office/drawing/2014/main" id="{C5FC90A0-37BC-4C83-8A57-9ED234880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EE6F0C-35AF-4C25-A9E9-DBCAE66CAC9D}" type="slidenum">
              <a:rPr lang="de-CH" altLang="de-DE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de-CH" altLang="de-DE" sz="1400"/>
          </a:p>
        </p:txBody>
      </p:sp>
    </p:spTree>
    <p:extLst>
      <p:ext uri="{BB962C8B-B14F-4D97-AF65-F5344CB8AC3E}">
        <p14:creationId xmlns:p14="http://schemas.microsoft.com/office/powerpoint/2010/main" val="53186431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>
            <a:extLst>
              <a:ext uri="{FF2B5EF4-FFF2-40B4-BE49-F238E27FC236}">
                <a16:creationId xmlns:a16="http://schemas.microsoft.com/office/drawing/2014/main" id="{4128A4E0-A84B-4276-B60F-78A61416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de-CH" altLang="de-DE" dirty="0">
                <a:solidFill>
                  <a:schemeClr val="tx1"/>
                </a:solidFill>
              </a:rPr>
              <a:t>Auftrag zu </a:t>
            </a:r>
            <a:r>
              <a:rPr lang="de-CH" dirty="0"/>
              <a:t>Information &amp; </a:t>
            </a:r>
            <a:r>
              <a:rPr lang="de-CH" dirty="0" err="1"/>
              <a:t>technology</a:t>
            </a:r>
            <a:br>
              <a:rPr lang="de-CH" dirty="0"/>
            </a:br>
            <a:br>
              <a:rPr lang="de-CH" altLang="de-DE" dirty="0">
                <a:solidFill>
                  <a:schemeClr val="tx1"/>
                </a:solidFill>
              </a:rPr>
            </a:br>
            <a:endParaRPr lang="de-CH" altLang="de-DE" dirty="0">
              <a:solidFill>
                <a:schemeClr val="tx1"/>
              </a:solidFill>
            </a:endParaRPr>
          </a:p>
        </p:txBody>
      </p:sp>
      <p:sp>
        <p:nvSpPr>
          <p:cNvPr id="16387" name="Inhaltsplatzhalter 2">
            <a:extLst>
              <a:ext uri="{FF2B5EF4-FFF2-40B4-BE49-F238E27FC236}">
                <a16:creationId xmlns:a16="http://schemas.microsoft.com/office/drawing/2014/main" id="{8F928C81-7FDE-42E8-8E26-ECE525D3D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836712"/>
            <a:ext cx="10513244" cy="5832648"/>
          </a:xfrm>
        </p:spPr>
        <p:txBody>
          <a:bodyPr>
            <a:normAutofit/>
          </a:bodyPr>
          <a:lstStyle/>
          <a:p>
            <a:r>
              <a:rPr lang="de-CH" dirty="0"/>
              <a:t>Stellen Sie die wichtigsten Elemente dieser Dimension zusammen</a:t>
            </a:r>
          </a:p>
          <a:p>
            <a:r>
              <a:rPr lang="de-CH" dirty="0"/>
              <a:t>Betrifft diese Dimension nur Computer?</a:t>
            </a:r>
          </a:p>
          <a:p>
            <a:r>
              <a:rPr lang="de-CH" dirty="0"/>
              <a:t>Welche Elemente haben Sie in Arbeitsblättern bereits bearbeitet und wie?</a:t>
            </a:r>
          </a:p>
          <a:p>
            <a:r>
              <a:rPr lang="de-CH" dirty="0"/>
              <a:t>Wo sehen Sie konkrete Einflüsse dieser Dimension bezogen auf Ihre eBusiness Anwendung?</a:t>
            </a:r>
            <a:br>
              <a:rPr lang="de-CH" dirty="0"/>
            </a:br>
            <a:r>
              <a:rPr lang="de-CH" dirty="0"/>
              <a:t>(z.B. Anforderungen)</a:t>
            </a:r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>
              <a:buFontTx/>
              <a:buChar char="-"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6813550" algn="l"/>
              </a:tabLst>
              <a:defRPr/>
            </a:pPr>
            <a:endParaRPr lang="de-CH" altLang="de-DE" dirty="0"/>
          </a:p>
          <a:p>
            <a:pPr marL="720725" indent="-720725">
              <a:buNone/>
              <a:tabLst>
                <a:tab pos="6813550" algn="l"/>
              </a:tabLst>
              <a:defRPr/>
            </a:pPr>
            <a:endParaRPr lang="de-CH" alt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279EB4-48AE-468C-82FE-A3485A1C6E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CH" dirty="0"/>
          </a:p>
        </p:txBody>
      </p:sp>
      <p:sp>
        <p:nvSpPr>
          <p:cNvPr id="18437" name="Foliennummernplatzhalter 4">
            <a:extLst>
              <a:ext uri="{FF2B5EF4-FFF2-40B4-BE49-F238E27FC236}">
                <a16:creationId xmlns:a16="http://schemas.microsoft.com/office/drawing/2014/main" id="{C5FC90A0-37BC-4C83-8A57-9ED234880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EE6F0C-35AF-4C25-A9E9-DBCAE66CAC9D}" type="slidenum">
              <a:rPr lang="de-CH" altLang="de-DE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de-CH" altLang="de-DE" sz="1400"/>
          </a:p>
        </p:txBody>
      </p:sp>
    </p:spTree>
    <p:extLst>
      <p:ext uri="{BB962C8B-B14F-4D97-AF65-F5344CB8AC3E}">
        <p14:creationId xmlns:p14="http://schemas.microsoft.com/office/powerpoint/2010/main" val="8746326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>
            <a:extLst>
              <a:ext uri="{FF2B5EF4-FFF2-40B4-BE49-F238E27FC236}">
                <a16:creationId xmlns:a16="http://schemas.microsoft.com/office/drawing/2014/main" id="{4128A4E0-A84B-4276-B60F-78A61416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de-CH" altLang="de-DE" dirty="0">
                <a:solidFill>
                  <a:schemeClr val="tx1"/>
                </a:solidFill>
              </a:rPr>
              <a:t>Auftrag zu </a:t>
            </a:r>
            <a:r>
              <a:rPr lang="de-CH" dirty="0"/>
              <a:t>Partners &amp; </a:t>
            </a:r>
            <a:r>
              <a:rPr lang="de-CH" dirty="0" err="1"/>
              <a:t>suppliers</a:t>
            </a:r>
            <a:br>
              <a:rPr lang="de-CH" dirty="0"/>
            </a:br>
            <a:br>
              <a:rPr lang="de-CH" altLang="de-DE" dirty="0">
                <a:solidFill>
                  <a:schemeClr val="tx1"/>
                </a:solidFill>
              </a:rPr>
            </a:br>
            <a:endParaRPr lang="de-CH" altLang="de-DE" dirty="0">
              <a:solidFill>
                <a:schemeClr val="tx1"/>
              </a:solidFill>
            </a:endParaRPr>
          </a:p>
        </p:txBody>
      </p:sp>
      <p:sp>
        <p:nvSpPr>
          <p:cNvPr id="16387" name="Inhaltsplatzhalter 2">
            <a:extLst>
              <a:ext uri="{FF2B5EF4-FFF2-40B4-BE49-F238E27FC236}">
                <a16:creationId xmlns:a16="http://schemas.microsoft.com/office/drawing/2014/main" id="{8F928C81-7FDE-42E8-8E26-ECE525D3D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836712"/>
            <a:ext cx="10513244" cy="5832648"/>
          </a:xfrm>
        </p:spPr>
        <p:txBody>
          <a:bodyPr>
            <a:normAutofit/>
          </a:bodyPr>
          <a:lstStyle/>
          <a:p>
            <a:r>
              <a:rPr lang="de-CH" dirty="0"/>
              <a:t>Stellen Sie die wichtigsten Elemente dieser Dimension zusammen</a:t>
            </a:r>
          </a:p>
          <a:p>
            <a:r>
              <a:rPr lang="de-CH" dirty="0"/>
              <a:t>Gibt es im Zusammenhang mit Ihrer eBusiness Anwendung Beispiele von formalen und informalen </a:t>
            </a:r>
            <a:br>
              <a:rPr lang="de-CH" dirty="0"/>
            </a:br>
            <a:r>
              <a:rPr lang="de-CH" dirty="0"/>
              <a:t>Partner &amp; Lieferantenbeziehungen?</a:t>
            </a:r>
          </a:p>
          <a:p>
            <a:r>
              <a:rPr lang="de-CH" dirty="0"/>
              <a:t>Wo sehen Sie weitere konkrete Einflüsse dieser Dimension bezogen auf Ihre eBusiness Anwendung?</a:t>
            </a:r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>
              <a:buFontTx/>
              <a:buChar char="-"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6813550" algn="l"/>
              </a:tabLst>
              <a:defRPr/>
            </a:pPr>
            <a:endParaRPr lang="de-CH" altLang="de-DE" dirty="0"/>
          </a:p>
          <a:p>
            <a:pPr marL="720725" indent="-720725">
              <a:buNone/>
              <a:tabLst>
                <a:tab pos="6813550" algn="l"/>
              </a:tabLst>
              <a:defRPr/>
            </a:pPr>
            <a:endParaRPr lang="de-CH" alt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279EB4-48AE-468C-82FE-A3485A1C6E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CH" dirty="0"/>
          </a:p>
        </p:txBody>
      </p:sp>
      <p:sp>
        <p:nvSpPr>
          <p:cNvPr id="18437" name="Foliennummernplatzhalter 4">
            <a:extLst>
              <a:ext uri="{FF2B5EF4-FFF2-40B4-BE49-F238E27FC236}">
                <a16:creationId xmlns:a16="http://schemas.microsoft.com/office/drawing/2014/main" id="{C5FC90A0-37BC-4C83-8A57-9ED234880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EE6F0C-35AF-4C25-A9E9-DBCAE66CAC9D}" type="slidenum">
              <a:rPr lang="de-CH" altLang="de-DE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de-CH" altLang="de-DE" sz="1400"/>
          </a:p>
        </p:txBody>
      </p:sp>
    </p:spTree>
    <p:extLst>
      <p:ext uri="{BB962C8B-B14F-4D97-AF65-F5344CB8AC3E}">
        <p14:creationId xmlns:p14="http://schemas.microsoft.com/office/powerpoint/2010/main" val="3256781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>
            <a:extLst>
              <a:ext uri="{FF2B5EF4-FFF2-40B4-BE49-F238E27FC236}">
                <a16:creationId xmlns:a16="http://schemas.microsoft.com/office/drawing/2014/main" id="{4128A4E0-A84B-4276-B60F-78A61416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de-CH" altLang="de-DE" dirty="0">
                <a:solidFill>
                  <a:schemeClr val="tx1"/>
                </a:solidFill>
              </a:rPr>
              <a:t>Auftrag zu </a:t>
            </a:r>
            <a:r>
              <a:rPr lang="de-CH" dirty="0"/>
              <a:t>Value stream &amp; </a:t>
            </a:r>
            <a:r>
              <a:rPr lang="de-CH" dirty="0" err="1"/>
              <a:t>processes</a:t>
            </a:r>
            <a:br>
              <a:rPr lang="de-CH" dirty="0"/>
            </a:br>
            <a:br>
              <a:rPr lang="de-CH" altLang="de-DE" dirty="0">
                <a:solidFill>
                  <a:schemeClr val="tx1"/>
                </a:solidFill>
              </a:rPr>
            </a:br>
            <a:endParaRPr lang="de-CH" altLang="de-DE" dirty="0">
              <a:solidFill>
                <a:schemeClr val="tx1"/>
              </a:solidFill>
            </a:endParaRPr>
          </a:p>
        </p:txBody>
      </p:sp>
      <p:sp>
        <p:nvSpPr>
          <p:cNvPr id="16387" name="Inhaltsplatzhalter 2">
            <a:extLst>
              <a:ext uri="{FF2B5EF4-FFF2-40B4-BE49-F238E27FC236}">
                <a16:creationId xmlns:a16="http://schemas.microsoft.com/office/drawing/2014/main" id="{8F928C81-7FDE-42E8-8E26-ECE525D3D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836712"/>
            <a:ext cx="10513244" cy="5832648"/>
          </a:xfrm>
        </p:spPr>
        <p:txBody>
          <a:bodyPr>
            <a:normAutofit/>
          </a:bodyPr>
          <a:lstStyle/>
          <a:p>
            <a:r>
              <a:rPr lang="de-CH" dirty="0"/>
              <a:t>Stellen Sie die wichtigsten Elemente dieser Dimension zusammen</a:t>
            </a:r>
          </a:p>
          <a:p>
            <a:r>
              <a:rPr lang="de-CH" dirty="0"/>
              <a:t>Wie sieht der Wertschöpfungsprozess Ihrer eBusiness Anwendung aus?</a:t>
            </a:r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>
              <a:buFontTx/>
              <a:buChar char="-"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711200" algn="l"/>
                <a:tab pos="6813550" algn="l"/>
              </a:tabLst>
              <a:defRPr/>
            </a:pPr>
            <a:endParaRPr lang="de-CH" altLang="de-DE" dirty="0"/>
          </a:p>
          <a:p>
            <a:pPr marL="0" indent="0">
              <a:buNone/>
              <a:tabLst>
                <a:tab pos="6813550" algn="l"/>
              </a:tabLst>
              <a:defRPr/>
            </a:pPr>
            <a:endParaRPr lang="de-CH" altLang="de-DE" dirty="0"/>
          </a:p>
          <a:p>
            <a:pPr marL="720725" indent="-720725">
              <a:buNone/>
              <a:tabLst>
                <a:tab pos="6813550" algn="l"/>
              </a:tabLst>
              <a:defRPr/>
            </a:pPr>
            <a:endParaRPr lang="de-CH" alt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279EB4-48AE-468C-82FE-A3485A1C6E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CH" dirty="0"/>
          </a:p>
        </p:txBody>
      </p:sp>
      <p:sp>
        <p:nvSpPr>
          <p:cNvPr id="18437" name="Foliennummernplatzhalter 4">
            <a:extLst>
              <a:ext uri="{FF2B5EF4-FFF2-40B4-BE49-F238E27FC236}">
                <a16:creationId xmlns:a16="http://schemas.microsoft.com/office/drawing/2014/main" id="{C5FC90A0-37BC-4C83-8A57-9ED234880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EE6F0C-35AF-4C25-A9E9-DBCAE66CAC9D}" type="slidenum">
              <a:rPr lang="de-CH" altLang="de-DE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de-CH" altLang="de-DE" sz="1400"/>
          </a:p>
        </p:txBody>
      </p:sp>
    </p:spTree>
    <p:extLst>
      <p:ext uri="{BB962C8B-B14F-4D97-AF65-F5344CB8AC3E}">
        <p14:creationId xmlns:p14="http://schemas.microsoft.com/office/powerpoint/2010/main" val="2562161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martlearn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40.potx" id="{E6294113-471C-4E66-A811-33C1860E8819}" vid="{1655FB9D-1FDB-4FEE-B358-A5DB3C553BD1}"/>
    </a:ext>
  </a:extLst>
</a:theme>
</file>

<file path=ppt/theme/theme2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03F0CD77033574D9A9F65723F2BE6D7" ma:contentTypeVersion="13" ma:contentTypeDescription="Ein neues Dokument erstellen." ma:contentTypeScope="" ma:versionID="b0a2e5e9e7a416689351864a3dcbb77b">
  <xsd:schema xmlns:xsd="http://www.w3.org/2001/XMLSchema" xmlns:xs="http://www.w3.org/2001/XMLSchema" xmlns:p="http://schemas.microsoft.com/office/2006/metadata/properties" xmlns:ns3="e610de6f-3716-4692-9894-85225958e42a" xmlns:ns4="8dfeee0d-f5de-4eb4-add8-bb275a33b31d" targetNamespace="http://schemas.microsoft.com/office/2006/metadata/properties" ma:root="true" ma:fieldsID="1a8f35a58de5bc3a98a189ce909e57bf" ns3:_="" ns4:_="">
    <xsd:import namespace="e610de6f-3716-4692-9894-85225958e42a"/>
    <xsd:import namespace="8dfeee0d-f5de-4eb4-add8-bb275a33b31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10de6f-3716-4692-9894-85225958e42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feee0d-f5de-4eb4-add8-bb275a33b3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A244EC-A45F-46A3-876E-51AA020990A6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  <ds:schemaRef ds:uri="8dfeee0d-f5de-4eb4-add8-bb275a33b31d"/>
    <ds:schemaRef ds:uri="http://www.w3.org/XML/1998/namespace"/>
    <ds:schemaRef ds:uri="e610de6f-3716-4692-9894-85225958e42a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40E8EBA-9E76-47AF-923F-49EBA3516F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3C03D5-75CB-4606-9F31-F1FE7006DE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10de6f-3716-4692-9894-85225958e42a"/>
    <ds:schemaRef ds:uri="8dfeee0d-f5de-4eb4-add8-bb275a33b3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IA40-Markus-Nufer</Template>
  <TotalTime>0</TotalTime>
  <Words>413</Words>
  <Application>Microsoft Office PowerPoint</Application>
  <PresentationFormat>Breitbild</PresentationFormat>
  <Paragraphs>112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Dosis</vt:lpstr>
      <vt:lpstr>Source Sans Pro</vt:lpstr>
      <vt:lpstr>smartlearn</vt:lpstr>
      <vt:lpstr>LB1 Prep  Modul 150 </vt:lpstr>
      <vt:lpstr>Einstieg</vt:lpstr>
      <vt:lpstr>Infos zum Test</vt:lpstr>
      <vt:lpstr>Einstieg</vt:lpstr>
      <vt:lpstr>Auftrag </vt:lpstr>
      <vt:lpstr>Auftrag zu Organisation &amp; people:  </vt:lpstr>
      <vt:lpstr>Auftrag zu Information &amp; technology  </vt:lpstr>
      <vt:lpstr>Auftrag zu Partners &amp; suppliers  </vt:lpstr>
      <vt:lpstr>Auftrag zu Value stream &amp; processes  </vt:lpstr>
      <vt:lpstr>Auftrag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Nufer</dc:creator>
  <cp:lastModifiedBy>Beat Walter</cp:lastModifiedBy>
  <cp:revision>75</cp:revision>
  <dcterms:created xsi:type="dcterms:W3CDTF">2019-10-23T08:55:11Z</dcterms:created>
  <dcterms:modified xsi:type="dcterms:W3CDTF">2022-09-12T13:48:08Z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0x010100B03F0CD77033574D9A9F65723F2BE6D7</vt:lpwstr>
  </property>
</Properties>
</file>