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5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60239-2A70-88A0-09FD-2F22F7BDCC3F}" v="6" dt="2022-09-09T11:50:22.180"/>
    <p1510:client id="{67A7B194-E98E-0FA0-39A8-64158F20E2E9}" v="50" dt="2022-09-09T12:58:28.719"/>
    <p1510:client id="{75944306-A080-84D8-2A5E-37C500F744C7}" v="4" dt="2022-09-09T13:18:30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>
      <p:cViewPr varScale="1">
        <p:scale>
          <a:sx n="82" d="100"/>
          <a:sy n="82" d="100"/>
        </p:scale>
        <p:origin x="9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5/10/relationships/revisionInfo" Target="revisionInfo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8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6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9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5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2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1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00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8674" y="2355112"/>
            <a:ext cx="5199834" cy="3237615"/>
          </a:xfrm>
        </p:spPr>
        <p:txBody>
          <a:bodyPr>
            <a:normAutofit/>
          </a:bodyPr>
          <a:lstStyle/>
          <a:p>
            <a:pPr algn="l"/>
            <a:r>
              <a:rPr lang="de-CH" sz="4100" b="1" i="0">
                <a:effectLst/>
                <a:latin typeface="Calibri" panose="020F0502020204030204" pitchFamily="34" charset="0"/>
              </a:rPr>
              <a:t>Sicherheit und Schutzwürdigkeit von Informationen</a:t>
            </a:r>
            <a:endParaRPr lang="de-CH" sz="4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8674" y="1265273"/>
            <a:ext cx="5399510" cy="1066522"/>
          </a:xfrm>
        </p:spPr>
        <p:txBody>
          <a:bodyPr>
            <a:normAutofit/>
          </a:bodyPr>
          <a:lstStyle/>
          <a:p>
            <a:pPr algn="l"/>
            <a:r>
              <a:rPr lang="de-CH" b="0" i="0" dirty="0">
                <a:effectLst/>
                <a:latin typeface="Calibri" panose="020F0502020204030204" pitchFamily="34" charset="0"/>
              </a:rPr>
              <a:t>Valentin Ehinger &amp; Sashauna Wray</a:t>
            </a:r>
            <a:endParaRPr lang="de-C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762A0-A038-FF0E-563A-B540890CE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82" r="47669"/>
          <a:stretch/>
        </p:blipFill>
        <p:spPr>
          <a:xfrm>
            <a:off x="6493669" y="-4762"/>
            <a:ext cx="2656393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658639" y="1"/>
            <a:ext cx="258971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095653" y="-4764"/>
            <a:ext cx="4048347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2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6572C-AEEC-4ABC-A2F6-B4FC0A85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i="0" dirty="0">
                <a:solidFill>
                  <a:srgbClr val="000000"/>
                </a:solidFill>
                <a:effectLst/>
                <a:latin typeface="WordVisi_MSFontService"/>
              </a:rPr>
              <a:t>Datenschutzbestimmungen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1FB957-8486-45B0-8785-95D025954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7245424" cy="4024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/>
              <a:t>Bundesgesetz über den Datenschutz (DSG 235.1) und die Verordnung (VDSG 235.11) </a:t>
            </a:r>
          </a:p>
          <a:p>
            <a:r>
              <a:rPr lang="de-CH" dirty="0"/>
              <a:t>Datenschutzgesetz (KDSG) des </a:t>
            </a:r>
            <a:r>
              <a:rPr lang="de-CH" dirty="0" err="1"/>
              <a:t>Kt</a:t>
            </a:r>
            <a:r>
              <a:rPr lang="de-CH" dirty="0"/>
              <a:t> Bern (BSG 152.04) </a:t>
            </a:r>
          </a:p>
          <a:p>
            <a:r>
              <a:rPr lang="de-CH" dirty="0"/>
              <a:t>Die Gesetze der Schweiz und der EU  </a:t>
            </a:r>
          </a:p>
          <a:p>
            <a:r>
              <a:rPr lang="de-CH" dirty="0"/>
              <a:t>Personensicherheitsprüfung VBS6 </a:t>
            </a:r>
          </a:p>
          <a:p>
            <a:r>
              <a:rPr lang="de-CH" dirty="0"/>
              <a:t>Europäischen Datenschutzkonvention (mit Bestimmungen zum Schutz des Menschen bei automatischer Verarbeitung von Daten)</a:t>
            </a:r>
          </a:p>
          <a:p>
            <a:r>
              <a:rPr lang="de-CH" dirty="0"/>
              <a:t>Wie unsere Applikationen mit Daten umgehen.</a:t>
            </a:r>
          </a:p>
        </p:txBody>
      </p:sp>
    </p:spTree>
    <p:extLst>
      <p:ext uri="{BB962C8B-B14F-4D97-AF65-F5344CB8AC3E}">
        <p14:creationId xmlns:p14="http://schemas.microsoft.com/office/powerpoint/2010/main" val="129721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F5A1F-AE12-4EF8-A012-D63094A7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i="0" dirty="0">
                <a:solidFill>
                  <a:srgbClr val="000000"/>
                </a:solidFill>
                <a:effectLst/>
                <a:latin typeface="WordVisi_MSFontService"/>
              </a:rPr>
              <a:t>Authentifikation</a:t>
            </a:r>
            <a:r>
              <a:rPr lang="de-CH" b="0" i="0" dirty="0">
                <a:solidFill>
                  <a:srgbClr val="000000"/>
                </a:solidFill>
                <a:effectLst/>
                <a:latin typeface="WordVisi_MSFontService"/>
              </a:rPr>
              <a:t> </a:t>
            </a:r>
            <a:endParaRPr lang="de-CH" dirty="0">
              <a:latin typeface="WordVisi_MSFontService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6F2041-12F0-4C74-9063-A2A1D98F5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7245424" cy="4443782"/>
          </a:xfrm>
        </p:spPr>
        <p:txBody>
          <a:bodyPr>
            <a:normAutofit fontScale="92500" lnSpcReduction="10000"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de-CH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Simple Password </a:t>
            </a:r>
            <a:endParaRPr lang="de-CH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CH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Challenge Response </a:t>
            </a:r>
            <a:endParaRPr lang="de-CH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CH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One</a:t>
            </a:r>
            <a:r>
              <a:rPr lang="de-CH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time Passwords </a:t>
            </a:r>
            <a:endParaRPr lang="de-CH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CH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Public Key Encryption </a:t>
            </a:r>
            <a:endParaRPr lang="de-CH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CH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Single </a:t>
            </a:r>
            <a:r>
              <a:rPr lang="de-CH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SignOn</a:t>
            </a:r>
            <a:r>
              <a:rPr lang="de-CH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de-CH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CH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Authentication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CH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Biometrics</a:t>
            </a:r>
            <a:r>
              <a:rPr lang="de-CH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CH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Push Technologies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CH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SMS</a:t>
            </a:r>
            <a:r>
              <a:rPr lang="de-CH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CH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 Recognition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CH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Hardware-Tokens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CH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Software-Tokens</a:t>
            </a:r>
            <a:r>
              <a:rPr lang="de-CH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883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F5A1F-AE12-4EF8-A012-D63094A7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i="0" dirty="0">
                <a:solidFill>
                  <a:srgbClr val="000000"/>
                </a:solidFill>
                <a:latin typeface="WordVisi_MSFontService"/>
              </a:rPr>
              <a:t>Verschlüsselung</a:t>
            </a:r>
            <a:r>
              <a:rPr lang="de-CH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</a:t>
            </a:r>
            <a:r>
              <a:rPr lang="de-CH" b="0" i="0" dirty="0">
                <a:solidFill>
                  <a:srgbClr val="000000"/>
                </a:solidFill>
                <a:effectLst/>
                <a:latin typeface="WordVisi_MSFontService"/>
              </a:rPr>
              <a:t> </a:t>
            </a:r>
            <a:endParaRPr lang="de-CH" dirty="0">
              <a:latin typeface="WordVisi_MSFontService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6F2041-12F0-4C74-9063-A2A1D98F5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3154171" cy="1707478"/>
          </a:xfrm>
        </p:spPr>
        <p:txBody>
          <a:bodyPr/>
          <a:lstStyle/>
          <a:p>
            <a:r>
              <a:rPr lang="de-CH" b="1" i="0" dirty="0">
                <a:solidFill>
                  <a:srgbClr val="000000"/>
                </a:solidFill>
                <a:effectLst/>
                <a:latin typeface="WordVisi_MSFontService"/>
              </a:rPr>
              <a:t>Vertraulichkeit</a:t>
            </a:r>
          </a:p>
          <a:p>
            <a:r>
              <a:rPr lang="de-CH" b="1" i="0" dirty="0">
                <a:solidFill>
                  <a:srgbClr val="000000"/>
                </a:solidFill>
                <a:effectLst/>
                <a:latin typeface="WordVisi_MSFontService"/>
              </a:rPr>
              <a:t>Authentizität</a:t>
            </a:r>
            <a:endParaRPr lang="de-CH" b="1" dirty="0">
              <a:solidFill>
                <a:srgbClr val="000000"/>
              </a:solidFill>
              <a:latin typeface="WordVisi_MSFontService"/>
            </a:endParaRPr>
          </a:p>
          <a:p>
            <a:r>
              <a:rPr lang="de-CH" b="1" i="0" dirty="0">
                <a:solidFill>
                  <a:srgbClr val="000000"/>
                </a:solidFill>
                <a:effectLst/>
                <a:latin typeface="WordVisi_MSFontService"/>
              </a:rPr>
              <a:t>Integrität</a:t>
            </a:r>
            <a:endParaRPr lang="de-CH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C7C177-46F4-473D-9137-44099871BDB6}"/>
              </a:ext>
            </a:extLst>
          </p:cNvPr>
          <p:cNvSpPr txBox="1">
            <a:spLocks/>
          </p:cNvSpPr>
          <p:nvPr/>
        </p:nvSpPr>
        <p:spPr>
          <a:xfrm>
            <a:off x="1149772" y="4077072"/>
            <a:ext cx="3553639" cy="1707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>
                <a:solidFill>
                  <a:srgbClr val="000000"/>
                </a:solidFill>
                <a:latin typeface="WordVisi_MSFontService"/>
              </a:rPr>
              <a:t>Symmetrische Verschlüsselung </a:t>
            </a:r>
          </a:p>
          <a:p>
            <a:r>
              <a:rPr lang="de-CH" b="1" dirty="0">
                <a:solidFill>
                  <a:srgbClr val="000000"/>
                </a:solidFill>
                <a:latin typeface="WordVisi_MSFontService"/>
              </a:rPr>
              <a:t>Asymmetrische Verschlüsselung</a:t>
            </a:r>
            <a:r>
              <a:rPr lang="de-CH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D67F93D-F875-4C89-84A1-02EA9ED6CDAB}"/>
              </a:ext>
            </a:extLst>
          </p:cNvPr>
          <p:cNvSpPr txBox="1">
            <a:spLocks/>
          </p:cNvSpPr>
          <p:nvPr/>
        </p:nvSpPr>
        <p:spPr>
          <a:xfrm>
            <a:off x="5180649" y="4079709"/>
            <a:ext cx="3762463" cy="1707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>
                <a:solidFill>
                  <a:srgbClr val="000000"/>
                </a:solidFill>
                <a:latin typeface="WordVisi_MSFontService"/>
              </a:rPr>
              <a:t>Auf dem Client </a:t>
            </a:r>
          </a:p>
          <a:p>
            <a:r>
              <a:rPr lang="de-CH" b="1" dirty="0">
                <a:solidFill>
                  <a:srgbClr val="000000"/>
                </a:solidFill>
                <a:latin typeface="WordVisi_MSFontService"/>
              </a:rPr>
              <a:t>WEB-Anwendungen </a:t>
            </a:r>
          </a:p>
          <a:p>
            <a:r>
              <a:rPr lang="de-CH" b="1" i="0" dirty="0">
                <a:solidFill>
                  <a:srgbClr val="000000"/>
                </a:solidFill>
                <a:effectLst/>
                <a:latin typeface="WordVisi_MSFontService"/>
              </a:rPr>
              <a:t>Speicherung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7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F5A1F-AE12-4EF8-A012-D63094A7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i="0" dirty="0">
                <a:solidFill>
                  <a:srgbClr val="000000"/>
                </a:solidFill>
                <a:latin typeface="WordVisi_MSFontService"/>
              </a:rPr>
              <a:t>Testdaten Management  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6F2041-12F0-4C74-9063-A2A1D98F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/>
              <a:t>Synthetische Daten</a:t>
            </a:r>
          </a:p>
          <a:p>
            <a:r>
              <a:rPr lang="de-CH" dirty="0"/>
              <a:t>Anonymisierung</a:t>
            </a:r>
          </a:p>
          <a:p>
            <a:r>
              <a:rPr lang="de-CH" dirty="0"/>
              <a:t>Alias</a:t>
            </a:r>
          </a:p>
          <a:p>
            <a:endParaRPr lang="de-CH" dirty="0"/>
          </a:p>
          <a:p>
            <a:r>
              <a:rPr lang="de-CH"/>
              <a:t>Pipelines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343095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0AF36A37D2D74E88FA6114FD4655C1" ma:contentTypeVersion="12" ma:contentTypeDescription="Ein neues Dokument erstellen." ma:contentTypeScope="" ma:versionID="5a673259327ce44436ddd3f4a9c519c0">
  <xsd:schema xmlns:xsd="http://www.w3.org/2001/XMLSchema" xmlns:xs="http://www.w3.org/2001/XMLSchema" xmlns:p="http://schemas.microsoft.com/office/2006/metadata/properties" xmlns:ns2="3d81c7c1-4ebb-4181-a610-96c894e30670" xmlns:ns3="6dd46dc8-cfd8-48d6-940f-0458efc18d58" targetNamespace="http://schemas.microsoft.com/office/2006/metadata/properties" ma:root="true" ma:fieldsID="21079dbfd4fc57a9dcc16a2a05b73eca" ns2:_="" ns3:_="">
    <xsd:import namespace="3d81c7c1-4ebb-4181-a610-96c894e30670"/>
    <xsd:import namespace="6dd46dc8-cfd8-48d6-940f-0458efc18d5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1c7c1-4ebb-4181-a610-96c894e3067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46dc8-cfd8-48d6-940f-0458efc18d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d81c7c1-4ebb-4181-a610-96c894e30670">50CFLSKDA7B2-1702680121-17814</_dlc_DocId>
    <_dlc_DocIdUrl xmlns="3d81c7c1-4ebb-4181-a610-96c894e30670">
      <Url>https://sbb.sharepoint.com/sites/verbesserung-datenumgang/_layouts/15/DocIdRedir.aspx?ID=50CFLSKDA7B2-1702680121-17814</Url>
      <Description>50CFLSKDA7B2-1702680121-17814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13D97A-F8F4-45F4-A41C-C1A27F43610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E1BA0B9-69DC-4EA1-BA2C-233983B9E6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81c7c1-4ebb-4181-a610-96c894e30670"/>
    <ds:schemaRef ds:uri="6dd46dc8-cfd8-48d6-940f-0458efc18d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15E158-F398-42BF-8A91-7C2A147B9234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3d81c7c1-4ebb-4181-a610-96c894e30670"/>
    <ds:schemaRef ds:uri="http://schemas.microsoft.com/office/infopath/2007/PartnerControls"/>
    <ds:schemaRef ds:uri="http://purl.org/dc/elements/1.1/"/>
    <ds:schemaRef ds:uri="6dd46dc8-cfd8-48d6-940f-0458efc18d58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DAB7085B-D9CF-4930-865D-AE9ED154F0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111</Words>
  <Application>Microsoft Office PowerPoint</Application>
  <PresentationFormat>Bildschirmpräsentation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Univers Condensed Light</vt:lpstr>
      <vt:lpstr>verdana</vt:lpstr>
      <vt:lpstr>Walbaum Display Light</vt:lpstr>
      <vt:lpstr>WordVisi_MSFontService</vt:lpstr>
      <vt:lpstr>AngleLinesVTI</vt:lpstr>
      <vt:lpstr>Sicherheit und Schutzwürdigkeit von Informationen</vt:lpstr>
      <vt:lpstr>Datenschutzbestimmungen</vt:lpstr>
      <vt:lpstr>Authentifikation </vt:lpstr>
      <vt:lpstr>Verschlüsselung   </vt:lpstr>
      <vt:lpstr>Testdaten Management 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und Schutzwürdigkeit von Informationen</dc:title>
  <dc:creator>Sashauna Alaphia Wray</dc:creator>
  <cp:lastModifiedBy>Valentin Ehinger</cp:lastModifiedBy>
  <cp:revision>29</cp:revision>
  <dcterms:created xsi:type="dcterms:W3CDTF">2022-09-08T12:56:44Z</dcterms:created>
  <dcterms:modified xsi:type="dcterms:W3CDTF">2022-09-09T16:36:11Z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0x010100EE0AF36A37D2D74E88FA6114FD4655C1</vt:lpwstr>
  </property>
  <property fmtid="{D5CDD505-2E9C-101B-9397-08002B2CF9AE}" pid="3" name="_dlc_DocIdItemGuid">
    <vt:lpwstr>7f61737c-4fb7-4bc4-8821-d36f28de962c</vt:lpwstr>
  </property>
</Properties>
</file>