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9" r:id="rId21"/>
    <p:sldId id="275" r:id="rId22"/>
    <p:sldId id="276" r:id="rId23"/>
    <p:sldId id="290" r:id="rId24"/>
    <p:sldId id="277" r:id="rId25"/>
    <p:sldId id="291" r:id="rId26"/>
    <p:sldId id="278" r:id="rId27"/>
    <p:sldId id="279" r:id="rId28"/>
    <p:sldId id="292" r:id="rId29"/>
    <p:sldId id="293" r:id="rId30"/>
    <p:sldId id="280" r:id="rId31"/>
    <p:sldId id="294" r:id="rId32"/>
    <p:sldId id="295" r:id="rId33"/>
    <p:sldId id="296" r:id="rId34"/>
    <p:sldId id="297" r:id="rId35"/>
    <p:sldId id="298" r:id="rId36"/>
    <p:sldId id="281" r:id="rId37"/>
    <p:sldId id="282" r:id="rId38"/>
    <p:sldId id="28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4AF27-BDC4-4E94-9A69-9C800C5D0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1F08ED-00F4-412B-B0DD-B9975082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82A59-70FA-4D56-AA84-749AE7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F3222-9C0E-4C14-B257-048647F3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B1156-1F66-40F8-B509-B0B0689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5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DC71E-537A-4C8F-AA29-4C6F2464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A68AD6-75DF-4FAE-8DA4-FA358B40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1E195-C056-4CB7-95DB-D1DEF3D4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524EA-03DC-4F75-97AD-A626CC1B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6C0E41-FC5B-4F08-A029-E61BDB8E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972B80-2A5F-4D69-8C39-D9BA5014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CC7927-C85B-4EC3-ABB4-E1CE6B82B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0AADD8-7E14-4856-AFB4-DB6429C7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4999E5-C889-4003-B785-4CE90DF5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E53BB-0D24-47A3-95D6-17130545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1EF-B698-469F-9371-EE554167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B8719-9920-436F-A943-3F5C34DD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7136C6-6B8F-47DC-86FC-1A7655C3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126FD4-9C7A-44AD-AAB9-AAFA0056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E8C05-6774-4A4F-8C93-2D5299B9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99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F0EA2-3B69-43A0-9627-F346E942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FBEE7-CA18-47BA-9C66-9E3ED080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D312E-F8D9-4525-8CC6-933C4568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B08CA-846F-41EC-A0EC-7B8CCC6E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32A79C-3E65-406E-970E-7773D74C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E850E-2F4A-40ED-8794-438DC9AC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C058B7-04CE-4F65-910E-7CF0D13A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BFBE47-CD6D-4A87-9B08-0A1ECE6DA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897D24-1C59-43C0-AE5E-B4ED778E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12AC56-8EE4-461D-B1C1-7D40911B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1345F3-9128-4F35-959F-6A2DCD49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EBEA8-7748-45FA-911F-13F5A704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EB05C-C49D-4410-935F-46D816045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366669-EDF9-4A45-A1DA-96262F13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3B16A0-8E7D-4D0D-869D-2E82EEE6E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7E79BB-2015-4C3C-B1E8-6B5262182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BF5723-0624-42D4-9436-2438A7D5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B73030-CD77-4962-AFF2-3D8F89A3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1620D9-DBC8-4802-A4AC-3414302C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2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4ED98-A165-40BD-ABCF-F1549C57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8DA7B8-F4C0-40AE-84F6-98359D41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7CF207-8F05-41FA-9587-4A01C80A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0EDA31-58F9-4EAB-B14D-913F3D79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43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7FEF0C-7855-44BC-B0D4-B0FF509F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0F3E91-1263-401A-AB3F-07E0FC20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32125-4201-4AE1-9AEE-F7B97F9D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02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F0200-C3B0-4E58-B320-9A2B361B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C8168-23D3-42D2-84C0-316FEA46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826375-8867-49FA-8BDE-8FEAA264A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B3E5F3-E935-430F-93BE-F78DFC07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5DFB65-BEBC-40B3-81C1-A06B2883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EA9D7E-C90F-4235-AD82-557F48E5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07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04829-B24C-4EEB-A971-44645A0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BBAEB2-E165-4CAD-A5F9-21020B488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74BDDB-0C5E-47BE-9099-182DCCDA5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A99124-28DC-4139-9217-42F14EA5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41994-33F5-4585-984C-A5393E55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9C4D94-70BB-434B-BDDF-415034B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22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A9AC4-EBF4-431B-A732-6F703193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328D07-1376-4CF9-AE84-0A904F42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54E3CC-EDD1-49E5-B37D-C1A16DE93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FE30-EE90-4B82-93A4-27D694306C54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0A68F6-4C01-4659-BF5F-B5FC9151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92CB08-D316-4743-88B2-BBD01347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4DFF1-E929-47E9-8264-3878A95BC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0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ive.google.com/file/d/1B1s5gBlvgU81H9GGolLQVw_SOi-vyNf2/view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Velervv/VK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1615"/>
            <a:ext cx="12179565" cy="91346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D70647-CE90-4032-97D9-63FBD2472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6" y="691455"/>
            <a:ext cx="8443759" cy="5613866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96CE0D5F-0A0C-4C75-AC60-68470CC0B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947741" y="4089541"/>
            <a:ext cx="10558170" cy="233963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</a:t>
            </a:r>
            <a:r>
              <a:rPr lang="ru-RU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квалификацонная</a:t>
            </a:r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работа.</a:t>
            </a:r>
          </a:p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конечных свойств новых материалов (композиционных материалов).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Корпоративное обучение на базе Образовательного центра МГТУ им. Н. Э. Баумана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 управлением МИЦ «Композиты России»</a:t>
            </a:r>
          </a:p>
          <a:p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Докладчик: Глумова Влада </a:t>
            </a:r>
            <a:r>
              <a:rPr lang="ru-R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владислаовна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05" y="691455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3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10864988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 корреляции, тепловая карта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F1C87C-5FFF-42AB-96EB-C7057A5B2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12" y="1148775"/>
            <a:ext cx="5040529" cy="50668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B8EE73-B190-469B-BE16-797D7560E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12" y="1050135"/>
            <a:ext cx="5755755" cy="51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85000" lnSpcReduction="1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анализ, предобработка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82037" y="1362501"/>
            <a:ext cx="10587329" cy="5087338"/>
          </a:xfrm>
          <a:prstGeom prst="rect">
            <a:avLst/>
          </a:prstGeom>
        </p:spPr>
        <p:txBody>
          <a:bodyPr vert="horz" lIns="76727" tIns="38364" rIns="76727" bIns="38364" rtlCol="0">
            <a:normAutofit fontScale="92500" lnSpcReduction="20000"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проведения анализа данных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необхдоимо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устранить выбросы данных, а также составить инструмент предобработки данных для последующего решения задачи по обработке данных.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целях проведения предобработки данных разработана функция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построена статистика для получения данных обработанных инструментами в едином формате.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Выбросы будут удалены: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предобработки выявлено следующее число выбросов: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матрица-наполнитель          		6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Плотность, кг/м3                         			9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упругости, ГПа                    			2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отвердителя, м.%             			14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эпоксидных групп,%_2          		2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вспышки, С_2                 			8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Поверхностная плотность, г/м2            		2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упругости при растяжении, ГПа     		6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Прочность при растяжении, МПа           		11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Потребление смолы, г/м2                  			8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Угол нашивки, град                       			0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нашивки                              			4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нашивки                       			21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286042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7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упругости при растяжении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73398" y="1285006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данных. До: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A1C64DF-51D8-4FB7-A9CB-B87DC35C6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16565"/>
              </p:ext>
            </p:extLst>
          </p:nvPr>
        </p:nvGraphicFramePr>
        <p:xfrm>
          <a:off x="945412" y="1946517"/>
          <a:ext cx="10300666" cy="3795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7756">
                  <a:extLst>
                    <a:ext uri="{9D8B030D-6E8A-4147-A177-3AD203B41FA5}">
                      <a16:colId xmlns:a16="http://schemas.microsoft.com/office/drawing/2014/main" val="598550110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2498455233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3627919992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3705163913"/>
                    </a:ext>
                  </a:extLst>
                </a:gridCol>
                <a:gridCol w="1458292">
                  <a:extLst>
                    <a:ext uri="{9D8B030D-6E8A-4147-A177-3AD203B41FA5}">
                      <a16:colId xmlns:a16="http://schemas.microsoft.com/office/drawing/2014/main" val="2051066059"/>
                    </a:ext>
                  </a:extLst>
                </a:gridCol>
              </a:tblGrid>
              <a:tr h="161909"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77549"/>
                  </a:ext>
                </a:extLst>
              </a:tr>
              <a:tr h="16190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022252"/>
                  </a:ext>
                </a:extLst>
              </a:tr>
              <a:tr h="133426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Соотношение матрица-наполнитель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0.547391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5.314144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2.876888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0.880431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216642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1801.940695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2160.000000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1974.191536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69.133748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797253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упругости, ГПа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2.436909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1628.000000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740.164541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328.999060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2975"/>
                  </a:ext>
                </a:extLst>
              </a:tr>
              <a:tr h="263319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отвердителя, м.%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38.668500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181.828448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112.382558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27.103285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684528"/>
                  </a:ext>
                </a:extLst>
              </a:tr>
              <a:tr h="161174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эпоксидных групп,%_2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15.695894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28.955094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22.135760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2.367513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356004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вспышки, С_2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186.508613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386.067992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286.075009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39.172566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525678"/>
                  </a:ext>
                </a:extLst>
              </a:tr>
              <a:tr h="119918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Поверхностная плотность, г/м2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0.603740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1291.340115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485.309834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284.252109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32749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Потребление смолы, г/м2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63.685698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356.925975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215.531927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58.472463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632827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Угол нашивки, град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90.000000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45.343511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45.033078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744367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нашивки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0.145034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13.732404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6.925298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2.541034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332602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нашивки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28.237746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86.012427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57.332232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11.208720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28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81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упругости при растяжении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73398" y="1286884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данных. После: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9893098-3A37-4234-9866-166208834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55256"/>
              </p:ext>
            </p:extLst>
          </p:nvPr>
        </p:nvGraphicFramePr>
        <p:xfrm>
          <a:off x="945812" y="1698795"/>
          <a:ext cx="10543168" cy="3855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3788">
                  <a:extLst>
                    <a:ext uri="{9D8B030D-6E8A-4147-A177-3AD203B41FA5}">
                      <a16:colId xmlns:a16="http://schemas.microsoft.com/office/drawing/2014/main" val="411645945"/>
                    </a:ext>
                  </a:extLst>
                </a:gridCol>
                <a:gridCol w="1717964">
                  <a:extLst>
                    <a:ext uri="{9D8B030D-6E8A-4147-A177-3AD203B41FA5}">
                      <a16:colId xmlns:a16="http://schemas.microsoft.com/office/drawing/2014/main" val="4147462594"/>
                    </a:ext>
                  </a:extLst>
                </a:gridCol>
                <a:gridCol w="1898072">
                  <a:extLst>
                    <a:ext uri="{9D8B030D-6E8A-4147-A177-3AD203B41FA5}">
                      <a16:colId xmlns:a16="http://schemas.microsoft.com/office/drawing/2014/main" val="1891303040"/>
                    </a:ext>
                  </a:extLst>
                </a:gridCol>
                <a:gridCol w="1814946">
                  <a:extLst>
                    <a:ext uri="{9D8B030D-6E8A-4147-A177-3AD203B41FA5}">
                      <a16:colId xmlns:a16="http://schemas.microsoft.com/office/drawing/2014/main" val="4192087730"/>
                    </a:ext>
                  </a:extLst>
                </a:gridCol>
                <a:gridCol w="1638398">
                  <a:extLst>
                    <a:ext uri="{9D8B030D-6E8A-4147-A177-3AD203B41FA5}">
                      <a16:colId xmlns:a16="http://schemas.microsoft.com/office/drawing/2014/main" val="3800036272"/>
                    </a:ext>
                  </a:extLst>
                </a:gridCol>
              </a:tblGrid>
              <a:tr h="161909"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68171"/>
                  </a:ext>
                </a:extLst>
              </a:tr>
              <a:tr h="16190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33610"/>
                  </a:ext>
                </a:extLst>
              </a:tr>
              <a:tr h="112895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Соотношение матрица-наполнитель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-2.647882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2.770369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332417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-2.493464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2.689721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114077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упругости, ГПа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-2.244053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2.700658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992967"/>
                  </a:ext>
                </a:extLst>
              </a:tr>
              <a:tr h="323818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отвердителя, м.%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-2.721825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2.564227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029154"/>
                  </a:ext>
                </a:extLst>
              </a:tr>
              <a:tr h="11601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эпоксидных групп,%_2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-2.722176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2.882580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834665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вспышки, С_2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-2.543680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2.554579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678834"/>
                  </a:ext>
                </a:extLst>
              </a:tr>
              <a:tr h="154894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Поверхностная плотность, г/м2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-1.706501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2.837785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1101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Потребление смолы, г/м2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-2.598869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2.419979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48960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нашивки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-2.670349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2.680920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174175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нашивки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-2.597685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2.560695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229412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Угол нашивки, град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0.503817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0.500368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53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26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упругости при растяжении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82037" y="1245319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Моделирование. До подборки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D35FD15-6118-4A0A-8BFD-652FF8BEE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14176"/>
              </p:ext>
            </p:extLst>
          </p:nvPr>
        </p:nvGraphicFramePr>
        <p:xfrm>
          <a:off x="945412" y="1582951"/>
          <a:ext cx="9098250" cy="3229560"/>
        </p:xfrm>
        <a:graphic>
          <a:graphicData uri="http://schemas.openxmlformats.org/drawingml/2006/table">
            <a:tbl>
              <a:tblPr/>
              <a:tblGrid>
                <a:gridCol w="2490515">
                  <a:extLst>
                    <a:ext uri="{9D8B030D-6E8A-4147-A177-3AD203B41FA5}">
                      <a16:colId xmlns:a16="http://schemas.microsoft.com/office/drawing/2014/main" val="3250735084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2936874207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8651600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94877364"/>
                    </a:ext>
                  </a:extLst>
                </a:gridCol>
                <a:gridCol w="1267505">
                  <a:extLst>
                    <a:ext uri="{9D8B030D-6E8A-4147-A177-3AD203B41FA5}">
                      <a16:colId xmlns:a16="http://schemas.microsoft.com/office/drawing/2014/main" val="2307748986"/>
                    </a:ext>
                  </a:extLst>
                </a:gridCol>
                <a:gridCol w="1516375">
                  <a:extLst>
                    <a:ext uri="{9D8B030D-6E8A-4147-A177-3AD203B41FA5}">
                      <a16:colId xmlns:a16="http://schemas.microsoft.com/office/drawing/2014/main" val="3152233231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max_error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393013"/>
                  </a:ext>
                </a:extLst>
              </a:tr>
              <a:tr h="2415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DummyRegressor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-0.012059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-2.998439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-2.442075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-0.033391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-7.113542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12785"/>
                  </a:ext>
                </a:extLst>
              </a:tr>
              <a:tr h="228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LinearRegression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-0.040008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-3.036368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-2.473661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-0.033824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-7.088034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4341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-0.039908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-3.036233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-2.473557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-0.033822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-7.088144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18611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-0.012059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-2.998439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-2.442075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-0.033391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-7.113542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5430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-0.078025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-3.089026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-2.469785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-0.033797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-7.581317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2281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-0.041783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-3.038906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-2.475931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-0.033849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-7.091958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882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KNeighborsRegressor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-0.297694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-3.387811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-2.710262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-0.037030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-8.586591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327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-1.257732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-4.431958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-3.564880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-0.048791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-11.151225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62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-0.088096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-3.107257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-2.500002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-0.034202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-7.585199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56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8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упругости при растяжении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38207" y="1186742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Моделирование. После подборки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3F5B789-3432-4DF1-871A-8F18CB9CC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74331"/>
              </p:ext>
            </p:extLst>
          </p:nvPr>
        </p:nvGraphicFramePr>
        <p:xfrm>
          <a:off x="945412" y="1698324"/>
          <a:ext cx="10608181" cy="2921880"/>
        </p:xfrm>
        <a:graphic>
          <a:graphicData uri="http://schemas.openxmlformats.org/drawingml/2006/table">
            <a:tbl>
              <a:tblPr/>
              <a:tblGrid>
                <a:gridCol w="5284469">
                  <a:extLst>
                    <a:ext uri="{9D8B030D-6E8A-4147-A177-3AD203B41FA5}">
                      <a16:colId xmlns:a16="http://schemas.microsoft.com/office/drawing/2014/main" val="319833161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57013442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389581469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607103942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3354053927"/>
                    </a:ext>
                  </a:extLst>
                </a:gridCol>
                <a:gridCol w="1111930">
                  <a:extLst>
                    <a:ext uri="{9D8B030D-6E8A-4147-A177-3AD203B41FA5}">
                      <a16:colId xmlns:a16="http://schemas.microsoft.com/office/drawing/2014/main" val="3889203559"/>
                    </a:ext>
                  </a:extLst>
                </a:gridCol>
              </a:tblGrid>
              <a:tr h="21488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max_error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57086"/>
                  </a:ext>
                </a:extLst>
              </a:tr>
              <a:tr h="1844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DummyRegressor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-0.012059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-2.998439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-2.442075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-0.033391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-7.113542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067627"/>
                  </a:ext>
                </a:extLst>
              </a:tr>
              <a:tr h="1362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Ridge(alpha=10000)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-0.012754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-2.999374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-2.443103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-0.033406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-7.114296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330631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Lasso(alpha=10)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-0.012059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-2.998439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-2.442075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-0.033391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-7.113542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26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SVR(C=0.0001, kernel=rbf)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-0.011873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-2.998499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-2.444446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-0.033439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-7.112214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35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SGDRegressor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(alpha=1.0, penalty=l1)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-0.012099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-2.998512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-2.442082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-0.033393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-7.115203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KNeighborsRegressor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n_neighbors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=25)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-0.053093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-3.056920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-2.464994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-0.033714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-7.356232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838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DecisionTreeRegressor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=1)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-0.030998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-3.025149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-2.466529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-0.033725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-7.207054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75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max_features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=75)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-0.008977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-2.994092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-2.441902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-0.033389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-7.120131</a:t>
                      </a:r>
                    </a:p>
                  </a:txBody>
                  <a:tcPr marL="53720" marR="53720" marT="26860" marB="26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48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0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упругости при растяжении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205345"/>
            <a:ext cx="485810" cy="5062397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AE5A2A-F36F-4A05-A2A7-ECC4FD9BD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08" y="1155072"/>
            <a:ext cx="8926984" cy="3847619"/>
          </a:xfrm>
          <a:prstGeom prst="rect">
            <a:avLst/>
          </a:prstGeom>
        </p:spPr>
      </p:pic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FC713800-CEAA-4F12-97D2-C18A33C64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42958"/>
              </p:ext>
            </p:extLst>
          </p:nvPr>
        </p:nvGraphicFramePr>
        <p:xfrm>
          <a:off x="838200" y="4986956"/>
          <a:ext cx="10515600" cy="1005840"/>
        </p:xfrm>
        <a:graphic>
          <a:graphicData uri="http://schemas.openxmlformats.org/drawingml/2006/table">
            <a:tbl>
              <a:tblPr/>
              <a:tblGrid>
                <a:gridCol w="4911436">
                  <a:extLst>
                    <a:ext uri="{9D8B030D-6E8A-4147-A177-3AD203B41FA5}">
                      <a16:colId xmlns:a16="http://schemas.microsoft.com/office/drawing/2014/main" val="2239424305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4006305501"/>
                    </a:ext>
                  </a:extLst>
                </a:gridCol>
                <a:gridCol w="1122219">
                  <a:extLst>
                    <a:ext uri="{9D8B030D-6E8A-4147-A177-3AD203B41FA5}">
                      <a16:colId xmlns:a16="http://schemas.microsoft.com/office/drawing/2014/main" val="3783430625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28823631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2513394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35549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max_error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97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упругости, тренировочный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0.035692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-2.954403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-2.394607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-0.032735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-8.000408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09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упругости, тестовый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0.000684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-3.095100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-2.463302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-0.033655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-8.157443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554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17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Прочность при растяжении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73398" y="1245319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данных. До: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23A26D5-9792-4049-BBA9-4D6E4971D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11320"/>
              </p:ext>
            </p:extLst>
          </p:nvPr>
        </p:nvGraphicFramePr>
        <p:xfrm>
          <a:off x="773398" y="1698796"/>
          <a:ext cx="10919838" cy="4354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0493">
                  <a:extLst>
                    <a:ext uri="{9D8B030D-6E8A-4147-A177-3AD203B41FA5}">
                      <a16:colId xmlns:a16="http://schemas.microsoft.com/office/drawing/2014/main" val="4171467794"/>
                    </a:ext>
                  </a:extLst>
                </a:gridCol>
                <a:gridCol w="1814945">
                  <a:extLst>
                    <a:ext uri="{9D8B030D-6E8A-4147-A177-3AD203B41FA5}">
                      <a16:colId xmlns:a16="http://schemas.microsoft.com/office/drawing/2014/main" val="98482539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36366689"/>
                    </a:ext>
                  </a:extLst>
                </a:gridCol>
                <a:gridCol w="1593273">
                  <a:extLst>
                    <a:ext uri="{9D8B030D-6E8A-4147-A177-3AD203B41FA5}">
                      <a16:colId xmlns:a16="http://schemas.microsoft.com/office/drawing/2014/main" val="2481006754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484926795"/>
                    </a:ext>
                  </a:extLst>
                </a:gridCol>
              </a:tblGrid>
              <a:tr h="161909"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94901"/>
                  </a:ext>
                </a:extLst>
              </a:tr>
              <a:tr h="161909"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34325"/>
                  </a:ext>
                </a:extLst>
              </a:tr>
              <a:tr h="57475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Соотношение матрица-наполнитель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0.547391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5.314144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2.876888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0.880431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63708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1801.940695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2160.000000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1974.191536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69.133748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35552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упругости, ГПа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2.436909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1628.000000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740.164541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328.999060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55892"/>
                  </a:ext>
                </a:extLst>
              </a:tr>
              <a:tr h="323818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отвердителя, м.%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38.668500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181.828448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112.382558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27.103285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576015"/>
                  </a:ext>
                </a:extLst>
              </a:tr>
              <a:tr h="178969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эпоксидных групп,%_2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15.695894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28.955094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22.135760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2.367513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10227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вспышки, С_2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186.508613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386.067992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286.075009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39.172566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8624"/>
                  </a:ext>
                </a:extLst>
              </a:tr>
              <a:tr h="71766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Поверхностная плотность, г/м2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0.603740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1291.340115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485.309834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284.252109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43486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Потребление смолы, г/м2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63.685698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356.925975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215.531927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58.472463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85017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Угол нашивки, град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90.000000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45.343511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45.033078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35047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Шаг нашивки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0.145034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13.732404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6.925298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2.541034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25244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нашивки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28.237746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86.012427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57.332232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11.208720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36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28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18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Прочность при растяжении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69007" y="1186742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данных. После: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AD91A4D-CBE1-4F9A-BD5A-DCC1C9950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98827"/>
              </p:ext>
            </p:extLst>
          </p:nvPr>
        </p:nvGraphicFramePr>
        <p:xfrm>
          <a:off x="773398" y="1698796"/>
          <a:ext cx="10919838" cy="3855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9498">
                  <a:extLst>
                    <a:ext uri="{9D8B030D-6E8A-4147-A177-3AD203B41FA5}">
                      <a16:colId xmlns:a16="http://schemas.microsoft.com/office/drawing/2014/main" val="417146779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984825392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2936366689"/>
                    </a:ext>
                  </a:extLst>
                </a:gridCol>
                <a:gridCol w="1664208">
                  <a:extLst>
                    <a:ext uri="{9D8B030D-6E8A-4147-A177-3AD203B41FA5}">
                      <a16:colId xmlns:a16="http://schemas.microsoft.com/office/drawing/2014/main" val="2481006754"/>
                    </a:ext>
                  </a:extLst>
                </a:gridCol>
                <a:gridCol w="1598260">
                  <a:extLst>
                    <a:ext uri="{9D8B030D-6E8A-4147-A177-3AD203B41FA5}">
                      <a16:colId xmlns:a16="http://schemas.microsoft.com/office/drawing/2014/main" val="2484926795"/>
                    </a:ext>
                  </a:extLst>
                </a:gridCol>
              </a:tblGrid>
              <a:tr h="161909"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94901"/>
                  </a:ext>
                </a:extLst>
              </a:tr>
              <a:tr h="161909"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0" marR="46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34325"/>
                  </a:ext>
                </a:extLst>
              </a:tr>
              <a:tr h="57475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Соотношение матрица-наполнитель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-2.647882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2.770369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63708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-2.493464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2.689721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35552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упругости, ГПа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-2.244053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2.700658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55892"/>
                  </a:ext>
                </a:extLst>
              </a:tr>
              <a:tr h="323818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отвердителя, м.%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-2.721825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2.564227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576015"/>
                  </a:ext>
                </a:extLst>
              </a:tr>
              <a:tr h="178969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эпоксидных групп,%_2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-2.722176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2.882580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10227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вспышки, С_2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-2.543680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2.554579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8624"/>
                  </a:ext>
                </a:extLst>
              </a:tr>
              <a:tr h="71766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Поверхностная плотность, г/м2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-1.706501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2.837785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43486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Потребление смолы, г/м2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-2.598869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2.419979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85017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Угол нашивки, град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-2.670349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2.680920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35047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Шаг нашивки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-2.597685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2.560695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25244"/>
                  </a:ext>
                </a:extLst>
              </a:tr>
              <a:tr h="320321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нашивки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0.503817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0.500368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36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2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19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Прочность при растяжении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82037" y="1210129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Моделирование. До подборки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4668037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8DDEB08-1108-472A-BFA3-99AB9211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31817"/>
              </p:ext>
            </p:extLst>
          </p:nvPr>
        </p:nvGraphicFramePr>
        <p:xfrm>
          <a:off x="908896" y="1506533"/>
          <a:ext cx="10425078" cy="3151023"/>
        </p:xfrm>
        <a:graphic>
          <a:graphicData uri="http://schemas.openxmlformats.org/drawingml/2006/table">
            <a:tbl>
              <a:tblPr/>
              <a:tblGrid>
                <a:gridCol w="3108922">
                  <a:extLst>
                    <a:ext uri="{9D8B030D-6E8A-4147-A177-3AD203B41FA5}">
                      <a16:colId xmlns:a16="http://schemas.microsoft.com/office/drawing/2014/main" val="795655537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val="2493720036"/>
                    </a:ext>
                  </a:extLst>
                </a:gridCol>
                <a:gridCol w="1565563">
                  <a:extLst>
                    <a:ext uri="{9D8B030D-6E8A-4147-A177-3AD203B41FA5}">
                      <a16:colId xmlns:a16="http://schemas.microsoft.com/office/drawing/2014/main" val="1845636185"/>
                    </a:ext>
                  </a:extLst>
                </a:gridCol>
                <a:gridCol w="1607128">
                  <a:extLst>
                    <a:ext uri="{9D8B030D-6E8A-4147-A177-3AD203B41FA5}">
                      <a16:colId xmlns:a16="http://schemas.microsoft.com/office/drawing/2014/main" val="1501024329"/>
                    </a:ext>
                  </a:extLst>
                </a:gridCol>
                <a:gridCol w="1343890">
                  <a:extLst>
                    <a:ext uri="{9D8B030D-6E8A-4147-A177-3AD203B41FA5}">
                      <a16:colId xmlns:a16="http://schemas.microsoft.com/office/drawing/2014/main" val="2392067327"/>
                    </a:ext>
                  </a:extLst>
                </a:gridCol>
                <a:gridCol w="1441829">
                  <a:extLst>
                    <a:ext uri="{9D8B030D-6E8A-4147-A177-3AD203B41FA5}">
                      <a16:colId xmlns:a16="http://schemas.microsoft.com/office/drawing/2014/main" val="51337413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max_error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19304"/>
                  </a:ext>
                </a:extLst>
              </a:tr>
              <a:tr h="2783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DummyRegressor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-0.022998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-464.119768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-372.585256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-0.161845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-1164.177763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85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LinearRegression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-0.047179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-468.917218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-377.246646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-0.163538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-1176.273219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65756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-0.047083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-468.897334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-377.233054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-0.163533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-1176.228522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5599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-0.044201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-468.275919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-376.828942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-0.163366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-1174.834609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77287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-0.026313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-464.790874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-373.672700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-0.162014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-1166.836166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7957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-0.046978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-468.865124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-377.156712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-0.163457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-1175.578881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50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GradientBoostingRegressor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-0.157289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-492.923119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-393.315463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-0.170128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-1313.268169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475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-0.087201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-478.058865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-386.880906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-0.167698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-1159.326155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4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93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73396" y="1841065"/>
            <a:ext cx="10557211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Имеются данные о начальных свойствах компонентов композиционных материалов (количество связующего, наполнителя, температурный режим отверждения и т.д.). На выходе необходимо спрогнозировать ряд конечных свойств получаемых композиционных материалов. Кейс основан на реальных производственных задачах Центра НТИ «Цифровое материаловедение: новые материалы и вещества» (структурное подразделение МГТУ им. Н.Э. Баумана).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со свойствами композитов требуется объединить по индексу, тип объединения INNER.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https://drive.google.com/file/d/1B1s5gBlvgU81H9GGolLQVw_SOi-vyNf2/view?usp=sharing</a:t>
            </a: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739418"/>
            <a:ext cx="485810" cy="4025278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8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20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Прочность при растяжении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82037" y="1210129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Моделирование. После подборки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4668037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8DDEB08-1108-472A-BFA3-99AB9211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10433"/>
              </p:ext>
            </p:extLst>
          </p:nvPr>
        </p:nvGraphicFramePr>
        <p:xfrm>
          <a:off x="908896" y="1603518"/>
          <a:ext cx="10425078" cy="3739593"/>
        </p:xfrm>
        <a:graphic>
          <a:graphicData uri="http://schemas.openxmlformats.org/drawingml/2006/table">
            <a:tbl>
              <a:tblPr/>
              <a:tblGrid>
                <a:gridCol w="4328122">
                  <a:extLst>
                    <a:ext uri="{9D8B030D-6E8A-4147-A177-3AD203B41FA5}">
                      <a16:colId xmlns:a16="http://schemas.microsoft.com/office/drawing/2014/main" val="795655537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249372003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845636185"/>
                    </a:ext>
                  </a:extLst>
                </a:gridCol>
                <a:gridCol w="1288472">
                  <a:extLst>
                    <a:ext uri="{9D8B030D-6E8A-4147-A177-3AD203B41FA5}">
                      <a16:colId xmlns:a16="http://schemas.microsoft.com/office/drawing/2014/main" val="150102432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92067327"/>
                    </a:ext>
                  </a:extLst>
                </a:gridCol>
                <a:gridCol w="1441829">
                  <a:extLst>
                    <a:ext uri="{9D8B030D-6E8A-4147-A177-3AD203B41FA5}">
                      <a16:colId xmlns:a16="http://schemas.microsoft.com/office/drawing/2014/main" val="51337413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max_error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19304"/>
                  </a:ext>
                </a:extLst>
              </a:tr>
              <a:tr h="2783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DummyRegressor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-0.022998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-464.119768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-372.585256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-0.161845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-1164.177763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85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Ridge(alpha=10000)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-0.023157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-464.134719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-372.695898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-0.161880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-1164.939161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65756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Lasso(alpha=100)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-0.022998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-464.119768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-372.585256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-0.161845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-1164.177763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5599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SVR(C=0.5, kernel=poly)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-0.025665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-464.654744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-373.540339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-0.161967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-1166.937316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77287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SGDRegressor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(alpha=15, l1_ratio=0.1, penalty=l2)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-0.021077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-463.679381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-372.354901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-0.161673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-1163.095256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7957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GradientBoostingRegressor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(loss=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squared_error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max_features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-0.035576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-466.606216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-374.458234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-0.162561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-1191.896230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50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max_features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=75)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-0.021457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-463.709843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-372.925158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-0.161978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-1162.642114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7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72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21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Прочность при растяжении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285300-66E0-435C-B38E-030CAC404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68" y="1075877"/>
            <a:ext cx="9092063" cy="3847619"/>
          </a:xfrm>
          <a:prstGeom prst="rect">
            <a:avLst/>
          </a:prstGeom>
        </p:spPr>
      </p:pic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FE1B5A0-B611-4385-9355-F43E5C309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26033"/>
              </p:ext>
            </p:extLst>
          </p:nvPr>
        </p:nvGraphicFramePr>
        <p:xfrm>
          <a:off x="782037" y="4876800"/>
          <a:ext cx="10515600" cy="1005840"/>
        </p:xfrm>
        <a:graphic>
          <a:graphicData uri="http://schemas.openxmlformats.org/drawingml/2006/table">
            <a:tbl>
              <a:tblPr/>
              <a:tblGrid>
                <a:gridCol w="4524254">
                  <a:extLst>
                    <a:ext uri="{9D8B030D-6E8A-4147-A177-3AD203B41FA5}">
                      <a16:colId xmlns:a16="http://schemas.microsoft.com/office/drawing/2014/main" val="3701733495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771938359"/>
                    </a:ext>
                  </a:extLst>
                </a:gridCol>
                <a:gridCol w="1246910">
                  <a:extLst>
                    <a:ext uri="{9D8B030D-6E8A-4147-A177-3AD203B41FA5}">
                      <a16:colId xmlns:a16="http://schemas.microsoft.com/office/drawing/2014/main" val="2242842982"/>
                    </a:ext>
                  </a:extLst>
                </a:gridCol>
                <a:gridCol w="1288472">
                  <a:extLst>
                    <a:ext uri="{9D8B030D-6E8A-4147-A177-3AD203B41FA5}">
                      <a16:colId xmlns:a16="http://schemas.microsoft.com/office/drawing/2014/main" val="2907295131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638413795"/>
                    </a:ext>
                  </a:extLst>
                </a:gridCol>
                <a:gridCol w="1336219">
                  <a:extLst>
                    <a:ext uri="{9D8B030D-6E8A-4147-A177-3AD203B41FA5}">
                      <a16:colId xmlns:a16="http://schemas.microsoft.com/office/drawing/2014/main" val="1721358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max_error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62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прочности, тренировочный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-464.033203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-371.514755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-0.161243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-1244.016880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78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прочности, тестовый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-0.001038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-461.284643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-361.033291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-0.154038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-1189.655027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14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446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22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Матрица-наполнитель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38207" y="1146767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данных. До: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C9CFE24-A698-47C4-8F97-8EF64CC1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71690"/>
              </p:ext>
            </p:extLst>
          </p:nvPr>
        </p:nvGraphicFramePr>
        <p:xfrm>
          <a:off x="828455" y="1486679"/>
          <a:ext cx="10963754" cy="3611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2418">
                  <a:extLst>
                    <a:ext uri="{9D8B030D-6E8A-4147-A177-3AD203B41FA5}">
                      <a16:colId xmlns:a16="http://schemas.microsoft.com/office/drawing/2014/main" val="3410974410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285711353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886083469"/>
                    </a:ext>
                  </a:extLst>
                </a:gridCol>
                <a:gridCol w="1717964">
                  <a:extLst>
                    <a:ext uri="{9D8B030D-6E8A-4147-A177-3AD203B41FA5}">
                      <a16:colId xmlns:a16="http://schemas.microsoft.com/office/drawing/2014/main" val="1042164826"/>
                    </a:ext>
                  </a:extLst>
                </a:gridCol>
                <a:gridCol w="1581409">
                  <a:extLst>
                    <a:ext uri="{9D8B030D-6E8A-4147-A177-3AD203B41FA5}">
                      <a16:colId xmlns:a16="http://schemas.microsoft.com/office/drawing/2014/main" val="306966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20916"/>
                  </a:ext>
                </a:extLst>
              </a:tr>
              <a:tr h="245007"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57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1801.940695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2160.000000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1974.191536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69.133748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08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упругости, ГПа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2.436909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1628.000000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740.164541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328.999060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3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отвердителя, м.%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38.668500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181.828448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112.382558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27.103285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98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эпоксидных групп,%_2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15.695894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28.955094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22.135760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2.367513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95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вспышки, С_2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186.508613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386.067992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286.075009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39.172566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9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Поверхностная плотность, г/м2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0.603740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1291.340115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485.309834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284.252109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38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 при растяжении, ГПа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65.793845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81.417126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73.345263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3.010881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6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Прочность при растяжении, МПа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1250.392802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3705.672523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2459.535981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464.807054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Потребление смолы, г/м2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63.685698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356.925975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215.531927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58.472463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1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Угол нашивки, град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90.000000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45.343511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45.033078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4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нашивки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0.145034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13.732404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6.925298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2.541034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758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нашивки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28.237746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86.012427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57.332232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11.208720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27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28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23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Матрица-наполнитель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38207" y="1146767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данных. После: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C9CFE24-A698-47C4-8F97-8EF64CC1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98634"/>
              </p:ext>
            </p:extLst>
          </p:nvPr>
        </p:nvGraphicFramePr>
        <p:xfrm>
          <a:off x="828455" y="1486679"/>
          <a:ext cx="10963754" cy="3611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2418">
                  <a:extLst>
                    <a:ext uri="{9D8B030D-6E8A-4147-A177-3AD203B41FA5}">
                      <a16:colId xmlns:a16="http://schemas.microsoft.com/office/drawing/2014/main" val="3410974410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285711353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886083469"/>
                    </a:ext>
                  </a:extLst>
                </a:gridCol>
                <a:gridCol w="1717964">
                  <a:extLst>
                    <a:ext uri="{9D8B030D-6E8A-4147-A177-3AD203B41FA5}">
                      <a16:colId xmlns:a16="http://schemas.microsoft.com/office/drawing/2014/main" val="1042164826"/>
                    </a:ext>
                  </a:extLst>
                </a:gridCol>
                <a:gridCol w="1581409">
                  <a:extLst>
                    <a:ext uri="{9D8B030D-6E8A-4147-A177-3AD203B41FA5}">
                      <a16:colId xmlns:a16="http://schemas.microsoft.com/office/drawing/2014/main" val="306966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20916"/>
                  </a:ext>
                </a:extLst>
              </a:tr>
              <a:tr h="245007"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57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-2.493464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2.689721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08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упругости, ГПа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-2.244053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2.700658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3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отвердителя, м.%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-2.721825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2.564227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98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эпоксидных групп,%_2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-2.722176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2.882580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95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вспышки, С_2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-2.543680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2.554579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9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Поверхностная плотность, г/м2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-1.706501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2.837785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38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 при растяжении, ГПа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-2.509959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2.682946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6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Прочность при растяжении, МПа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-2.603375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2.683025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Потребление смолы, г/м2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-2.598869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2.419979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1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Угол нашивки, град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-2.670349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2.680920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4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нашивки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-2.597685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2.560695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1.000764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758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нашивки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5" marR="419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0.503817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r">
                        <a:lnSpc>
                          <a:spcPct val="115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0.500368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27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7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Матрица-наполнитель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38207" y="1146767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Моделирование. До подборки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F60DAF7-42DE-4991-A409-A2509134A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49084"/>
              </p:ext>
            </p:extLst>
          </p:nvPr>
        </p:nvGraphicFramePr>
        <p:xfrm>
          <a:off x="883461" y="1502649"/>
          <a:ext cx="10425078" cy="3122904"/>
        </p:xfrm>
        <a:graphic>
          <a:graphicData uri="http://schemas.openxmlformats.org/drawingml/2006/table">
            <a:tbl>
              <a:tblPr/>
              <a:tblGrid>
                <a:gridCol w="3549994">
                  <a:extLst>
                    <a:ext uri="{9D8B030D-6E8A-4147-A177-3AD203B41FA5}">
                      <a16:colId xmlns:a16="http://schemas.microsoft.com/office/drawing/2014/main" val="608982469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3593937160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12606610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60415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9563301"/>
                    </a:ext>
                  </a:extLst>
                </a:gridCol>
                <a:gridCol w="1347121">
                  <a:extLst>
                    <a:ext uri="{9D8B030D-6E8A-4147-A177-3AD203B41FA5}">
                      <a16:colId xmlns:a16="http://schemas.microsoft.com/office/drawing/2014/main" val="179398342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max_error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17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DummyRegressor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-0.007274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-0.878669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-0.699270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-0.308229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-2.097731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989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LinearRegression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-0.041745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-0.893546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-0.712160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-0.312723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-2.109625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646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-0.041626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-0.893496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-0.712115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-0.312707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-2.109484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71602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-0.007274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-0.878669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-0.699270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-0.308229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-2.097731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6988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-0.104840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-0.920000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-0.741544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-0.320359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-2.195318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17912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-0.046629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-0.895541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-0.713205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-0.312249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-2.133301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753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GradientBoostingRegressor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-0.060354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-0.901614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-0.728569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-0.316065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-2.217310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787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-0.003244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-0.876431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-0.710509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-0.310480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-2.101667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19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962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25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Матрица-наполнитель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38207" y="1146767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Моделирование. После подборки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F60DAF7-42DE-4991-A409-A2509134A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79467"/>
              </p:ext>
            </p:extLst>
          </p:nvPr>
        </p:nvGraphicFramePr>
        <p:xfrm>
          <a:off x="883461" y="1502649"/>
          <a:ext cx="10425078" cy="3712262"/>
        </p:xfrm>
        <a:graphic>
          <a:graphicData uri="http://schemas.openxmlformats.org/drawingml/2006/table">
            <a:tbl>
              <a:tblPr/>
              <a:tblGrid>
                <a:gridCol w="3549994">
                  <a:extLst>
                    <a:ext uri="{9D8B030D-6E8A-4147-A177-3AD203B41FA5}">
                      <a16:colId xmlns:a16="http://schemas.microsoft.com/office/drawing/2014/main" val="608982469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3593937160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12606610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60415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9563301"/>
                    </a:ext>
                  </a:extLst>
                </a:gridCol>
                <a:gridCol w="1347121">
                  <a:extLst>
                    <a:ext uri="{9D8B030D-6E8A-4147-A177-3AD203B41FA5}">
                      <a16:colId xmlns:a16="http://schemas.microsoft.com/office/drawing/2014/main" val="179398342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max_error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17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DummyRegressor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-0.007274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-0.878669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-0.699270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-0.308229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-2.097731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989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Ridge(alpha=10000)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-0.008287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-0.879113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-0.699702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-0.308379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-2.095200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46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Lasso(alpha=0.1)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-0.007274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-0.878669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-0.699270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-0.308229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-2.097731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71602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SVR(C=0.001, kernel=rbf)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-0.008528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-0.879204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-0.699139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-0.304915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-2.104737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16988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SGDRegressor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(alpha=25, l1_ratio=0.1, penalty=l2)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-0.006729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-0.878468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-0.699301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-0.308303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-2.095016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17912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GradientBoostingRegressor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(loss=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absolute_error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max_features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-0.010176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-0.879973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-0.701529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-0.304588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-2.163472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753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max_features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=1,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=75)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-0.000149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-0.875634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-0.700383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-0.308187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-2.080780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8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621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26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Матрица-наполнитель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F5C80F-857E-4C28-B3BA-A3ABEB74A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6" y="1027384"/>
            <a:ext cx="8850793" cy="3847619"/>
          </a:xfrm>
          <a:prstGeom prst="rect">
            <a:avLst/>
          </a:prstGeom>
        </p:spPr>
      </p:pic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BF868C18-C873-4250-8A8C-326F573D3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990"/>
              </p:ext>
            </p:extLst>
          </p:nvPr>
        </p:nvGraphicFramePr>
        <p:xfrm>
          <a:off x="880804" y="4828608"/>
          <a:ext cx="10515600" cy="1005840"/>
        </p:xfrm>
        <a:graphic>
          <a:graphicData uri="http://schemas.openxmlformats.org/drawingml/2006/table">
            <a:tbl>
              <a:tblPr/>
              <a:tblGrid>
                <a:gridCol w="4647160">
                  <a:extLst>
                    <a:ext uri="{9D8B030D-6E8A-4147-A177-3AD203B41FA5}">
                      <a16:colId xmlns:a16="http://schemas.microsoft.com/office/drawing/2014/main" val="267894207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4035868985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67965006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1907196040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1585331578"/>
                    </a:ext>
                  </a:extLst>
                </a:gridCol>
                <a:gridCol w="1185604">
                  <a:extLst>
                    <a:ext uri="{9D8B030D-6E8A-4147-A177-3AD203B41FA5}">
                      <a16:colId xmlns:a16="http://schemas.microsoft.com/office/drawing/2014/main" val="2296369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ru-RU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20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Матрица наполнитель, тренировочный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0.125459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-0.822723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-0.657062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-0.288359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-2.427237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6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Матрица наполнитель, тестовый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-0.037305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-0.930711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-0.756799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-0.292926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-2.354580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10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88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27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10861422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Нейросети.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Матрица-наполнитель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40C047-95EE-46B6-8048-8FB67967A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54" y="1251035"/>
            <a:ext cx="7137909" cy="485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28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10861422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Нейросети.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Матрица-наполнитель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001FB4-FF80-4303-A4B9-0B7CF0955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12" y="1284634"/>
            <a:ext cx="803069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8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29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10861422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Нейросети.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Матрица-наполнитель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EF2A17-BB39-473B-B1DC-9683B5940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69" y="1116232"/>
            <a:ext cx="6801799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4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</a:t>
            </a:r>
            <a:r>
              <a:rPr lang="ru-RU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 объединения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739418"/>
            <a:ext cx="485810" cy="4025278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96C1CBE-D8D5-44AB-AB02-108FF2A09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12" y="1982027"/>
            <a:ext cx="9285266" cy="36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8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30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10999968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Нейросети.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Sequential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Матрица-наполнитель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2783C7-4D09-4AFF-BF36-067AD1F3CD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38"/>
          <a:stretch/>
        </p:blipFill>
        <p:spPr>
          <a:xfrm>
            <a:off x="945412" y="1257327"/>
            <a:ext cx="7182588" cy="48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31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10999968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Нейросети.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Sequential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Матрица-наполнитель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066016-A063-43FE-8B49-F4C91DA6DC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5"/>
          <a:stretch/>
        </p:blipFill>
        <p:spPr>
          <a:xfrm>
            <a:off x="1115286" y="1409699"/>
            <a:ext cx="7825513" cy="45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79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10999968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Нейросети.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Sequential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Матрица-наполнитель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DC27FB-CC71-4C0F-95C1-302D637C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11" y="1469903"/>
            <a:ext cx="8881323" cy="24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53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33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10999968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Нейросети.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Sequential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Матрица-наполнитель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63649D-853B-4575-A62C-C89B43F48C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46"/>
          <a:stretch/>
        </p:blipFill>
        <p:spPr>
          <a:xfrm>
            <a:off x="782037" y="1609489"/>
            <a:ext cx="10969040" cy="41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7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34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10999968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Нейросети.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Sequential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Матрица-наполнитель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37DA4A-A35E-4E85-8DDC-D3F656AF7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13" r="23309"/>
          <a:stretch/>
        </p:blipFill>
        <p:spPr>
          <a:xfrm>
            <a:off x="828455" y="1593824"/>
            <a:ext cx="10004646" cy="427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8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35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10999968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Нейросети.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Sequential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Матрица-наполнитель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1CBF62-2341-4A25-8892-DDC87A947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69" y="1116232"/>
            <a:ext cx="6992326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12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36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73396" y="1841065"/>
            <a:ext cx="10715587" cy="3706096"/>
          </a:xfrm>
          <a:prstGeom prst="rect">
            <a:avLst/>
          </a:prstGeom>
        </p:spPr>
        <p:txBody>
          <a:bodyPr vert="horz" lIns="76727" tIns="38364" rIns="76727" bIns="38364" rtlCol="0">
            <a:normAutofit fontScale="62500" lnSpcReduction="20000"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Приложение состоит из файла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Flask</a:t>
            </a:r>
            <a:r>
              <a:rPr lang="ru-RU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который содержит в себе весь основной функционал и методы обработки, папки </a:t>
            </a:r>
            <a:r>
              <a:rPr lang="ru-RU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templates</a:t>
            </a:r>
            <a:r>
              <a:rPr lang="ru-RU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где лежат основные шаблоны страниц и блока моделей с </a:t>
            </a:r>
            <a:r>
              <a:rPr lang="ru-RU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предобработчиками</a:t>
            </a:r>
            <a:r>
              <a:rPr lang="ru-RU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для входных данных. На вкладке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main </a:t>
            </a:r>
            <a:r>
              <a:rPr lang="ru-RU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необходимо выбрать тип желаемой задачи предсказание упругости и прочности или предсказание соотношения матрица/наполнитель, после чего пользователь увидит экран с запросом данных.</a:t>
            </a:r>
            <a:endParaRPr lang="ru-RU" sz="2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запросе уже стоят данные, на которых можно проверить модель, либо данные можно заменить собственными с соблюдением требований диапазонов. Если какие-то значения диапазонов выходят за рамки допустимых пользователь получает соответствующую ошибку. Если все в норме – программа распаковывает необходимые </a:t>
            </a:r>
            <a:r>
              <a:rPr lang="ru-RU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предобработчики</a:t>
            </a:r>
            <a:r>
              <a:rPr lang="ru-RU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модели и запускает прогноз.</a:t>
            </a:r>
            <a:endParaRPr lang="ru-RU" sz="2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На выходе пользователь видит значения упругости, прочности или соотношения матрица/наполнитель в зависимости от его запроса.</a:t>
            </a:r>
            <a:endParaRPr lang="ru-RU" sz="2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739418"/>
            <a:ext cx="485810" cy="4025278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0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37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73397" y="1841065"/>
            <a:ext cx="7738668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https://github.com/Velervv/VKR</a:t>
            </a: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739418"/>
            <a:ext cx="485810" cy="621360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39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38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3525098" y="3118320"/>
            <a:ext cx="5141804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характеристики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802092" y="1245704"/>
            <a:ext cx="606452" cy="5022038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22BAB9-AC75-48CC-9460-3D1207326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16" y="1264713"/>
            <a:ext cx="6049010" cy="49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4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характеристика </a:t>
            </a:r>
            <a:r>
              <a:rPr lang="ru-RU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9B8FBBE-FD12-46CC-9B37-EBA308A7E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78688"/>
              </p:ext>
            </p:extLst>
          </p:nvPr>
        </p:nvGraphicFramePr>
        <p:xfrm>
          <a:off x="120958" y="1253329"/>
          <a:ext cx="11935750" cy="3937232"/>
        </p:xfrm>
        <a:graphic>
          <a:graphicData uri="http://schemas.openxmlformats.org/drawingml/2006/table">
            <a:tbl>
              <a:tblPr/>
              <a:tblGrid>
                <a:gridCol w="543186">
                  <a:extLst>
                    <a:ext uri="{9D8B030D-6E8A-4147-A177-3AD203B41FA5}">
                      <a16:colId xmlns:a16="http://schemas.microsoft.com/office/drawing/2014/main" val="2013509638"/>
                    </a:ext>
                  </a:extLst>
                </a:gridCol>
                <a:gridCol w="969692">
                  <a:extLst>
                    <a:ext uri="{9D8B030D-6E8A-4147-A177-3AD203B41FA5}">
                      <a16:colId xmlns:a16="http://schemas.microsoft.com/office/drawing/2014/main" val="1002161521"/>
                    </a:ext>
                  </a:extLst>
                </a:gridCol>
                <a:gridCol w="965126">
                  <a:extLst>
                    <a:ext uri="{9D8B030D-6E8A-4147-A177-3AD203B41FA5}">
                      <a16:colId xmlns:a16="http://schemas.microsoft.com/office/drawing/2014/main" val="1993007122"/>
                    </a:ext>
                  </a:extLst>
                </a:gridCol>
                <a:gridCol w="927805">
                  <a:extLst>
                    <a:ext uri="{9D8B030D-6E8A-4147-A177-3AD203B41FA5}">
                      <a16:colId xmlns:a16="http://schemas.microsoft.com/office/drawing/2014/main" val="18036699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3216301632"/>
                    </a:ext>
                  </a:extLst>
                </a:gridCol>
                <a:gridCol w="808382">
                  <a:extLst>
                    <a:ext uri="{9D8B030D-6E8A-4147-A177-3AD203B41FA5}">
                      <a16:colId xmlns:a16="http://schemas.microsoft.com/office/drawing/2014/main" val="2836585925"/>
                    </a:ext>
                  </a:extLst>
                </a:gridCol>
                <a:gridCol w="848140">
                  <a:extLst>
                    <a:ext uri="{9D8B030D-6E8A-4147-A177-3AD203B41FA5}">
                      <a16:colId xmlns:a16="http://schemas.microsoft.com/office/drawing/2014/main" val="1123269136"/>
                    </a:ext>
                  </a:extLst>
                </a:gridCol>
                <a:gridCol w="967408">
                  <a:extLst>
                    <a:ext uri="{9D8B030D-6E8A-4147-A177-3AD203B41FA5}">
                      <a16:colId xmlns:a16="http://schemas.microsoft.com/office/drawing/2014/main" val="2695372535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749732157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625789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75309458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221526126"/>
                    </a:ext>
                  </a:extLst>
                </a:gridCol>
                <a:gridCol w="781878">
                  <a:extLst>
                    <a:ext uri="{9D8B030D-6E8A-4147-A177-3AD203B41FA5}">
                      <a16:colId xmlns:a16="http://schemas.microsoft.com/office/drawing/2014/main" val="2530948523"/>
                    </a:ext>
                  </a:extLst>
                </a:gridCol>
                <a:gridCol w="711159">
                  <a:extLst>
                    <a:ext uri="{9D8B030D-6E8A-4147-A177-3AD203B41FA5}">
                      <a16:colId xmlns:a16="http://schemas.microsoft.com/office/drawing/2014/main" val="713749644"/>
                    </a:ext>
                  </a:extLst>
                </a:gridCol>
              </a:tblGrid>
              <a:tr h="714016">
                <a:tc>
                  <a:txBody>
                    <a:bodyPr/>
                    <a:lstStyle/>
                    <a:p>
                      <a:pPr algn="r" fontAlgn="ctr"/>
                      <a:endParaRPr lang="ru-RU" sz="1000" b="1" dirty="0">
                        <a:effectLst/>
                      </a:endParaRP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Соотношение матрица-наполнитель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Плотность, кг/м3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модуль упругости, ГПа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Количество отвердителя, м.%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Содержание эпоксидных групп,%_2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Температура вспышки, С_2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Поверхностная плотность, г/м2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Модуль упругости при растяжении, ГПа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Прочность при растяжении, МПа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Потребление смолы, г/м2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Угол нашивки, град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Шаг нашивки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Плотность нашивки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050732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count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1023.000000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1023.000000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1023.000000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1023.000000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1023.000000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1023.000000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1023.000000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1023.000000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1023.000000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1023.000000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1023.00000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1023.0000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360363" fontAlgn="ctr">
                        <a:tabLst>
                          <a:tab pos="623888" algn="l"/>
                        </a:tabLst>
                      </a:pPr>
                      <a:r>
                        <a:rPr lang="ru-RU" sz="1000" dirty="0">
                          <a:effectLst/>
                        </a:rPr>
                        <a:t>1023.000000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376182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mean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2.930366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1975.734888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739.923233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110.570769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22.244390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285.882151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482.731833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73.328571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2466.922843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218.423144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44.252199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6.899222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57.153929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69976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std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0.913222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73.729231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330.231581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28.295911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2.406301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40.943260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281.314690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3.118983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485.628006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59.735931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45.015793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2.563467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12.350969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9913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min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0.389403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1731.764635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2.436909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17.740275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14.254985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100.000000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0.603740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64.054061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1036.856605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33.803026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655187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25%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2.317887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1924.155467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500.047452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92.443497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20.608034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259.066528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266.816645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71.245018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2135.850448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179.627520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5.080033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49.799212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676497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50%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2.906878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1977.621657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739.664328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110.564840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22.230744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285.896812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451.864365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73.268805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2459.524526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219.198882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0.000000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6.916144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57.341920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552859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dirty="0">
                          <a:effectLst/>
                        </a:rPr>
                        <a:t>75%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3.552660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2021.374375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961.812526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129.730366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23.961934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313.002106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693.225017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75.356612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2767.193119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257.481724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90.000000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8.586293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64.944961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526057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max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5.591742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2207.773481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1911.536477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198.953207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33.000000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413.273418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1399.542362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82.682051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3848.436732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414.590628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90.000000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14.440522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103.988901</a:t>
                      </a:r>
                    </a:p>
                  </a:txBody>
                  <a:tcPr marL="40290" marR="40290" marT="20145" marB="20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5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77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5" y="475299"/>
            <a:ext cx="8353749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925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в работе инструменты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73396" y="1362250"/>
            <a:ext cx="9243439" cy="4953492"/>
          </a:xfrm>
          <a:prstGeom prst="rect">
            <a:avLst/>
          </a:prstGeom>
        </p:spPr>
        <p:txBody>
          <a:bodyPr vert="horz" lIns="76727" tIns="38364" rIns="76727" bIns="38364" rtlCol="0">
            <a:normAutofit fontScale="85000" lnSpcReduction="20000"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рамках решения задач выпускной квалификационной работы используются библиотеки: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numpy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pandas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matplotlib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pyplot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seaborn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sklearn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в частности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keras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качестве моделей для построения прогнозов используются: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нейронные сети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Sequential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MLPRegressor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DummyRegressor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LinearRegression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Ridge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Lasso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SVR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SGDRegressor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KNeighborsRegressor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DecisionTreeRegressor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RandomForestRegressor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GradientBoostingRegressor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73397" y="1314250"/>
            <a:ext cx="485810" cy="4953492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0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10864988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анализ, предобработка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83287A8-6219-4EC9-8BE1-8FFB6511A962}"/>
              </a:ext>
            </a:extLst>
          </p:cNvPr>
          <p:cNvSpPr txBox="1">
            <a:spLocks/>
          </p:cNvSpPr>
          <p:nvPr/>
        </p:nvSpPr>
        <p:spPr>
          <a:xfrm>
            <a:off x="782036" y="1136633"/>
            <a:ext cx="10706943" cy="3706096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анализа данных построены «ящики с усами», графики нормального распределения, на основании которых выявлены выбросы данных. Для каждого из 13 показателей построены подобные данные. Ниже приведены примеры графиков: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096659"/>
            <a:ext cx="485810" cy="5171083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39418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6065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C8EBAE-2D13-4943-ACDF-798ECC693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63" y="1718018"/>
            <a:ext cx="4197193" cy="43641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198802-E051-4853-9996-BEBF25AF2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0" y="1718020"/>
            <a:ext cx="4197192" cy="436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5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85000" lnSpcReduction="1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анализ, предобработка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739418"/>
            <a:ext cx="485810" cy="4025278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BCA85A9-9FA2-4794-807E-32039467D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55" y="1739418"/>
            <a:ext cx="11314285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47F31EE-17E6-41C4-AA4C-7D5FBA1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85000" lnSpcReduction="1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анализ, предобработка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484248-4F00-4A9F-AC69-04CEA2EA3AF6}"/>
              </a:ext>
            </a:extLst>
          </p:cNvPr>
          <p:cNvGrpSpPr/>
          <p:nvPr/>
        </p:nvGrpSpPr>
        <p:grpSpPr>
          <a:xfrm>
            <a:off x="702507" y="1739418"/>
            <a:ext cx="485810" cy="4025278"/>
            <a:chOff x="702507" y="1739418"/>
            <a:chExt cx="485810" cy="756647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5529491-8393-477C-B834-9D96B916669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16" y="1739418"/>
              <a:ext cx="0" cy="756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0D86BD7-B1DE-4F6D-B88D-308233CC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1742282"/>
              <a:ext cx="4127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8CFEB1-39FA-4C21-8C6D-E0806AF58F37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7" y="2491597"/>
              <a:ext cx="4858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D36CD7-9E5F-4D51-8776-4933DB9A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58" y="5888987"/>
            <a:ext cx="2724150" cy="7429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6181739-24B5-46F7-AD49-4DA960026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55" y="1739418"/>
            <a:ext cx="11314285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445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2492</Words>
  <Application>Microsoft Office PowerPoint</Application>
  <PresentationFormat>Широкоэкранный</PresentationFormat>
  <Paragraphs>1030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Влада Глумова</dc:creator>
  <cp:lastModifiedBy>Влада Глумова</cp:lastModifiedBy>
  <cp:revision>1</cp:revision>
  <dcterms:created xsi:type="dcterms:W3CDTF">2022-04-18T07:42:38Z</dcterms:created>
  <dcterms:modified xsi:type="dcterms:W3CDTF">2022-04-18T10:38:01Z</dcterms:modified>
</cp:coreProperties>
</file>