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9547C-9DA2-4DEE-B1EF-C3A205DFE18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F1CF2-FB7E-4049-A69C-8194AC950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6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User_interface" TargetMode="External"/><Relationship Id="rId13" Type="http://schemas.openxmlformats.org/officeDocument/2006/relationships/hyperlink" Target="http://en.wikipedia.org/wiki/Problem_domain" TargetMode="External"/><Relationship Id="rId18" Type="http://schemas.openxmlformats.org/officeDocument/2006/relationships/hyperlink" Target="http://en.wikipedia.org/wiki/Persistent_storage" TargetMode="External"/><Relationship Id="rId3" Type="http://schemas.openxmlformats.org/officeDocument/2006/relationships/hyperlink" Target="http://en.wikipedia.org/wiki/Data_binding" TargetMode="External"/><Relationship Id="rId7" Type="http://schemas.openxmlformats.org/officeDocument/2006/relationships/hyperlink" Target="http://en.wikipedia.org/wiki/Java_(programming_language)" TargetMode="External"/><Relationship Id="rId12" Type="http://schemas.openxmlformats.org/officeDocument/2006/relationships/hyperlink" Target="http://en.wikipedia.org/wiki/Conceptual_model_(computer_science)" TargetMode="External"/><Relationship Id="rId17" Type="http://schemas.openxmlformats.org/officeDocument/2006/relationships/hyperlink" Target="http://en.wikipedia.org/wiki/Data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en.wikipedia.org/wiki/Computer_program" TargetMode="External"/><Relationship Id="rId20" Type="http://schemas.openxmlformats.org/officeDocument/2006/relationships/hyperlink" Target="http://en.wikipedia.org/wiki/Database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UI_data_binding" TargetMode="External"/><Relationship Id="rId11" Type="http://schemas.openxmlformats.org/officeDocument/2006/relationships/hyperlink" Target="http://en.wikipedia.org/wiki/Software_engineering" TargetMode="External"/><Relationship Id="rId5" Type="http://schemas.openxmlformats.org/officeDocument/2006/relationships/hyperlink" Target="http://en.wikipedia.org/wiki/XML_data_binding" TargetMode="External"/><Relationship Id="rId15" Type="http://schemas.openxmlformats.org/officeDocument/2006/relationships/hyperlink" Target="http://en.wikipedia.org/wiki/Layer_(object-oriented_design)" TargetMode="External"/><Relationship Id="rId10" Type="http://schemas.openxmlformats.org/officeDocument/2006/relationships/hyperlink" Target="http://en.wikipedia.org/wiki/Problem_solving" TargetMode="External"/><Relationship Id="rId19" Type="http://schemas.openxmlformats.org/officeDocument/2006/relationships/hyperlink" Target="http://en.wikipedia.org/wiki/Entity_relationship" TargetMode="External"/><Relationship Id="rId4" Type="http://schemas.openxmlformats.org/officeDocument/2006/relationships/hyperlink" Target="http://en.wikipedia.org/wiki/Data_synchronization" TargetMode="External"/><Relationship Id="rId9" Type="http://schemas.openxmlformats.org/officeDocument/2006/relationships/hyperlink" Target="http://en.wikipedia.org/wiki/Domain_model" TargetMode="External"/><Relationship Id="rId14" Type="http://schemas.openxmlformats.org/officeDocument/2006/relationships/hyperlink" Target="http://en.wikipedia.org/wiki/Data_access_laye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binding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dirty="0" smtClean="0">
                <a:hlinkClick r:id="rId3"/>
              </a:rPr>
              <a:t>http://en.wikipedia.org/wiki/Data_binding</a:t>
            </a:r>
            <a:r>
              <a:rPr lang="en-US" dirty="0" smtClean="0"/>
              <a:t> 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general technique that binds two data/information sources together and maintains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 synchronization"/>
              </a:rPr>
              <a:t>synchronization of 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is usually done with two data/information sources with different languages as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XML data binding"/>
              </a:rPr>
              <a:t>XML data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UI data binding"/>
              </a:rPr>
              <a:t>UI data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and information objects of the same language but different logic function are bound together (e.g.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Java (programming language)"/>
              </a:rPr>
              <a:t>Java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User interface"/>
              </a:rPr>
              <a:t>UI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Java objects).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 model (ex.AD)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hlinkClick r:id="rId9"/>
              </a:rPr>
              <a:t>http://en.wikipedia.org/wiki/Domain_model</a:t>
            </a:r>
            <a:r>
              <a:rPr lang="en-US" dirty="0" smtClean="0"/>
              <a:t>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Problem solving"/>
              </a:rPr>
              <a:t>problem solving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Software engineering"/>
              </a:rPr>
              <a:t>software engineering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Conceptual model (computer science)"/>
              </a:rPr>
              <a:t>conceptual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all the topics related to a specific problem. It describes the various entities, their attributes, roles, and relationships, plus the constraints that govern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Problem domain"/>
              </a:rPr>
              <a:t>problem domain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access layer (ex.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Relational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dirty="0" smtClean="0">
                <a:hlinkClick r:id="rId14"/>
              </a:rPr>
              <a:t>http://en.wikipedia.org/wiki/Data_access_layer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access layer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(DAL) in computer software, 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Layer (object-oriented design)"/>
              </a:rPr>
              <a:t>layer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Computer program"/>
              </a:rPr>
              <a:t>computer program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provides simplified access to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Data"/>
              </a:rPr>
              <a:t>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stored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Persistent storage"/>
              </a:rPr>
              <a:t>persistent storage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some kind, such 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 tooltip="Entity relationship"/>
              </a:rPr>
              <a:t>entity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 tooltip="Entity relationship"/>
              </a:rPr>
              <a:t>-relational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 tooltip="Database"/>
              </a:rPr>
              <a:t>database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D8EAD-63DF-4D96-8E3E-3760A4D1EC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8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CF1C-DEF6-4C9C-874A-4E7075DEB4E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C07-E517-426E-A904-D46E706F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9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CF1C-DEF6-4C9C-874A-4E7075DEB4E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C07-E517-426E-A904-D46E706F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7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CF1C-DEF6-4C9C-874A-4E7075DEB4E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C07-E517-426E-A904-D46E706F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6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CF1C-DEF6-4C9C-874A-4E7075DEB4E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C07-E517-426E-A904-D46E706F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7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CF1C-DEF6-4C9C-874A-4E7075DEB4E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C07-E517-426E-A904-D46E706F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CF1C-DEF6-4C9C-874A-4E7075DEB4E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C07-E517-426E-A904-D46E706F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1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CF1C-DEF6-4C9C-874A-4E7075DEB4E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C07-E517-426E-A904-D46E706F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8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CF1C-DEF6-4C9C-874A-4E7075DEB4E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C07-E517-426E-A904-D46E706F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9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CF1C-DEF6-4C9C-874A-4E7075DEB4E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C07-E517-426E-A904-D46E706F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CF1C-DEF6-4C9C-874A-4E7075DEB4E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C07-E517-426E-A904-D46E706F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CF1C-DEF6-4C9C-874A-4E7075DEB4E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C07-E517-426E-A904-D46E706F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0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FCF1C-DEF6-4C9C-874A-4E7075DEB4E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4EC07-E517-426E-A904-D46E706F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inqjs.codeplex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oftware_architectu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Knockout.js" TargetMode="External"/><Relationship Id="rId3" Type="http://schemas.openxmlformats.org/officeDocument/2006/relationships/hyperlink" Target="http://en.wikipedia.org/wiki/Model%E2%80%93view%E2%80%93presenter" TargetMode="External"/><Relationship Id="rId7" Type="http://schemas.openxmlformats.org/officeDocument/2006/relationships/hyperlink" Target="http://weblogs.asp.net/shijuvarghese/archive/2011/08/21/building-javascript-mvvm-apps-in-asp-net-mvc-using-knockoutj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Data_binding" TargetMode="External"/><Relationship Id="rId5" Type="http://schemas.openxmlformats.org/officeDocument/2006/relationships/hyperlink" Target="http://en.wikipedia.org/wiki/Data_access_layer" TargetMode="External"/><Relationship Id="rId4" Type="http://schemas.openxmlformats.org/officeDocument/2006/relationships/hyperlink" Target="http://en.wikipedia.org/wiki/Domain_mode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s-toolbox.org/category/framework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backbonejs.org/" TargetMode="External"/><Relationship Id="rId13" Type="http://schemas.openxmlformats.org/officeDocument/2006/relationships/hyperlink" Target="http://www.faridesign.net/2012/04/20-javascript-frameworks-mvvm-templating-licenses-etc/" TargetMode="External"/><Relationship Id="rId18" Type="http://schemas.openxmlformats.org/officeDocument/2006/relationships/hyperlink" Target="http://weblogs.asp.net/shijuvarghese/archive/2011/08/21/building-javascript-mvvm-apps-in-asp-net-mvc-using-knockoutjs.aspx" TargetMode="External"/><Relationship Id="rId3" Type="http://schemas.openxmlformats.org/officeDocument/2006/relationships/hyperlink" Target="http://joel.inpointform.net/software-development/mvvm-vs-mvp-vs-mvc-the-differences-explained/" TargetMode="External"/><Relationship Id="rId7" Type="http://schemas.openxmlformats.org/officeDocument/2006/relationships/hyperlink" Target="http://knockoutjs.com/" TargetMode="External"/><Relationship Id="rId12" Type="http://schemas.openxmlformats.org/officeDocument/2006/relationships/hyperlink" Target="http://js-toolbox.org/category/frameworks" TargetMode="External"/><Relationship Id="rId17" Type="http://schemas.openxmlformats.org/officeDocument/2006/relationships/hyperlink" Target="http://lostechies.com/derickbailey/2011/12/23/backbone-js-is-not-an-mvc-framework/" TargetMode="External"/><Relationship Id="rId2" Type="http://schemas.openxmlformats.org/officeDocument/2006/relationships/hyperlink" Target="http://addyosmani.com/blog/understanding-mvvm-a-guide-for-javascript-developers/" TargetMode="External"/><Relationship Id="rId16" Type="http://schemas.openxmlformats.org/officeDocument/2006/relationships/hyperlink" Target="http://www.quora.com/JavaScript/What-is-the-JavaScript-MVC-framework-with-the-most-moment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odel_View_ViewModel" TargetMode="External"/><Relationship Id="rId11" Type="http://schemas.openxmlformats.org/officeDocument/2006/relationships/hyperlink" Target="http://todomvc.com/" TargetMode="External"/><Relationship Id="rId5" Type="http://schemas.openxmlformats.org/officeDocument/2006/relationships/hyperlink" Target="http://en.wikipedia.org/wiki/Model%E2%80%93view%E2%80%93controller" TargetMode="External"/><Relationship Id="rId15" Type="http://schemas.openxmlformats.org/officeDocument/2006/relationships/hyperlink" Target="http://en.wikipedia.org/wiki/Comparison_of_JavaScript_frameworks" TargetMode="External"/><Relationship Id="rId10" Type="http://schemas.openxmlformats.org/officeDocument/2006/relationships/hyperlink" Target="http://emberjs.com/" TargetMode="External"/><Relationship Id="rId19" Type="http://schemas.openxmlformats.org/officeDocument/2006/relationships/hyperlink" Target="http://codebrief.com/2012/01/the-top-10-javascript-mvc-frameworks-reviewed/" TargetMode="External"/><Relationship Id="rId4" Type="http://schemas.openxmlformats.org/officeDocument/2006/relationships/hyperlink" Target="http://en.wikipedia.org/wiki/Model%E2%80%93view%E2%80%93presenter" TargetMode="External"/><Relationship Id="rId9" Type="http://schemas.openxmlformats.org/officeDocument/2006/relationships/hyperlink" Target="http://angularjs.org/" TargetMode="External"/><Relationship Id="rId14" Type="http://schemas.openxmlformats.org/officeDocument/2006/relationships/hyperlink" Target="http://net.tutsplus.com/articles/web-roundups/20-javascript-frameworks-worth-checking-ou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Velkata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2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JS libs for Microsoft guys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Linqjs</a:t>
            </a:r>
            <a:r>
              <a:rPr lang="en-US" dirty="0" smtClean="0">
                <a:hlinkClick r:id="rId2"/>
              </a:rPr>
              <a:t> - http://linqjs.codeplex.com/</a:t>
            </a:r>
            <a:endParaRPr lang="en-US" dirty="0" smtClean="0"/>
          </a:p>
          <a:p>
            <a:r>
              <a:rPr lang="en-US" dirty="0" smtClean="0"/>
              <a:t>JavaScript windows 8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3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is a mix of internet sources and its purpose is to show how JavaScript can be used as Object Oriented Language.</a:t>
            </a:r>
          </a:p>
          <a:p>
            <a:r>
              <a:rPr lang="en-US" dirty="0" smtClean="0"/>
              <a:t>None of the content is created by me </a:t>
            </a:r>
            <a:r>
              <a:rPr lang="en-US" dirty="0" smtClean="0">
                <a:sym typeface="Wingdings" pitchFamily="2" charset="2"/>
              </a:rPr>
              <a:t> , I have only combined the sources for the purpose of presentation.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277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(Model View Controller)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is a </a:t>
            </a:r>
            <a:r>
              <a:rPr lang="en-US" dirty="0">
                <a:hlinkClick r:id="rId2" tooltip="Software architecture"/>
              </a:rPr>
              <a:t>software architecture</a:t>
            </a:r>
            <a:r>
              <a:rPr lang="en-US" dirty="0"/>
              <a:t> pattern which separates the representation of information from the user's interaction with </a:t>
            </a:r>
            <a:r>
              <a:rPr lang="en-US" dirty="0" smtClean="0"/>
              <a:t>it.</a:t>
            </a:r>
          </a:p>
          <a:p>
            <a:r>
              <a:rPr lang="en-US" b="1" dirty="0" smtClean="0"/>
              <a:t>Controller -</a:t>
            </a:r>
            <a:r>
              <a:rPr lang="en-US" dirty="0"/>
              <a:t> can send commands to its associated view to change the view's presentation of the </a:t>
            </a:r>
            <a:r>
              <a:rPr lang="en-US" dirty="0" smtClean="0"/>
              <a:t>model</a:t>
            </a:r>
          </a:p>
          <a:p>
            <a:r>
              <a:rPr lang="en-US" b="1" dirty="0" smtClean="0"/>
              <a:t>Model -</a:t>
            </a:r>
            <a:r>
              <a:rPr lang="en-US" dirty="0"/>
              <a:t> notifies its associated views and controllers when there has been a change in its state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View -</a:t>
            </a:r>
            <a:r>
              <a:rPr lang="en-US" dirty="0"/>
              <a:t> requests from the model the information that it needs to generate an output representation to the user.</a:t>
            </a:r>
          </a:p>
        </p:txBody>
      </p:sp>
    </p:spTree>
    <p:extLst>
      <p:ext uri="{BB962C8B-B14F-4D97-AF65-F5344CB8AC3E}">
        <p14:creationId xmlns:p14="http://schemas.microsoft.com/office/powerpoint/2010/main" val="314949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MVC (Model View Controller)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48" y="1342818"/>
            <a:ext cx="3781839" cy="5515182"/>
          </a:xfrm>
        </p:spPr>
      </p:pic>
    </p:spTree>
    <p:extLst>
      <p:ext uri="{BB962C8B-B14F-4D97-AF65-F5344CB8AC3E}">
        <p14:creationId xmlns:p14="http://schemas.microsoft.com/office/powerpoint/2010/main" val="41628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</a:t>
            </a:r>
            <a:r>
              <a:rPr lang="en-US" dirty="0"/>
              <a:t>(Model View </a:t>
            </a:r>
            <a:r>
              <a:rPr lang="en-US" dirty="0" err="1"/>
              <a:t>ViewModel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3385"/>
            <a:ext cx="7886700" cy="47435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is an architectural pattern based on MVC and MVP(</a:t>
            </a:r>
            <a:r>
              <a:rPr lang="en-US" b="1" dirty="0" smtClean="0">
                <a:hlinkClick r:id="rId3"/>
              </a:rPr>
              <a:t>Model–view–presenter</a:t>
            </a:r>
            <a:r>
              <a:rPr lang="en-US" b="1" dirty="0" smtClean="0"/>
              <a:t>)</a:t>
            </a:r>
            <a:r>
              <a:rPr lang="en-US" dirty="0" smtClean="0"/>
              <a:t> which </a:t>
            </a:r>
            <a:r>
              <a:rPr lang="en-US" dirty="0"/>
              <a:t>attempts to more clearly separate the development of user-interfaces (UI) from that of the business logic and </a:t>
            </a:r>
            <a:r>
              <a:rPr lang="en-US" dirty="0" err="1"/>
              <a:t>behaviour</a:t>
            </a:r>
            <a:r>
              <a:rPr lang="en-US" dirty="0"/>
              <a:t> in an application</a:t>
            </a:r>
            <a:r>
              <a:rPr lang="en-US" dirty="0" smtClean="0"/>
              <a:t>. </a:t>
            </a:r>
          </a:p>
          <a:p>
            <a:r>
              <a:rPr lang="en-US" b="1" dirty="0" smtClean="0"/>
              <a:t>MODEL</a:t>
            </a:r>
            <a:r>
              <a:rPr lang="en-US" dirty="0" smtClean="0"/>
              <a:t> – </a:t>
            </a:r>
            <a:r>
              <a:rPr lang="en-US" dirty="0"/>
              <a:t>the model refers to either (a) a </a:t>
            </a:r>
            <a:r>
              <a:rPr lang="en-US" dirty="0">
                <a:hlinkClick r:id="rId4" tooltip="Domain model"/>
              </a:rPr>
              <a:t>domain model</a:t>
            </a:r>
            <a:r>
              <a:rPr lang="en-US" dirty="0"/>
              <a:t> which represents the real state content (an object-oriented approach), or (b) the </a:t>
            </a:r>
            <a:r>
              <a:rPr lang="en-US" dirty="0">
                <a:hlinkClick r:id="rId5" tooltip="Data access layer"/>
              </a:rPr>
              <a:t>data access layer</a:t>
            </a:r>
            <a:r>
              <a:rPr lang="en-US" dirty="0"/>
              <a:t> that represents that content (a data-centric approach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VIEW</a:t>
            </a:r>
            <a:r>
              <a:rPr lang="en-US" dirty="0" smtClean="0"/>
              <a:t> – Label, Button … stuff visible to the client, (developed by UI Designer)</a:t>
            </a:r>
          </a:p>
          <a:p>
            <a:r>
              <a:rPr lang="en-US" b="1" dirty="0" smtClean="0"/>
              <a:t>VIEWMODEL</a:t>
            </a:r>
            <a:r>
              <a:rPr lang="en-US" dirty="0" smtClean="0"/>
              <a:t> - </a:t>
            </a:r>
            <a:r>
              <a:rPr lang="en-US" dirty="0"/>
              <a:t> “model of the view” meaning it is an abstraction of the view that also serves in mediating between the view and the model which is the target of </a:t>
            </a:r>
            <a:r>
              <a:rPr lang="en-US" dirty="0" smtClean="0"/>
              <a:t>the </a:t>
            </a:r>
            <a:r>
              <a:rPr lang="en-US" dirty="0" smtClean="0">
                <a:hlinkClick r:id="rId6" tooltip="Data binding"/>
              </a:rPr>
              <a:t>view </a:t>
            </a:r>
            <a:r>
              <a:rPr lang="en-US" dirty="0">
                <a:hlinkClick r:id="rId6" tooltip="Data binding"/>
              </a:rPr>
              <a:t>data </a:t>
            </a:r>
            <a:r>
              <a:rPr lang="en-US" dirty="0" smtClean="0">
                <a:hlinkClick r:id="rId6" tooltip="Data binding"/>
              </a:rPr>
              <a:t>bindings</a:t>
            </a:r>
            <a:endParaRPr lang="en-US" dirty="0" smtClean="0"/>
          </a:p>
          <a:p>
            <a:r>
              <a:rPr lang="en-US" dirty="0" smtClean="0"/>
              <a:t>KNOCKOUT Example: </a:t>
            </a:r>
            <a:r>
              <a:rPr lang="en-US" dirty="0" smtClean="0">
                <a:hlinkClick r:id="rId7"/>
              </a:rPr>
              <a:t>http://weblogs.asp.net/shijuvarghese/archive/2011/08/21/building-javascript-mvvm-apps-in-asp-net-mvc-using-knockoutjs.aspx</a:t>
            </a:r>
            <a:endParaRPr lang="en-US" dirty="0" smtClean="0"/>
          </a:p>
          <a:p>
            <a:r>
              <a:rPr lang="en-US" dirty="0" smtClean="0"/>
              <a:t>Related JS frameworks</a:t>
            </a:r>
            <a:r>
              <a:rPr lang="en-US" smtClean="0"/>
              <a:t>:</a:t>
            </a:r>
            <a:r>
              <a:rPr lang="en-US">
                <a:hlinkClick r:id="rId8" tooltip="Knockout.js"/>
              </a:rPr>
              <a:t> </a:t>
            </a:r>
            <a:r>
              <a:rPr lang="en-US" smtClean="0">
                <a:hlinkClick r:id="rId8" tooltip="Knockout.js"/>
              </a:rPr>
              <a:t>Knockout.js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5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886700" cy="13119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MVVM/MVC JS frameworks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5" y="1086679"/>
            <a:ext cx="8875643" cy="556591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Why client side code based on the MVVM/MVP/MVC Patterns? – </a:t>
            </a:r>
          </a:p>
          <a:p>
            <a:pPr lvl="1"/>
            <a:r>
              <a:rPr lang="en-US" sz="2800" dirty="0"/>
              <a:t>Flexibility</a:t>
            </a:r>
          </a:p>
          <a:p>
            <a:pPr lvl="1"/>
            <a:r>
              <a:rPr lang="en-US" sz="2800" dirty="0"/>
              <a:t>Code Reuse</a:t>
            </a:r>
          </a:p>
          <a:p>
            <a:pPr lvl="1"/>
            <a:r>
              <a:rPr lang="en-US" sz="2800" dirty="0"/>
              <a:t>Extendibility</a:t>
            </a:r>
          </a:p>
          <a:p>
            <a:pPr lvl="1"/>
            <a:r>
              <a:rPr lang="en-US" sz="2800" dirty="0"/>
              <a:t>Order</a:t>
            </a:r>
          </a:p>
          <a:p>
            <a:pPr lvl="1"/>
            <a:r>
              <a:rPr lang="en-US" sz="2800" dirty="0"/>
              <a:t>UI Bindings</a:t>
            </a:r>
          </a:p>
          <a:p>
            <a:pPr lvl="1"/>
            <a:r>
              <a:rPr lang="en-US" sz="2800" dirty="0"/>
              <a:t>Composed Views</a:t>
            </a:r>
          </a:p>
          <a:p>
            <a:pPr lvl="1"/>
            <a:r>
              <a:rPr lang="en-US" sz="2800" dirty="0"/>
              <a:t>Following some standards etc</a:t>
            </a:r>
            <a:r>
              <a:rPr lang="en-US" sz="2800" dirty="0" smtClean="0"/>
              <a:t>.</a:t>
            </a:r>
          </a:p>
          <a:p>
            <a:r>
              <a:rPr lang="en-US" sz="3200" dirty="0" smtClean="0"/>
              <a:t>Where to use this? – single page apps, consume </a:t>
            </a:r>
            <a:r>
              <a:rPr lang="en-US" sz="3200" dirty="0" err="1" smtClean="0"/>
              <a:t>api</a:t>
            </a:r>
            <a:r>
              <a:rPr lang="en-US" sz="3200" dirty="0" smtClean="0"/>
              <a:t>-s, windows 8 apps, …. any kind of apps </a:t>
            </a:r>
            <a:r>
              <a:rPr lang="en-US" sz="3200" dirty="0" smtClean="0">
                <a:sym typeface="Wingdings" panose="05000000000000000000" pitchFamily="2" charset="2"/>
              </a:rPr>
              <a:t></a:t>
            </a:r>
            <a:endParaRPr lang="en-US" sz="3200" dirty="0" smtClean="0"/>
          </a:p>
          <a:p>
            <a:pPr lvl="1"/>
            <a:endParaRPr lang="en-US" sz="2800" dirty="0"/>
          </a:p>
          <a:p>
            <a:r>
              <a:rPr lang="en-US" dirty="0" smtClean="0"/>
              <a:t>Dependency - jQuery, </a:t>
            </a:r>
            <a:r>
              <a:rPr lang="en-US" dirty="0" err="1" smtClean="0"/>
              <a:t>CoffeScript</a:t>
            </a:r>
            <a:r>
              <a:rPr lang="en-US" dirty="0" smtClean="0"/>
              <a:t>, </a:t>
            </a:r>
            <a:r>
              <a:rPr lang="en-US" dirty="0" err="1" smtClean="0"/>
              <a:t>underscorejs</a:t>
            </a:r>
            <a:r>
              <a:rPr lang="en-US" dirty="0" smtClean="0"/>
              <a:t>, </a:t>
            </a:r>
            <a:r>
              <a:rPr lang="en-US" dirty="0" err="1" smtClean="0"/>
              <a:t>handlebarsjs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2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MVVM (Model View </a:t>
            </a:r>
            <a:r>
              <a:rPr lang="en-US" dirty="0" err="1" smtClean="0"/>
              <a:t>ViewModel</a:t>
            </a:r>
            <a:r>
              <a:rPr lang="en-US" dirty="0" smtClean="0"/>
              <a:t>)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33" y="1342332"/>
            <a:ext cx="5682698" cy="5206807"/>
          </a:xfrm>
        </p:spPr>
      </p:pic>
    </p:spTree>
    <p:extLst>
      <p:ext uri="{BB962C8B-B14F-4D97-AF65-F5344CB8AC3E}">
        <p14:creationId xmlns:p14="http://schemas.microsoft.com/office/powerpoint/2010/main" val="368278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MVVM/MVC JS frameworks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75" y="1192697"/>
            <a:ext cx="8535228" cy="53406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used JS frameworks:</a:t>
            </a:r>
          </a:p>
          <a:p>
            <a:pPr lvl="1"/>
            <a:r>
              <a:rPr lang="en-US" sz="2800" dirty="0" err="1" smtClean="0"/>
              <a:t>Bakcbonejs</a:t>
            </a:r>
            <a:endParaRPr lang="en-US" sz="2800" dirty="0" smtClean="0"/>
          </a:p>
          <a:p>
            <a:pPr lvl="1"/>
            <a:r>
              <a:rPr lang="en-US" sz="2800" dirty="0" err="1" smtClean="0"/>
              <a:t>Angularjs</a:t>
            </a:r>
            <a:endParaRPr lang="en-US" sz="2800" dirty="0" smtClean="0"/>
          </a:p>
          <a:p>
            <a:pPr lvl="1"/>
            <a:r>
              <a:rPr lang="en-US" sz="2800" dirty="0" err="1" smtClean="0"/>
              <a:t>Knockoutjs</a:t>
            </a:r>
            <a:endParaRPr lang="en-US" sz="2800" dirty="0" smtClean="0"/>
          </a:p>
          <a:p>
            <a:pPr lvl="1"/>
            <a:r>
              <a:rPr lang="en-US" sz="2800" dirty="0" err="1" smtClean="0"/>
              <a:t>Meteorjs</a:t>
            </a:r>
            <a:endParaRPr lang="en-US" sz="2800" dirty="0" smtClean="0"/>
          </a:p>
          <a:p>
            <a:pPr lvl="1"/>
            <a:r>
              <a:rPr lang="en-US" sz="2800" dirty="0" err="1" smtClean="0"/>
              <a:t>Emberjs</a:t>
            </a:r>
            <a:endParaRPr lang="en-US" sz="2800" dirty="0" smtClean="0"/>
          </a:p>
          <a:p>
            <a:pPr lvl="1"/>
            <a:r>
              <a:rPr lang="en-US" sz="2800" dirty="0" err="1" smtClean="0"/>
              <a:t>Javascriptmvc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What a name: !!!!</a:t>
            </a:r>
            <a:r>
              <a:rPr lang="en-US" sz="2800" b="1" dirty="0" smtClean="0"/>
              <a:t> </a:t>
            </a:r>
            <a:r>
              <a:rPr lang="en-US" sz="2800" b="1" dirty="0"/>
              <a:t>Batman.js</a:t>
            </a:r>
          </a:p>
          <a:p>
            <a:pPr lvl="1"/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List of :</a:t>
            </a:r>
            <a:r>
              <a:rPr lang="en-US" sz="2800" dirty="0" smtClean="0">
                <a:hlinkClick r:id="rId2"/>
              </a:rPr>
              <a:t> http://js-toolbox.org/category/frameworks</a:t>
            </a:r>
            <a:endParaRPr lang="en-US" sz="28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7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8867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MVVM/MVC like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66" y="609600"/>
            <a:ext cx="8865704" cy="6248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Articles:</a:t>
            </a:r>
            <a:endParaRPr lang="en-US" b="1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http://addyosmani.com/blog/understanding-mvvm-a-guide-for-javascript-developers/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http://joel.inpointform.net/software-development/mvvm-vs-mvp-vs-mvc-the-differences-explained/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Pattern short explanation:</a:t>
            </a:r>
          </a:p>
          <a:p>
            <a:r>
              <a:rPr lang="en-US" dirty="0" smtClean="0">
                <a:hlinkClick r:id="rId4"/>
              </a:rPr>
              <a:t>MVP</a:t>
            </a:r>
            <a:r>
              <a:rPr lang="en-US" baseline="0" dirty="0" smtClean="0">
                <a:hlinkClick r:id="rId4"/>
              </a:rPr>
              <a:t> - </a:t>
            </a:r>
            <a:r>
              <a:rPr lang="en-US" dirty="0" smtClean="0">
                <a:hlinkClick r:id="rId4"/>
              </a:rPr>
              <a:t>http://en.wikipedia.org/wiki/Model%E2%80%93view%E2%80%93presenter</a:t>
            </a:r>
            <a:endParaRPr lang="en-US" dirty="0" smtClean="0"/>
          </a:p>
          <a:p>
            <a:r>
              <a:rPr lang="en-US" dirty="0" smtClean="0"/>
              <a:t>MVC</a:t>
            </a:r>
            <a:r>
              <a:rPr lang="en-US" baseline="0" dirty="0" smtClean="0"/>
              <a:t> - </a:t>
            </a:r>
            <a:r>
              <a:rPr lang="en-US" dirty="0" smtClean="0">
                <a:hlinkClick r:id="rId5"/>
              </a:rPr>
              <a:t>http://en.wikipedia.org/wiki/Model%E2%80%93view%E2%80%93controller</a:t>
            </a:r>
            <a:endParaRPr lang="en-US" dirty="0" smtClean="0"/>
          </a:p>
          <a:p>
            <a:r>
              <a:rPr lang="en-US" dirty="0" smtClean="0"/>
              <a:t>MVVM</a:t>
            </a:r>
            <a:r>
              <a:rPr lang="en-US" baseline="0" dirty="0" smtClean="0"/>
              <a:t> - </a:t>
            </a:r>
            <a:r>
              <a:rPr lang="en-US" dirty="0" smtClean="0">
                <a:hlinkClick r:id="rId6"/>
              </a:rPr>
              <a:t>http://en.wikipedia.org/wiki/Model_View_ViewModel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JS Frameworks:</a:t>
            </a:r>
          </a:p>
          <a:p>
            <a:r>
              <a:rPr lang="en-US" dirty="0" smtClean="0">
                <a:hlinkClick r:id="rId7"/>
              </a:rPr>
              <a:t>http://knockoutjs.com/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http://backbonejs.org/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http://angularjs.org/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http://emberjs.com/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http://todomvc.com/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http://js-toolbox.org/category/frameworks</a:t>
            </a:r>
            <a:endParaRPr lang="en-US" dirty="0" smtClean="0"/>
          </a:p>
          <a:p>
            <a:r>
              <a:rPr lang="en-US" dirty="0" smtClean="0">
                <a:hlinkClick r:id="rId13"/>
              </a:rPr>
              <a:t>http://www.faridesign.net/2012/04/20-javascript-frameworks-mvvm-templating-licenses-etc/</a:t>
            </a:r>
            <a:endParaRPr lang="en-US" dirty="0" smtClean="0"/>
          </a:p>
          <a:p>
            <a:r>
              <a:rPr lang="en-US" dirty="0" smtClean="0">
                <a:hlinkClick r:id="rId14"/>
              </a:rPr>
              <a:t>http://net.tutsplus.com/articles/web-roundups/20-javascript-frameworks-worth-checking-out/</a:t>
            </a:r>
            <a:endParaRPr lang="en-US" dirty="0" smtClean="0"/>
          </a:p>
          <a:p>
            <a:r>
              <a:rPr lang="en-US" dirty="0" smtClean="0">
                <a:hlinkClick r:id="rId15"/>
              </a:rPr>
              <a:t>http://en.wikipedia.org/wiki/Comparison_of_JavaScript_frameworks</a:t>
            </a:r>
            <a:endParaRPr lang="en-US" dirty="0" smtClean="0"/>
          </a:p>
          <a:p>
            <a:r>
              <a:rPr lang="en-US" dirty="0" smtClean="0">
                <a:hlinkClick r:id="rId16"/>
              </a:rPr>
              <a:t>http://www.quora.com/JavaScript/What-is-the-JavaScript-MVC-framework-with-the-most-momentum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Other but interesting:</a:t>
            </a:r>
          </a:p>
          <a:p>
            <a:r>
              <a:rPr lang="en-US" dirty="0" smtClean="0">
                <a:hlinkClick r:id="rId17"/>
              </a:rPr>
              <a:t>http://lostechies.com/derickbailey/2011/12/23/backbone-js-is-not-an-mvc-framework/</a:t>
            </a:r>
            <a:endParaRPr lang="en-US" dirty="0" smtClean="0"/>
          </a:p>
          <a:p>
            <a:r>
              <a:rPr lang="en-US" dirty="0" smtClean="0">
                <a:hlinkClick r:id="rId18"/>
              </a:rPr>
              <a:t>http://weblogs.asp.net/shijuvarghese/archive/2011/08/21/building-javascript-mvvm-apps-in-asp-net-mvc-using-knockoutjs.aspx</a:t>
            </a:r>
            <a:endParaRPr lang="en-US" dirty="0" smtClean="0"/>
          </a:p>
          <a:p>
            <a:r>
              <a:rPr lang="en-US" dirty="0" smtClean="0">
                <a:hlinkClick r:id="rId19"/>
              </a:rPr>
              <a:t>http://codebrief.com/2012/01/the-top-10-javascript-mvc-frameworks-reviewed/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2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306</Words>
  <Application>Microsoft Office PowerPoint</Application>
  <PresentationFormat>On-screen Show (4:3)</PresentationFormat>
  <Paragraphs>75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JS Frameworks</vt:lpstr>
      <vt:lpstr>Disclaimer:</vt:lpstr>
      <vt:lpstr>MVC (Model View Controller)</vt:lpstr>
      <vt:lpstr>MVC (Model View Controller) Diagram</vt:lpstr>
      <vt:lpstr>MVVM (Model View ViewModel)</vt:lpstr>
      <vt:lpstr>MVVM/MVC JS frameworks </vt:lpstr>
      <vt:lpstr>MVVM (Model View ViewModel) Diagram</vt:lpstr>
      <vt:lpstr>MVVM/MVC JS frameworks </vt:lpstr>
      <vt:lpstr>MVVM/MVC like Sources</vt:lpstr>
      <vt:lpstr>Additional JS libs for Microsoft guys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Frameworks</dc:title>
  <dc:creator>Velkata</dc:creator>
  <cp:lastModifiedBy>Velkata</cp:lastModifiedBy>
  <cp:revision>3</cp:revision>
  <dcterms:created xsi:type="dcterms:W3CDTF">2013-08-23T07:42:23Z</dcterms:created>
  <dcterms:modified xsi:type="dcterms:W3CDTF">2013-08-23T08:06:14Z</dcterms:modified>
</cp:coreProperties>
</file>