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68" r:id="rId4"/>
    <p:sldId id="267" r:id="rId5"/>
    <p:sldId id="269" r:id="rId6"/>
    <p:sldId id="271" r:id="rId7"/>
    <p:sldId id="281" r:id="rId8"/>
    <p:sldId id="272" r:id="rId9"/>
    <p:sldId id="273" r:id="rId10"/>
    <p:sldId id="274" r:id="rId11"/>
    <p:sldId id="275" r:id="rId12"/>
    <p:sldId id="277" r:id="rId13"/>
    <p:sldId id="276" r:id="rId14"/>
    <p:sldId id="278" r:id="rId15"/>
    <p:sldId id="279" r:id="rId16"/>
    <p:sldId id="280" r:id="rId17"/>
    <p:sldId id="270" r:id="rId18"/>
    <p:sldId id="257"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2CAF5DE-D734-46B3-975B-ABC8D36AA995}">
          <p14:sldIdLst>
            <p14:sldId id="256"/>
            <p14:sldId id="258"/>
          </p14:sldIdLst>
        </p14:section>
        <p14:section name="OOP JavaScript" id="{D8A7B871-13CD-4C18-8727-A95830A8D5D1}">
          <p14:sldIdLst>
            <p14:sldId id="268"/>
            <p14:sldId id="267"/>
            <p14:sldId id="269"/>
            <p14:sldId id="271"/>
            <p14:sldId id="281"/>
            <p14:sldId id="272"/>
            <p14:sldId id="273"/>
            <p14:sldId id="274"/>
            <p14:sldId id="275"/>
            <p14:sldId id="277"/>
            <p14:sldId id="276"/>
            <p14:sldId id="278"/>
            <p14:sldId id="279"/>
            <p14:sldId id="280"/>
            <p14:sldId id="270"/>
            <p14:sldId id="257"/>
            <p14:sldId id="282"/>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112" autoAdjust="0"/>
  </p:normalViewPr>
  <p:slideViewPr>
    <p:cSldViewPr snapToGrid="0">
      <p:cViewPr varScale="1">
        <p:scale>
          <a:sx n="101" d="100"/>
          <a:sy n="101" d="100"/>
        </p:scale>
        <p:origin x="-90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4FC56-3B27-419F-9C12-F90A658E2A80}" type="datetimeFigureOut">
              <a:rPr lang="en-US" smtClean="0"/>
              <a:t>8/23/2013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AD8EAD-63DF-4D96-8E3E-3760A4D1EC50}" type="slidenum">
              <a:rPr lang="en-US" smtClean="0"/>
              <a:t>‹#›</a:t>
            </a:fld>
            <a:endParaRPr lang="en-US"/>
          </a:p>
        </p:txBody>
      </p:sp>
    </p:spTree>
    <p:extLst>
      <p:ext uri="{BB962C8B-B14F-4D97-AF65-F5344CB8AC3E}">
        <p14:creationId xmlns:p14="http://schemas.microsoft.com/office/powerpoint/2010/main" val="3969835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mozilla.org/en-US/docs/Web/JavaScript/Introduction_to_Object-Oriented_JavaScrip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mozilla.org/en-US/docs/Web/JavaScript/Introduction_to_Object-Oriented_JavaScrip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mozilla.org/en-US/docs/JavaScript/Reference/Global_Objects/Object/create#Classical_inheritance_with_Object.create"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developer.mozilla.org/en-US/docs/Web/JavaScript/Introduction_to_Object-Oriented_JavaScript" TargetMode="External"/><Relationship Id="rId4" Type="http://schemas.openxmlformats.org/officeDocument/2006/relationships/hyperlink" Target="https://developer.mozilla.org/en-US/docs/JavaScript/Reference/Global_Objects/Object/prototype"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mozilla.org/en-US/docs/Web/JavaScript/Introduction_to_Object-Oriented_JavaScrip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eloper.mozilla.org/en-US/docs/Web/JavaScript/Introduction_to_Object-Oriented_JavaScrip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mozilla.org/en-US/docs/Web/JavaScript/Reference/Functions_and_function_scope/Strict_mode"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tackoverflow.com/questions/1335851/what-does-use-strict-do-in-javascript-and-what-is-the-reasoning-behind-it" TargetMode="External"/><Relationship Id="rId5" Type="http://schemas.openxmlformats.org/officeDocument/2006/relationships/hyperlink" Target="http://ejohn.org/blog/ecmascript-5-strict-mode-json-and-more/" TargetMode="External"/><Relationship Id="rId4" Type="http://schemas.openxmlformats.org/officeDocument/2006/relationships/hyperlink" Target="http://msdn.microsoft.com/en-us/library/ie/br230269(v=vs.94).aspx"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ackoverflow.com/questions/359494/does-it-matter-which-equals-operator-vs-i-use-in-javascript-comparisons"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www.amazon.com/dp/0596517742/?tag=stackoverfl08-2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JavaScrip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rototype-based"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eveloper.mozilla.org/en-US/docs/Web/JavaScript/Introduction_to_Object-Oriented_JavaScript"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eloper.mozilla.org/en-US/docs/Web/JavaScript/Introduction_to_Object-Oriented_JavaScrip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ackoverflow.com/questions/881515/javascript-namespace-declaration" TargetMode="External"/><Relationship Id="rId7" Type="http://schemas.openxmlformats.org/officeDocument/2006/relationships/hyperlink" Target="http://javascriptweblog.wordpress.com/2010/12/07/namespacing-in-javascript/"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addyosmani.com/blog/essential-js-namespacing/" TargetMode="External"/><Relationship Id="rId5" Type="http://schemas.openxmlformats.org/officeDocument/2006/relationships/hyperlink" Target="http://elegantcode.com/2011/01/26/basic-javascript-part-8-namespaces/" TargetMode="External"/><Relationship Id="rId4" Type="http://schemas.openxmlformats.org/officeDocument/2006/relationships/hyperlink" Target="http://thanpol.as/javascript/development-using-namespace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mozilla.org/en-US/docs/Web/JavaScript/Introduction_to_Object-Oriented_JavaScrip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mozilla.org/en-US/docs/Web/JavaScript/Introduction_to_Object-Oriented_JavaScrip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mozilla.org/en-US/docs/Web/JavaScript/Introduction_to_Object-Oriented_JavaScrip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mozilla.org/en-US/docs/Web/JavaScript/Introduction_to_Object-Oriented_JavaScrip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Content available</a:t>
            </a:r>
            <a:r>
              <a:rPr lang="en-US" sz="1200" b="0" i="0" kern="1200" baseline="0" dirty="0" smtClean="0">
                <a:solidFill>
                  <a:schemeClr val="tx1"/>
                </a:solidFill>
                <a:effectLst/>
                <a:latin typeface="+mn-lt"/>
                <a:ea typeface="+mn-ea"/>
                <a:cs typeface="+mn-cs"/>
              </a:rPr>
              <a:t> here - </a:t>
            </a:r>
            <a:r>
              <a:rPr lang="en-US" dirty="0" smtClean="0">
                <a:hlinkClick r:id="rId3"/>
              </a:rPr>
              <a:t>https://developer.mozilla.org/en-US/docs/Web/JavaScript/Introduction_to_Object-Oriented_JavaScript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4AD8EAD-63DF-4D96-8E3E-3760A4D1EC50}" type="slidenum">
              <a:rPr lang="en-US" smtClean="0"/>
              <a:t>3</a:t>
            </a:fld>
            <a:endParaRPr lang="en-US"/>
          </a:p>
        </p:txBody>
      </p:sp>
    </p:spTree>
    <p:extLst>
      <p:ext uri="{BB962C8B-B14F-4D97-AF65-F5344CB8AC3E}">
        <p14:creationId xmlns:p14="http://schemas.microsoft.com/office/powerpoint/2010/main" val="323877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example demonstrates many concepts at once. It shows that there are no "per-object methods" in JavaScript since all references to the method point to the exact same function, the one we have defined in the first place on the prototype. JavaScript "binds" the current "object context" to the special "this" variable when a function is invoked as a method(or property to be exact) of an object. This is equal to calling the function object's "call" method as follows:</a:t>
            </a:r>
          </a:p>
          <a:p>
            <a:r>
              <a:rPr lang="en-US" sz="1200" b="0" i="0" kern="1200" dirty="0" smtClean="0">
                <a:solidFill>
                  <a:schemeClr val="tx1"/>
                </a:solidFill>
                <a:effectLst/>
                <a:latin typeface="+mn-lt"/>
                <a:ea typeface="+mn-ea"/>
                <a:cs typeface="+mn-cs"/>
              </a:rPr>
              <a:t>Content available</a:t>
            </a:r>
            <a:r>
              <a:rPr lang="en-US" sz="1200" b="0" i="0" kern="1200" baseline="0" dirty="0" smtClean="0">
                <a:solidFill>
                  <a:schemeClr val="tx1"/>
                </a:solidFill>
                <a:effectLst/>
                <a:latin typeface="+mn-lt"/>
                <a:ea typeface="+mn-ea"/>
                <a:cs typeface="+mn-cs"/>
              </a:rPr>
              <a:t> here - </a:t>
            </a:r>
            <a:r>
              <a:rPr lang="en-US" dirty="0" smtClean="0">
                <a:hlinkClick r:id="rId3"/>
              </a:rPr>
              <a:t>https://developer.mozilla.org/en-US/docs/Web/JavaScript/Introduction_to_Object-Oriented_JavaScript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12</a:t>
            </a:fld>
            <a:endParaRPr lang="en-US"/>
          </a:p>
        </p:txBody>
      </p:sp>
    </p:spTree>
    <p:extLst>
      <p:ext uri="{BB962C8B-B14F-4D97-AF65-F5344CB8AC3E}">
        <p14:creationId xmlns:p14="http://schemas.microsoft.com/office/powerpoint/2010/main" val="457813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Inheritance is a way to create a class as a specialized version of one or more classes (</a:t>
            </a:r>
            <a:r>
              <a:rPr lang="en-US" sz="1200" b="0" i="1" kern="1200" dirty="0" smtClean="0">
                <a:solidFill>
                  <a:schemeClr val="tx1"/>
                </a:solidFill>
                <a:effectLst/>
                <a:latin typeface="+mn-lt"/>
                <a:ea typeface="+mn-ea"/>
                <a:cs typeface="+mn-cs"/>
              </a:rPr>
              <a:t>JavaScript only supports single class inheritance</a:t>
            </a:r>
            <a:r>
              <a:rPr lang="en-US" sz="1200" b="0" i="0" kern="1200" dirty="0" smtClean="0">
                <a:solidFill>
                  <a:schemeClr val="tx1"/>
                </a:solidFill>
                <a:effectLst/>
                <a:latin typeface="+mn-lt"/>
                <a:ea typeface="+mn-ea"/>
                <a:cs typeface="+mn-cs"/>
              </a:rPr>
              <a:t>). The specialized class is commonly called the </a:t>
            </a:r>
            <a:r>
              <a:rPr lang="en-US" sz="1200" b="0" i="1" kern="1200" dirty="0" smtClean="0">
                <a:solidFill>
                  <a:schemeClr val="tx1"/>
                </a:solidFill>
                <a:effectLst/>
                <a:latin typeface="+mn-lt"/>
                <a:ea typeface="+mn-ea"/>
                <a:cs typeface="+mn-cs"/>
              </a:rPr>
              <a:t>child</a:t>
            </a:r>
            <a:r>
              <a:rPr lang="en-US" sz="1200" b="0" i="0" kern="1200" dirty="0" smtClean="0">
                <a:solidFill>
                  <a:schemeClr val="tx1"/>
                </a:solidFill>
                <a:effectLst/>
                <a:latin typeface="+mn-lt"/>
                <a:ea typeface="+mn-ea"/>
                <a:cs typeface="+mn-cs"/>
              </a:rPr>
              <a:t>, and the other class is commonly called the parent. In JavaScript you do this by assigning an instance of the parent class to the child class, and then specializing it. In modern browsers you can also use </a:t>
            </a:r>
            <a:r>
              <a:rPr lang="en-US" sz="1200" b="0" i="0" u="none" strike="noStrike" kern="1200" dirty="0" err="1" smtClean="0">
                <a:solidFill>
                  <a:schemeClr val="tx1"/>
                </a:solidFill>
                <a:effectLst/>
                <a:latin typeface="+mn-lt"/>
                <a:ea typeface="+mn-ea"/>
                <a:cs typeface="+mn-cs"/>
                <a:hlinkClick r:id="rId3" tooltip="/en-US/docs/JavaScript/Reference/Global_Objects/Object/create#Classical_inheritance_with_Object.create"/>
              </a:rPr>
              <a:t>Object.create</a:t>
            </a:r>
            <a:r>
              <a:rPr lang="en-US" sz="1200" b="0" i="0" kern="1200" dirty="0" smtClean="0">
                <a:solidFill>
                  <a:schemeClr val="tx1"/>
                </a:solidFill>
                <a:effectLst/>
                <a:latin typeface="+mn-lt"/>
                <a:ea typeface="+mn-ea"/>
                <a:cs typeface="+mn-cs"/>
              </a:rPr>
              <a:t> to implement inheritance.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JavaScript does not detect the child class </a:t>
            </a:r>
            <a:r>
              <a:rPr lang="en-US" dirty="0" err="1" smtClean="0"/>
              <a:t>prototype.constructor</a:t>
            </a:r>
            <a:r>
              <a:rPr lang="en-US" sz="1200" b="0" i="0" kern="1200" dirty="0" smtClean="0">
                <a:solidFill>
                  <a:schemeClr val="tx1"/>
                </a:solidFill>
                <a:effectLst/>
                <a:latin typeface="+mn-lt"/>
                <a:ea typeface="+mn-ea"/>
                <a:cs typeface="+mn-cs"/>
              </a:rPr>
              <a:t> see </a:t>
            </a:r>
            <a:r>
              <a:rPr lang="en-US" sz="1200" b="0" i="0" u="none" strike="noStrike" kern="1200" dirty="0" smtClean="0">
                <a:solidFill>
                  <a:schemeClr val="tx1"/>
                </a:solidFill>
                <a:effectLst/>
                <a:latin typeface="+mn-lt"/>
                <a:ea typeface="+mn-ea"/>
                <a:cs typeface="+mn-cs"/>
                <a:hlinkClick r:id="rId4"/>
              </a:rPr>
              <a:t>Core JavaScript 1.5 </a:t>
            </a:r>
            <a:r>
              <a:rPr lang="en-US" sz="1200" b="0" i="0" u="none" strike="noStrike" kern="1200" dirty="0" err="1" smtClean="0">
                <a:solidFill>
                  <a:schemeClr val="tx1"/>
                </a:solidFill>
                <a:effectLst/>
                <a:latin typeface="+mn-lt"/>
                <a:ea typeface="+mn-ea"/>
                <a:cs typeface="+mn-cs"/>
                <a:hlinkClick r:id="rId4"/>
              </a:rPr>
              <a:t>Reference:Global</a:t>
            </a:r>
            <a:r>
              <a:rPr lang="en-US" sz="1200" b="0" i="0" u="none" strike="noStrike" kern="1200" dirty="0" smtClean="0">
                <a:solidFill>
                  <a:schemeClr val="tx1"/>
                </a:solidFill>
                <a:effectLst/>
                <a:latin typeface="+mn-lt"/>
                <a:ea typeface="+mn-ea"/>
                <a:cs typeface="+mn-cs"/>
                <a:hlinkClick r:id="rId4"/>
              </a:rPr>
              <a:t> </a:t>
            </a:r>
            <a:r>
              <a:rPr lang="en-US" sz="1200" b="0" i="0" u="none" strike="noStrike" kern="1200" dirty="0" err="1" smtClean="0">
                <a:solidFill>
                  <a:schemeClr val="tx1"/>
                </a:solidFill>
                <a:effectLst/>
                <a:latin typeface="+mn-lt"/>
                <a:ea typeface="+mn-ea"/>
                <a:cs typeface="+mn-cs"/>
                <a:hlinkClick r:id="rId4"/>
              </a:rPr>
              <a:t>Objects:Object:prototype</a:t>
            </a:r>
            <a:r>
              <a:rPr lang="en-US" sz="1200" b="0" i="0" kern="1200" dirty="0" smtClean="0">
                <a:solidFill>
                  <a:schemeClr val="tx1"/>
                </a:solidFill>
                <a:effectLst/>
                <a:latin typeface="+mn-lt"/>
                <a:ea typeface="+mn-ea"/>
                <a:cs typeface="+mn-cs"/>
              </a:rPr>
              <a:t> property, so we must state that manually.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Encapsulation</a:t>
            </a:r>
          </a:p>
          <a:p>
            <a:r>
              <a:rPr lang="en-US" sz="1200" b="0" i="0" kern="1200" dirty="0" smtClean="0">
                <a:solidFill>
                  <a:schemeClr val="tx1"/>
                </a:solidFill>
                <a:effectLst/>
                <a:latin typeface="+mn-lt"/>
                <a:ea typeface="+mn-ea"/>
                <a:cs typeface="+mn-cs"/>
              </a:rPr>
              <a:t>In the previous example, Student does not need to know how the Person class's walk() method is implemented, but still can use that method; the Student class doesn't need to explicitly define that method unless we want to change it. This is called </a:t>
            </a:r>
            <a:r>
              <a:rPr lang="en-US" sz="1200" b="1" i="0" kern="1200" dirty="0" smtClean="0">
                <a:solidFill>
                  <a:schemeClr val="tx1"/>
                </a:solidFill>
                <a:effectLst/>
                <a:latin typeface="+mn-lt"/>
                <a:ea typeface="+mn-ea"/>
                <a:cs typeface="+mn-cs"/>
              </a:rPr>
              <a:t>encapsulation</a:t>
            </a:r>
            <a:r>
              <a:rPr lang="en-US" sz="1200" b="0" i="0" kern="1200" dirty="0" smtClean="0">
                <a:solidFill>
                  <a:schemeClr val="tx1"/>
                </a:solidFill>
                <a:effectLst/>
                <a:latin typeface="+mn-lt"/>
                <a:ea typeface="+mn-ea"/>
                <a:cs typeface="+mn-cs"/>
              </a:rPr>
              <a:t>, by which every class inherits the methods of its parent and only needs to define things it wishes to change.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Content available</a:t>
            </a:r>
            <a:r>
              <a:rPr lang="en-US" sz="1200" b="0" i="0" kern="1200" baseline="0" dirty="0" smtClean="0">
                <a:solidFill>
                  <a:schemeClr val="tx1"/>
                </a:solidFill>
                <a:effectLst/>
                <a:latin typeface="+mn-lt"/>
                <a:ea typeface="+mn-ea"/>
                <a:cs typeface="+mn-cs"/>
              </a:rPr>
              <a:t> here - </a:t>
            </a:r>
            <a:r>
              <a:rPr lang="en-US" dirty="0" smtClean="0">
                <a:hlinkClick r:id="rId5"/>
              </a:rPr>
              <a:t>https://developer.mozilla.org/en-US/docs/Web/JavaScript/Introduction_to_Object-Oriented_JavaScript</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13</a:t>
            </a:fld>
            <a:endParaRPr lang="en-US"/>
          </a:p>
        </p:txBody>
      </p:sp>
    </p:spTree>
    <p:extLst>
      <p:ext uri="{BB962C8B-B14F-4D97-AF65-F5344CB8AC3E}">
        <p14:creationId xmlns:p14="http://schemas.microsoft.com/office/powerpoint/2010/main" val="3211987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Abstraction</a:t>
            </a:r>
          </a:p>
          <a:p>
            <a:r>
              <a:rPr lang="en-US" sz="1200" b="0" i="0" kern="1200" dirty="0" smtClean="0">
                <a:solidFill>
                  <a:schemeClr val="tx1"/>
                </a:solidFill>
                <a:effectLst/>
                <a:latin typeface="+mn-lt"/>
                <a:ea typeface="+mn-ea"/>
                <a:cs typeface="+mn-cs"/>
              </a:rPr>
              <a:t>Abstraction is a mechanism that permits modeling the current part of the working problem. This can be achieved by inheritance (specialization), or composition. JavaScript achieves specialization by inheritance, and composition by letting instances of classes be the values of attributes of other objects.</a:t>
            </a:r>
          </a:p>
          <a:p>
            <a:r>
              <a:rPr lang="en-US" sz="1200" b="0" i="0" kern="1200" dirty="0" smtClean="0">
                <a:solidFill>
                  <a:schemeClr val="tx1"/>
                </a:solidFill>
                <a:effectLst/>
                <a:latin typeface="+mn-lt"/>
                <a:ea typeface="+mn-ea"/>
                <a:cs typeface="+mn-cs"/>
              </a:rPr>
              <a:t>The JavaScript Function class inherits from the Object class (this demonstrates specialization of the model). and the </a:t>
            </a:r>
            <a:r>
              <a:rPr lang="en-US" sz="1200" b="0" i="0" kern="1200" dirty="0" err="1" smtClean="0">
                <a:solidFill>
                  <a:schemeClr val="tx1"/>
                </a:solidFill>
                <a:effectLst/>
                <a:latin typeface="+mn-lt"/>
                <a:ea typeface="+mn-ea"/>
                <a:cs typeface="+mn-cs"/>
              </a:rPr>
              <a:t>Function.prototype</a:t>
            </a:r>
            <a:r>
              <a:rPr lang="en-US" sz="1200" b="0" i="0" kern="1200" dirty="0" smtClean="0">
                <a:solidFill>
                  <a:schemeClr val="tx1"/>
                </a:solidFill>
                <a:effectLst/>
                <a:latin typeface="+mn-lt"/>
                <a:ea typeface="+mn-ea"/>
                <a:cs typeface="+mn-cs"/>
              </a:rPr>
              <a:t> property is an instance of Object (this demonstrates composition)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Content available</a:t>
            </a:r>
            <a:r>
              <a:rPr lang="en-US" sz="1200" b="0" i="0" kern="1200" baseline="0" dirty="0" smtClean="0">
                <a:solidFill>
                  <a:schemeClr val="tx1"/>
                </a:solidFill>
                <a:effectLst/>
                <a:latin typeface="+mn-lt"/>
                <a:ea typeface="+mn-ea"/>
                <a:cs typeface="+mn-cs"/>
              </a:rPr>
              <a:t> here - </a:t>
            </a:r>
            <a:r>
              <a:rPr lang="en-US" dirty="0" smtClean="0">
                <a:hlinkClick r:id="rId3"/>
              </a:rPr>
              <a:t>https://developer.mozilla.org/en-US/docs/Web/JavaScript/Introduction_to_Object-Oriented_JavaScript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14</a:t>
            </a:fld>
            <a:endParaRPr lang="en-US"/>
          </a:p>
        </p:txBody>
      </p:sp>
    </p:spTree>
    <p:extLst>
      <p:ext uri="{BB962C8B-B14F-4D97-AF65-F5344CB8AC3E}">
        <p14:creationId xmlns:p14="http://schemas.microsoft.com/office/powerpoint/2010/main" val="3532164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Content </a:t>
            </a:r>
            <a:r>
              <a:rPr lang="en-US" sz="1200" b="0" i="0" kern="1200" dirty="0" smtClean="0">
                <a:solidFill>
                  <a:schemeClr val="tx1"/>
                </a:solidFill>
                <a:effectLst/>
                <a:latin typeface="+mn-lt"/>
                <a:ea typeface="+mn-ea"/>
                <a:cs typeface="+mn-cs"/>
              </a:rPr>
              <a:t>available</a:t>
            </a:r>
            <a:r>
              <a:rPr lang="en-US" sz="1200" b="0" i="0" kern="1200" baseline="0" dirty="0" smtClean="0">
                <a:solidFill>
                  <a:schemeClr val="tx1"/>
                </a:solidFill>
                <a:effectLst/>
                <a:latin typeface="+mn-lt"/>
                <a:ea typeface="+mn-ea"/>
                <a:cs typeface="+mn-cs"/>
              </a:rPr>
              <a:t> here - </a:t>
            </a:r>
            <a:r>
              <a:rPr lang="en-US" dirty="0" smtClean="0">
                <a:hlinkClick r:id="rId3"/>
              </a:rPr>
              <a:t>https://developer.mozilla.org/en-US/docs/Web/JavaScript/Introduction_to_Object-Oriented_JavaScript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15</a:t>
            </a:fld>
            <a:endParaRPr lang="en-US"/>
          </a:p>
        </p:txBody>
      </p:sp>
    </p:spTree>
    <p:extLst>
      <p:ext uri="{BB962C8B-B14F-4D97-AF65-F5344CB8AC3E}">
        <p14:creationId xmlns:p14="http://schemas.microsoft.com/office/powerpoint/2010/main" val="940993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strict</a:t>
            </a:r>
            <a:r>
              <a:rPr lang="en-US" baseline="0" dirty="0" smtClean="0"/>
              <a:t>”; not appropriate in some cases like:</a:t>
            </a:r>
          </a:p>
          <a:p>
            <a:r>
              <a:rPr lang="en-US" dirty="0" smtClean="0"/>
              <a:t>jQuery v10 comment:</a:t>
            </a:r>
            <a:r>
              <a:rPr lang="en-US" baseline="0" dirty="0" smtClean="0"/>
              <a:t> </a:t>
            </a:r>
            <a:r>
              <a:rPr lang="en-US" dirty="0" smtClean="0"/>
              <a:t>// Can't do this because several apps including ASP.NET trace // the stack via </a:t>
            </a:r>
            <a:r>
              <a:rPr lang="en-US" dirty="0" err="1" smtClean="0"/>
              <a:t>arguments.caller.callee</a:t>
            </a:r>
            <a:r>
              <a:rPr lang="en-US" dirty="0" smtClean="0"/>
              <a:t> and Firefox dies if // you try to trace through "use strict" call chains. (#13335) // Support: Firefox 18+ //"use strict";</a:t>
            </a:r>
          </a:p>
          <a:p>
            <a:r>
              <a:rPr lang="en-US" dirty="0" smtClean="0"/>
              <a:t>SharePoint:</a:t>
            </a:r>
            <a:r>
              <a:rPr lang="en-US" baseline="0" dirty="0" smtClean="0"/>
              <a:t> sp.js fails in strict mode</a:t>
            </a:r>
          </a:p>
          <a:p>
            <a:endParaRPr lang="en-US" dirty="0" smtClean="0"/>
          </a:p>
          <a:p>
            <a:r>
              <a:rPr lang="en-US" dirty="0" smtClean="0"/>
              <a:t>Windows 8</a:t>
            </a:r>
            <a:r>
              <a:rPr lang="en-US" baseline="0" dirty="0" smtClean="0"/>
              <a:t> apps use strict mode.</a:t>
            </a:r>
            <a:endParaRPr lang="en-US" dirty="0" smtClean="0"/>
          </a:p>
          <a:p>
            <a:endParaRPr lang="en-US" dirty="0" smtClean="0"/>
          </a:p>
          <a:p>
            <a:r>
              <a:rPr lang="en-US" dirty="0" smtClean="0"/>
              <a:t>Links:</a:t>
            </a:r>
          </a:p>
          <a:p>
            <a:r>
              <a:rPr lang="en-US" dirty="0" smtClean="0">
                <a:hlinkClick r:id="rId3"/>
              </a:rPr>
              <a:t>https://developer.mozilla.org/en-US/docs/Web/JavaScript/Reference/Functions_and_function_scope/Strict_mode</a:t>
            </a:r>
            <a:endParaRPr lang="en-US" dirty="0" smtClean="0"/>
          </a:p>
          <a:p>
            <a:r>
              <a:rPr lang="en-US" dirty="0" smtClean="0">
                <a:hlinkClick r:id="rId4"/>
              </a:rPr>
              <a:t>http://msdn.microsoft.com/en-us/library/ie/br230269(v=vs.94).aspx</a:t>
            </a:r>
            <a:endParaRPr lang="en-US" dirty="0" smtClean="0"/>
          </a:p>
          <a:p>
            <a:r>
              <a:rPr lang="en-US" dirty="0" smtClean="0">
                <a:hlinkClick r:id="rId5"/>
              </a:rPr>
              <a:t>http://ejohn.org/blog/ecmascript-5-strict-mode-json-and-more/</a:t>
            </a:r>
            <a:endParaRPr lang="en-US" dirty="0" smtClean="0"/>
          </a:p>
          <a:p>
            <a:r>
              <a:rPr lang="en-US" dirty="0" smtClean="0">
                <a:hlinkClick r:id="rId6"/>
              </a:rPr>
              <a:t>http://stackoverflow.com/questions/1335851/what-does-use-strict-do-in-javascript-and-what-is-the-reasoning-behind-it</a:t>
            </a:r>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16</a:t>
            </a:fld>
            <a:endParaRPr lang="en-US"/>
          </a:p>
        </p:txBody>
      </p:sp>
    </p:spTree>
    <p:extLst>
      <p:ext uri="{BB962C8B-B14F-4D97-AF65-F5344CB8AC3E}">
        <p14:creationId xmlns:p14="http://schemas.microsoft.com/office/powerpoint/2010/main" val="223642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 </a:t>
            </a:r>
            <a:r>
              <a:rPr lang="en-US" dirty="0" smtClean="0">
                <a:hlinkClick r:id="rId3"/>
              </a:rPr>
              <a:t>http://stackoverflow.com/questions/359494/does-it-matter-which-equals-operator-vs-i-use-in-javascript-comparisons</a:t>
            </a:r>
            <a:endParaRPr lang="en-US" dirty="0" smtClean="0"/>
          </a:p>
          <a:p>
            <a:r>
              <a:rPr lang="en-US" dirty="0" smtClean="0"/>
              <a:t>Other:</a:t>
            </a:r>
            <a:r>
              <a:rPr lang="en-US" baseline="0" dirty="0" smtClean="0"/>
              <a:t> </a:t>
            </a:r>
            <a:r>
              <a:rPr lang="en-US" dirty="0" smtClean="0">
                <a:hlinkClick r:id="rId4"/>
              </a:rPr>
              <a:t>http://www.amazon.com/dp/0596517742/?tag=stackoverfl08-20</a:t>
            </a:r>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17</a:t>
            </a:fld>
            <a:endParaRPr lang="en-US"/>
          </a:p>
        </p:txBody>
      </p:sp>
    </p:spTree>
    <p:extLst>
      <p:ext uri="{BB962C8B-B14F-4D97-AF65-F5344CB8AC3E}">
        <p14:creationId xmlns:p14="http://schemas.microsoft.com/office/powerpoint/2010/main" val="1682492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a:t>
            </a:r>
            <a:r>
              <a:rPr lang="en-US" baseline="0" dirty="0" smtClean="0"/>
              <a:t> </a:t>
            </a:r>
            <a:r>
              <a:rPr lang="en-US" sz="1200" dirty="0" smtClean="0">
                <a:hlinkClick r:id="rId3"/>
              </a:rPr>
              <a:t>https://en.wikipedia.org/wiki/JavaScript</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4</a:t>
            </a:fld>
            <a:endParaRPr lang="en-US"/>
          </a:p>
        </p:txBody>
      </p:sp>
    </p:spTree>
    <p:extLst>
      <p:ext uri="{BB962C8B-B14F-4D97-AF65-F5344CB8AC3E}">
        <p14:creationId xmlns:p14="http://schemas.microsoft.com/office/powerpoint/2010/main" val="1507205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Link</a:t>
            </a:r>
            <a:r>
              <a:rPr lang="en-US" baseline="0" dirty="0" smtClean="0"/>
              <a:t> - </a:t>
            </a:r>
            <a:r>
              <a:rPr lang="en-US" sz="1200" dirty="0" smtClean="0">
                <a:hlinkClick r:id="rId3"/>
              </a:rPr>
              <a:t>https://en.wikipedia.org/wiki/Prototype-based</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Content available</a:t>
            </a:r>
            <a:r>
              <a:rPr lang="en-US" sz="1200" b="0" i="0" kern="1200" baseline="0" dirty="0" smtClean="0">
                <a:solidFill>
                  <a:schemeClr val="tx1"/>
                </a:solidFill>
                <a:effectLst/>
                <a:latin typeface="+mn-lt"/>
                <a:ea typeface="+mn-ea"/>
                <a:cs typeface="+mn-cs"/>
              </a:rPr>
              <a:t> here - </a:t>
            </a:r>
            <a:r>
              <a:rPr lang="en-US" dirty="0" smtClean="0">
                <a:hlinkClick r:id="rId4"/>
              </a:rPr>
              <a:t>https://developer.mozilla.org/en-US/docs/Web/JavaScript/Introduction_to_Object-Oriented_JavaScript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5</a:t>
            </a:fld>
            <a:endParaRPr lang="en-US"/>
          </a:p>
        </p:txBody>
      </p:sp>
    </p:spTree>
    <p:extLst>
      <p:ext uri="{BB962C8B-B14F-4D97-AF65-F5344CB8AC3E}">
        <p14:creationId xmlns:p14="http://schemas.microsoft.com/office/powerpoint/2010/main" val="3121868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Content available</a:t>
            </a:r>
            <a:r>
              <a:rPr lang="en-US" sz="1200" b="0" i="0" kern="1200" baseline="0" dirty="0" smtClean="0">
                <a:solidFill>
                  <a:schemeClr val="tx1"/>
                </a:solidFill>
                <a:effectLst/>
                <a:latin typeface="+mn-lt"/>
                <a:ea typeface="+mn-ea"/>
                <a:cs typeface="+mn-cs"/>
              </a:rPr>
              <a:t> here - </a:t>
            </a:r>
            <a:r>
              <a:rPr lang="en-US" dirty="0" smtClean="0">
                <a:hlinkClick r:id="rId3"/>
              </a:rPr>
              <a:t>https://developer.mozilla.org/en-US/docs/Web/JavaScript/Introduction_to_Object-Oriented_JavaScript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6</a:t>
            </a:fld>
            <a:endParaRPr lang="en-US"/>
          </a:p>
        </p:txBody>
      </p:sp>
    </p:spTree>
    <p:extLst>
      <p:ext uri="{BB962C8B-B14F-4D97-AF65-F5344CB8AC3E}">
        <p14:creationId xmlns:p14="http://schemas.microsoft.com/office/powerpoint/2010/main" val="2645365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Links: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http://stackoverflow.com/questions/881515/javascript-namespace-declaration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4"/>
              </a:rPr>
              <a:t>http://thanpol.as/javascript/development-using-namespaces/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5"/>
              </a:rPr>
              <a:t>http://elegantcode.com/2011/01/26/basic-javascript-part-8-namespaces/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6"/>
              </a:rPr>
              <a:t>http://addyosmani.com/blog/essential-js-namespacing/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7"/>
              </a:rPr>
              <a:t>http://javascriptweblog.wordpress.com/2010/12/07/namespacing-in-javascript/</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7</a:t>
            </a:fld>
            <a:endParaRPr lang="en-US"/>
          </a:p>
        </p:txBody>
      </p:sp>
    </p:spTree>
    <p:extLst>
      <p:ext uri="{BB962C8B-B14F-4D97-AF65-F5344CB8AC3E}">
        <p14:creationId xmlns:p14="http://schemas.microsoft.com/office/powerpoint/2010/main" val="3742349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JavaScript is a prototype-based language which contains no class statement, such as is found in C++ or Java. This is sometimes confusing for programmers accustomed to languages with a class statement. Instead, JavaScript uses functions as classes. Defining a class is as easy as defining a function. In the example below we define a new class called Person.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Content available</a:t>
            </a:r>
            <a:r>
              <a:rPr lang="en-US" sz="1200" b="0" i="0" kern="1200" baseline="0" dirty="0" smtClean="0">
                <a:solidFill>
                  <a:schemeClr val="tx1"/>
                </a:solidFill>
                <a:effectLst/>
                <a:latin typeface="+mn-lt"/>
                <a:ea typeface="+mn-ea"/>
                <a:cs typeface="+mn-cs"/>
              </a:rPr>
              <a:t> here - </a:t>
            </a:r>
            <a:r>
              <a:rPr lang="en-US" dirty="0" smtClean="0">
                <a:hlinkClick r:id="rId3"/>
              </a:rPr>
              <a:t>https://developer.mozilla.org/en-US/docs/Web/JavaScript/Introduction_to_Object-Oriented_JavaScript</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8</a:t>
            </a:fld>
            <a:endParaRPr lang="en-US"/>
          </a:p>
        </p:txBody>
      </p:sp>
    </p:spTree>
    <p:extLst>
      <p:ext uri="{BB962C8B-B14F-4D97-AF65-F5344CB8AC3E}">
        <p14:creationId xmlns:p14="http://schemas.microsoft.com/office/powerpoint/2010/main" val="3858740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constructor is called at the moment of instantiation (the moment when the object instance is created). The constructor is a method of the class. In JavaScript, the function serves as the constructor of the object; therefore, there is no need to explicitly define a constructor method. Every action declared in the class gets executed at the time of instantiation.</a:t>
            </a:r>
          </a:p>
          <a:p>
            <a:r>
              <a:rPr lang="en-US" sz="1200" b="0" i="0" kern="1200" dirty="0" smtClean="0">
                <a:solidFill>
                  <a:schemeClr val="tx1"/>
                </a:solidFill>
                <a:effectLst/>
                <a:latin typeface="+mn-lt"/>
                <a:ea typeface="+mn-ea"/>
                <a:cs typeface="+mn-cs"/>
              </a:rPr>
              <a:t>The constructor is used to set the object's properties or to call methods to prepare the object for use. Adding class methods and their definitions occurs using a different syntax described later in this article.</a:t>
            </a:r>
          </a:p>
          <a:p>
            <a:r>
              <a:rPr lang="en-US" sz="1200" b="0" i="0" kern="1200" dirty="0" smtClean="0">
                <a:solidFill>
                  <a:schemeClr val="tx1"/>
                </a:solidFill>
                <a:effectLst/>
                <a:latin typeface="+mn-lt"/>
                <a:ea typeface="+mn-ea"/>
                <a:cs typeface="+mn-cs"/>
              </a:rPr>
              <a:t>In the example below, the constructor of the class Person displays an alert when a Person is instantiated.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Content available</a:t>
            </a:r>
            <a:r>
              <a:rPr lang="en-US" sz="1200" b="0" i="0" kern="1200" baseline="0" dirty="0" smtClean="0">
                <a:solidFill>
                  <a:schemeClr val="tx1"/>
                </a:solidFill>
                <a:effectLst/>
                <a:latin typeface="+mn-lt"/>
                <a:ea typeface="+mn-ea"/>
                <a:cs typeface="+mn-cs"/>
              </a:rPr>
              <a:t> here - </a:t>
            </a:r>
            <a:r>
              <a:rPr lang="en-US" dirty="0" smtClean="0">
                <a:hlinkClick r:id="rId3"/>
              </a:rPr>
              <a:t>https://developer.mozilla.org/en-US/docs/Web/JavaScript/Introduction_to_Object-Oriented_JavaScript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9</a:t>
            </a:fld>
            <a:endParaRPr lang="en-US"/>
          </a:p>
        </p:txBody>
      </p:sp>
    </p:spTree>
    <p:extLst>
      <p:ext uri="{BB962C8B-B14F-4D97-AF65-F5344CB8AC3E}">
        <p14:creationId xmlns:p14="http://schemas.microsoft.com/office/powerpoint/2010/main" val="601683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Properties are variables contained in the class; every instance of the object has those properties. Properties should be set in the prototype property of the class (function) so that inheritance works correctly.</a:t>
            </a:r>
          </a:p>
          <a:p>
            <a:r>
              <a:rPr lang="en-US" sz="1200" b="0" i="0" kern="1200" dirty="0" smtClean="0">
                <a:solidFill>
                  <a:schemeClr val="tx1"/>
                </a:solidFill>
                <a:effectLst/>
                <a:latin typeface="+mn-lt"/>
                <a:ea typeface="+mn-ea"/>
                <a:cs typeface="+mn-cs"/>
              </a:rPr>
              <a:t>Working with properties from within the class is done by the keyword this, which refers to the current object. Accessing (reading or writing) a property outside of the class is done with the syntax: </a:t>
            </a:r>
            <a:r>
              <a:rPr lang="en-US" sz="1200" b="0" i="0" kern="1200" dirty="0" err="1" smtClean="0">
                <a:solidFill>
                  <a:schemeClr val="tx1"/>
                </a:solidFill>
                <a:effectLst/>
                <a:latin typeface="+mn-lt"/>
                <a:ea typeface="+mn-ea"/>
                <a:cs typeface="+mn-cs"/>
              </a:rPr>
              <a:t>InstanceName.Property</a:t>
            </a:r>
            <a:r>
              <a:rPr lang="en-US" sz="1200" b="0" i="0" kern="1200" dirty="0" smtClean="0">
                <a:solidFill>
                  <a:schemeClr val="tx1"/>
                </a:solidFill>
                <a:effectLst/>
                <a:latin typeface="+mn-lt"/>
                <a:ea typeface="+mn-ea"/>
                <a:cs typeface="+mn-cs"/>
              </a:rPr>
              <a:t>; this is the same syntax used by C++, Java, and a number of other languages. (Inside the class the </a:t>
            </a:r>
            <a:r>
              <a:rPr lang="en-US" sz="1200" b="0" i="0" kern="1200" dirty="0" err="1" smtClean="0">
                <a:solidFill>
                  <a:schemeClr val="tx1"/>
                </a:solidFill>
                <a:effectLst/>
                <a:latin typeface="+mn-lt"/>
                <a:ea typeface="+mn-ea"/>
                <a:cs typeface="+mn-cs"/>
              </a:rPr>
              <a:t>syntaxthis.Property</a:t>
            </a:r>
            <a:r>
              <a:rPr lang="en-US" sz="1200" b="0" i="0" kern="1200" dirty="0" smtClean="0">
                <a:solidFill>
                  <a:schemeClr val="tx1"/>
                </a:solidFill>
                <a:effectLst/>
                <a:latin typeface="+mn-lt"/>
                <a:ea typeface="+mn-ea"/>
                <a:cs typeface="+mn-cs"/>
              </a:rPr>
              <a:t> is used to get or set the property's value.)</a:t>
            </a:r>
          </a:p>
          <a:p>
            <a:r>
              <a:rPr lang="en-US" sz="1200" b="0" i="0" kern="1200" dirty="0" smtClean="0">
                <a:solidFill>
                  <a:schemeClr val="tx1"/>
                </a:solidFill>
                <a:effectLst/>
                <a:latin typeface="+mn-lt"/>
                <a:ea typeface="+mn-ea"/>
                <a:cs typeface="+mn-cs"/>
              </a:rPr>
              <a:t>In the example below we define the gender property for the Person class and we define it at instantiation.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Content available</a:t>
            </a:r>
            <a:r>
              <a:rPr lang="en-US" sz="1200" b="0" i="0" kern="1200" baseline="0" dirty="0" smtClean="0">
                <a:solidFill>
                  <a:schemeClr val="tx1"/>
                </a:solidFill>
                <a:effectLst/>
                <a:latin typeface="+mn-lt"/>
                <a:ea typeface="+mn-ea"/>
                <a:cs typeface="+mn-cs"/>
              </a:rPr>
              <a:t> here - </a:t>
            </a:r>
            <a:r>
              <a:rPr lang="en-US" dirty="0" smtClean="0">
                <a:hlinkClick r:id="rId3"/>
              </a:rPr>
              <a:t>https://developer.mozilla.org/en-US/docs/Web/JavaScript/Introduction_to_Object-Oriented_JavaScript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10</a:t>
            </a:fld>
            <a:endParaRPr lang="en-US"/>
          </a:p>
        </p:txBody>
      </p:sp>
    </p:spTree>
    <p:extLst>
      <p:ext uri="{BB962C8B-B14F-4D97-AF65-F5344CB8AC3E}">
        <p14:creationId xmlns:p14="http://schemas.microsoft.com/office/powerpoint/2010/main" val="2551357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Methods follow the same logic as properties; the difference is that they are functions and they are defined as functions. Calling a method is similar to accessing a property, but you add () at the end of the method name, possibly with arguments. To define a method, assign a function to a named property of the class's prototype property; the name that the function is assigned to is the name that the method is called by on the object.</a:t>
            </a:r>
          </a:p>
          <a:p>
            <a:r>
              <a:rPr lang="en-US" sz="1200" b="0" i="0" kern="1200" dirty="0" smtClean="0">
                <a:solidFill>
                  <a:schemeClr val="tx1"/>
                </a:solidFill>
                <a:effectLst/>
                <a:latin typeface="+mn-lt"/>
                <a:ea typeface="+mn-ea"/>
                <a:cs typeface="+mn-cs"/>
              </a:rPr>
              <a:t>In the example below we define and use the method </a:t>
            </a:r>
            <a:r>
              <a:rPr lang="en-US" sz="1200" b="0" i="0" kern="1200" dirty="0" err="1" smtClean="0">
                <a:solidFill>
                  <a:schemeClr val="tx1"/>
                </a:solidFill>
                <a:effectLst/>
                <a:latin typeface="+mn-lt"/>
                <a:ea typeface="+mn-ea"/>
                <a:cs typeface="+mn-cs"/>
              </a:rPr>
              <a:t>sayHello</a:t>
            </a:r>
            <a:r>
              <a:rPr lang="en-US" sz="1200" b="0" i="0" kern="1200" dirty="0" smtClean="0">
                <a:solidFill>
                  <a:schemeClr val="tx1"/>
                </a:solidFill>
                <a:effectLst/>
                <a:latin typeface="+mn-lt"/>
                <a:ea typeface="+mn-ea"/>
                <a:cs typeface="+mn-cs"/>
              </a:rPr>
              <a:t>() for the Person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Content available</a:t>
            </a:r>
            <a:r>
              <a:rPr lang="en-US" sz="1200" b="0" i="0" kern="1200" baseline="0" dirty="0" smtClean="0">
                <a:solidFill>
                  <a:schemeClr val="tx1"/>
                </a:solidFill>
                <a:effectLst/>
                <a:latin typeface="+mn-lt"/>
                <a:ea typeface="+mn-ea"/>
                <a:cs typeface="+mn-cs"/>
              </a:rPr>
              <a:t> here - </a:t>
            </a:r>
            <a:r>
              <a:rPr lang="en-US" dirty="0" smtClean="0">
                <a:hlinkClick r:id="rId3"/>
              </a:rPr>
              <a:t>https://developer.mozilla.org/en-US/docs/Web/JavaScript/Introduction_to_Object-Oriented_JavaScript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AD8EAD-63DF-4D96-8E3E-3760A4D1EC50}" type="slidenum">
              <a:rPr lang="en-US" smtClean="0"/>
              <a:t>11</a:t>
            </a:fld>
            <a:endParaRPr lang="en-US"/>
          </a:p>
        </p:txBody>
      </p:sp>
    </p:spTree>
    <p:extLst>
      <p:ext uri="{BB962C8B-B14F-4D97-AF65-F5344CB8AC3E}">
        <p14:creationId xmlns:p14="http://schemas.microsoft.com/office/powerpoint/2010/main" val="3174647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6BD4CD-5463-4314-97B1-3E589F55CD52}" type="datetimeFigureOut">
              <a:rPr lang="en-US" smtClean="0"/>
              <a:t>8/23/2013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2608D-859D-4BFF-90AB-20B77C1CB2B5}" type="slidenum">
              <a:rPr lang="en-US" smtClean="0"/>
              <a:t>‹#›</a:t>
            </a:fld>
            <a:endParaRPr lang="en-US"/>
          </a:p>
        </p:txBody>
      </p:sp>
    </p:spTree>
    <p:extLst>
      <p:ext uri="{BB962C8B-B14F-4D97-AF65-F5344CB8AC3E}">
        <p14:creationId xmlns:p14="http://schemas.microsoft.com/office/powerpoint/2010/main" val="989730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6BD4CD-5463-4314-97B1-3E589F55CD52}" type="datetimeFigureOut">
              <a:rPr lang="en-US" smtClean="0"/>
              <a:t>8/23/2013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2608D-859D-4BFF-90AB-20B77C1CB2B5}" type="slidenum">
              <a:rPr lang="en-US" smtClean="0"/>
              <a:t>‹#›</a:t>
            </a:fld>
            <a:endParaRPr lang="en-US"/>
          </a:p>
        </p:txBody>
      </p:sp>
    </p:spTree>
    <p:extLst>
      <p:ext uri="{BB962C8B-B14F-4D97-AF65-F5344CB8AC3E}">
        <p14:creationId xmlns:p14="http://schemas.microsoft.com/office/powerpoint/2010/main" val="153650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6BD4CD-5463-4314-97B1-3E589F55CD52}" type="datetimeFigureOut">
              <a:rPr lang="en-US" smtClean="0"/>
              <a:t>8/23/2013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2608D-859D-4BFF-90AB-20B77C1CB2B5}" type="slidenum">
              <a:rPr lang="en-US" smtClean="0"/>
              <a:t>‹#›</a:t>
            </a:fld>
            <a:endParaRPr lang="en-US"/>
          </a:p>
        </p:txBody>
      </p:sp>
    </p:spTree>
    <p:extLst>
      <p:ext uri="{BB962C8B-B14F-4D97-AF65-F5344CB8AC3E}">
        <p14:creationId xmlns:p14="http://schemas.microsoft.com/office/powerpoint/2010/main" val="2682826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6BD4CD-5463-4314-97B1-3E589F55CD52}" type="datetimeFigureOut">
              <a:rPr lang="en-US" smtClean="0"/>
              <a:t>8/23/2013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2608D-859D-4BFF-90AB-20B77C1CB2B5}" type="slidenum">
              <a:rPr lang="en-US" smtClean="0"/>
              <a:t>‹#›</a:t>
            </a:fld>
            <a:endParaRPr lang="en-US"/>
          </a:p>
        </p:txBody>
      </p:sp>
    </p:spTree>
    <p:extLst>
      <p:ext uri="{BB962C8B-B14F-4D97-AF65-F5344CB8AC3E}">
        <p14:creationId xmlns:p14="http://schemas.microsoft.com/office/powerpoint/2010/main" val="297469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6BD4CD-5463-4314-97B1-3E589F55CD52}" type="datetimeFigureOut">
              <a:rPr lang="en-US" smtClean="0"/>
              <a:t>8/23/2013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2608D-859D-4BFF-90AB-20B77C1CB2B5}" type="slidenum">
              <a:rPr lang="en-US" smtClean="0"/>
              <a:t>‹#›</a:t>
            </a:fld>
            <a:endParaRPr lang="en-US"/>
          </a:p>
        </p:txBody>
      </p:sp>
    </p:spTree>
    <p:extLst>
      <p:ext uri="{BB962C8B-B14F-4D97-AF65-F5344CB8AC3E}">
        <p14:creationId xmlns:p14="http://schemas.microsoft.com/office/powerpoint/2010/main" val="630270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6BD4CD-5463-4314-97B1-3E589F55CD52}" type="datetimeFigureOut">
              <a:rPr lang="en-US" smtClean="0"/>
              <a:t>8/23/2013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2608D-859D-4BFF-90AB-20B77C1CB2B5}" type="slidenum">
              <a:rPr lang="en-US" smtClean="0"/>
              <a:t>‹#›</a:t>
            </a:fld>
            <a:endParaRPr lang="en-US"/>
          </a:p>
        </p:txBody>
      </p:sp>
    </p:spTree>
    <p:extLst>
      <p:ext uri="{BB962C8B-B14F-4D97-AF65-F5344CB8AC3E}">
        <p14:creationId xmlns:p14="http://schemas.microsoft.com/office/powerpoint/2010/main" val="398271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6BD4CD-5463-4314-97B1-3E589F55CD52}" type="datetimeFigureOut">
              <a:rPr lang="en-US" smtClean="0"/>
              <a:t>8/23/2013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32608D-859D-4BFF-90AB-20B77C1CB2B5}" type="slidenum">
              <a:rPr lang="en-US" smtClean="0"/>
              <a:t>‹#›</a:t>
            </a:fld>
            <a:endParaRPr lang="en-US"/>
          </a:p>
        </p:txBody>
      </p:sp>
    </p:spTree>
    <p:extLst>
      <p:ext uri="{BB962C8B-B14F-4D97-AF65-F5344CB8AC3E}">
        <p14:creationId xmlns:p14="http://schemas.microsoft.com/office/powerpoint/2010/main" val="99322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6BD4CD-5463-4314-97B1-3E589F55CD52}" type="datetimeFigureOut">
              <a:rPr lang="en-US" smtClean="0"/>
              <a:t>8/23/2013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32608D-859D-4BFF-90AB-20B77C1CB2B5}" type="slidenum">
              <a:rPr lang="en-US" smtClean="0"/>
              <a:t>‹#›</a:t>
            </a:fld>
            <a:endParaRPr lang="en-US"/>
          </a:p>
        </p:txBody>
      </p:sp>
    </p:spTree>
    <p:extLst>
      <p:ext uri="{BB962C8B-B14F-4D97-AF65-F5344CB8AC3E}">
        <p14:creationId xmlns:p14="http://schemas.microsoft.com/office/powerpoint/2010/main" val="2364464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6BD4CD-5463-4314-97B1-3E589F55CD52}" type="datetimeFigureOut">
              <a:rPr lang="en-US" smtClean="0"/>
              <a:t>8/23/2013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32608D-859D-4BFF-90AB-20B77C1CB2B5}" type="slidenum">
              <a:rPr lang="en-US" smtClean="0"/>
              <a:t>‹#›</a:t>
            </a:fld>
            <a:endParaRPr lang="en-US"/>
          </a:p>
        </p:txBody>
      </p:sp>
    </p:spTree>
    <p:extLst>
      <p:ext uri="{BB962C8B-B14F-4D97-AF65-F5344CB8AC3E}">
        <p14:creationId xmlns:p14="http://schemas.microsoft.com/office/powerpoint/2010/main" val="97070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6BD4CD-5463-4314-97B1-3E589F55CD52}" type="datetimeFigureOut">
              <a:rPr lang="en-US" smtClean="0"/>
              <a:t>8/23/2013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2608D-859D-4BFF-90AB-20B77C1CB2B5}" type="slidenum">
              <a:rPr lang="en-US" smtClean="0"/>
              <a:t>‹#›</a:t>
            </a:fld>
            <a:endParaRPr lang="en-US"/>
          </a:p>
        </p:txBody>
      </p:sp>
    </p:spTree>
    <p:extLst>
      <p:ext uri="{BB962C8B-B14F-4D97-AF65-F5344CB8AC3E}">
        <p14:creationId xmlns:p14="http://schemas.microsoft.com/office/powerpoint/2010/main" val="214504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6BD4CD-5463-4314-97B1-3E589F55CD52}" type="datetimeFigureOut">
              <a:rPr lang="en-US" smtClean="0"/>
              <a:t>8/23/2013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2608D-859D-4BFF-90AB-20B77C1CB2B5}" type="slidenum">
              <a:rPr lang="en-US" smtClean="0"/>
              <a:t>‹#›</a:t>
            </a:fld>
            <a:endParaRPr lang="en-US"/>
          </a:p>
        </p:txBody>
      </p:sp>
    </p:spTree>
    <p:extLst>
      <p:ext uri="{BB962C8B-B14F-4D97-AF65-F5344CB8AC3E}">
        <p14:creationId xmlns:p14="http://schemas.microsoft.com/office/powerpoint/2010/main" val="43299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BD4CD-5463-4314-97B1-3E589F55CD52}" type="datetimeFigureOut">
              <a:rPr lang="en-US" smtClean="0"/>
              <a:t>8/23/2013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2608D-859D-4BFF-90AB-20B77C1CB2B5}" type="slidenum">
              <a:rPr lang="en-US" smtClean="0"/>
              <a:t>‹#›</a:t>
            </a:fld>
            <a:endParaRPr lang="en-US"/>
          </a:p>
        </p:txBody>
      </p:sp>
    </p:spTree>
    <p:extLst>
      <p:ext uri="{BB962C8B-B14F-4D97-AF65-F5344CB8AC3E}">
        <p14:creationId xmlns:p14="http://schemas.microsoft.com/office/powerpoint/2010/main" val="2953516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Prototype-base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Prototype-base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Prototype-base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Prototype-base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Prototype-base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eveloper.mozilla.org/en-US/docs/JavaScript/New_in_JavaScript/1.8.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rads.stackoverflow.com/amzn/click/0596517742"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mozilla.org/en-US/docs/Web/JavaScript/Guide" TargetMode="External"/><Relationship Id="rId2" Type="http://schemas.openxmlformats.org/officeDocument/2006/relationships/hyperlink" Target="https://developer.mozilla.org/en-US/docs/Web/JavaScript/Introduction_to_Object-Oriented_JavaScrip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User_interface" TargetMode="External"/><Relationship Id="rId13" Type="http://schemas.openxmlformats.org/officeDocument/2006/relationships/hyperlink" Target="https://en.wikipedia.org/wiki/Dynamic_language" TargetMode="External"/><Relationship Id="rId3" Type="http://schemas.openxmlformats.org/officeDocument/2006/relationships/hyperlink" Target="https://en.wikipedia.org/wiki/Interpreter_(computing)" TargetMode="External"/><Relationship Id="rId7" Type="http://schemas.openxmlformats.org/officeDocument/2006/relationships/hyperlink" Target="https://en.wikipedia.org/wiki/Client-side_scripting" TargetMode="External"/><Relationship Id="rId12" Type="http://schemas.openxmlformats.org/officeDocument/2006/relationships/hyperlink" Target="https://en.wikipedia.org/wiki/Scripting_language" TargetMode="External"/><Relationship Id="rId17" Type="http://schemas.openxmlformats.org/officeDocument/2006/relationships/hyperlink" Target="https://en.wikipedia.org/wiki/Java_(programming_language)" TargetMode="External"/><Relationship Id="rId2" Type="http://schemas.openxmlformats.org/officeDocument/2006/relationships/notesSlide" Target="../notesSlides/notesSlide2.xml"/><Relationship Id="rId16" Type="http://schemas.openxmlformats.org/officeDocument/2006/relationships/hyperlink" Target="https://en.wikipedia.org/wiki/C_(programming_language)" TargetMode="External"/><Relationship Id="rId1" Type="http://schemas.openxmlformats.org/officeDocument/2006/relationships/slideLayout" Target="../slideLayouts/slideLayout2.xml"/><Relationship Id="rId6" Type="http://schemas.openxmlformats.org/officeDocument/2006/relationships/hyperlink" Target="https://en.wikipedia.org/wiki/Web_browser" TargetMode="External"/><Relationship Id="rId11" Type="http://schemas.openxmlformats.org/officeDocument/2006/relationships/hyperlink" Target="https://en.wikipedia.org/wiki/Prototype-based" TargetMode="External"/><Relationship Id="rId5" Type="http://schemas.openxmlformats.org/officeDocument/2006/relationships/hyperlink" Target="https://en.wikipedia.org/wiki/JavaScript#cite_note-FOOTNOTEFlanaganFerguson20061-5" TargetMode="External"/><Relationship Id="rId15" Type="http://schemas.openxmlformats.org/officeDocument/2006/relationships/hyperlink" Target="https://en.wikipedia.org/wiki/JavaScript_syntax" TargetMode="External"/><Relationship Id="rId10" Type="http://schemas.openxmlformats.org/officeDocument/2006/relationships/hyperlink" Target="https://en.wikipedia.org/wiki/Document_Object_Model" TargetMode="External"/><Relationship Id="rId4" Type="http://schemas.openxmlformats.org/officeDocument/2006/relationships/hyperlink" Target="https://en.wikipedia.org/wiki/Programming_language" TargetMode="External"/><Relationship Id="rId9" Type="http://schemas.openxmlformats.org/officeDocument/2006/relationships/hyperlink" Target="https://en.wikipedia.org/wiki/Ajax_(programming)" TargetMode="External"/><Relationship Id="rId14" Type="http://schemas.openxmlformats.org/officeDocument/2006/relationships/hyperlink" Target="https://en.wikipedia.org/wiki/First-class_function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Programming_language" TargetMode="External"/><Relationship Id="rId7" Type="http://schemas.openxmlformats.org/officeDocument/2006/relationships/hyperlink" Target="https://en.wikipedia.org/wiki/Prototype-base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research.sun.com/people/randy/" TargetMode="External"/><Relationship Id="rId5" Type="http://schemas.openxmlformats.org/officeDocument/2006/relationships/hyperlink" Target="https://en.wikipedia.org/wiki/David_Ungar" TargetMode="External"/><Relationship Id="rId4" Type="http://schemas.openxmlformats.org/officeDocument/2006/relationships/hyperlink" Target="https://en.wikipedia.org/wiki/Self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Prototype-base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14438"/>
            <a:ext cx="9144000" cy="2387600"/>
          </a:xfrm>
        </p:spPr>
        <p:txBody>
          <a:bodyPr/>
          <a:lstStyle/>
          <a:p>
            <a:r>
              <a:rPr lang="en-US" dirty="0" smtClean="0"/>
              <a:t>OOP JavaScript</a:t>
            </a:r>
            <a:endParaRPr lang="en-US" dirty="0"/>
          </a:p>
        </p:txBody>
      </p:sp>
      <p:sp>
        <p:nvSpPr>
          <p:cNvPr id="3" name="Subtitle 2"/>
          <p:cNvSpPr>
            <a:spLocks noGrp="1"/>
          </p:cNvSpPr>
          <p:nvPr>
            <p:ph type="subTitle" idx="1"/>
          </p:nvPr>
        </p:nvSpPr>
        <p:spPr/>
        <p:txBody>
          <a:bodyPr/>
          <a:lstStyle/>
          <a:p>
            <a:r>
              <a:rPr lang="en-US" dirty="0" smtClean="0"/>
              <a:t>Velkata </a:t>
            </a:r>
            <a:endParaRPr lang="en-US" dirty="0"/>
          </a:p>
        </p:txBody>
      </p:sp>
    </p:spTree>
    <p:extLst>
      <p:ext uri="{BB962C8B-B14F-4D97-AF65-F5344CB8AC3E}">
        <p14:creationId xmlns:p14="http://schemas.microsoft.com/office/powerpoint/2010/main" val="1466360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The Property (object attribute)</a:t>
            </a:r>
          </a:p>
        </p:txBody>
      </p:sp>
      <p:sp>
        <p:nvSpPr>
          <p:cNvPr id="3" name="Content Placeholder 2"/>
          <p:cNvSpPr>
            <a:spLocks noGrp="1"/>
          </p:cNvSpPr>
          <p:nvPr>
            <p:ph idx="1"/>
          </p:nvPr>
        </p:nvSpPr>
        <p:spPr>
          <a:xfrm>
            <a:off x="838200" y="1457739"/>
            <a:ext cx="10515600" cy="1018761"/>
          </a:xfrm>
        </p:spPr>
        <p:txBody>
          <a:bodyPr>
            <a:noAutofit/>
          </a:bodyPr>
          <a:lstStyle/>
          <a:p>
            <a:pPr marL="0" indent="0">
              <a:buNone/>
            </a:pPr>
            <a:r>
              <a:rPr lang="en-US" sz="3200" dirty="0"/>
              <a:t>Properties are variables contained in the class; every instance of the object has those properties. </a:t>
            </a:r>
            <a:endParaRPr lang="en-US" sz="3200" dirty="0" smtClean="0">
              <a:hlinkClick r:id="rId3"/>
            </a:endParaRPr>
          </a:p>
        </p:txBody>
      </p:sp>
      <p:sp>
        <p:nvSpPr>
          <p:cNvPr id="4" name="Rectangle 1"/>
          <p:cNvSpPr>
            <a:spLocks noChangeArrowheads="1"/>
          </p:cNvSpPr>
          <p:nvPr/>
        </p:nvSpPr>
        <p:spPr bwMode="auto">
          <a:xfrm>
            <a:off x="838200" y="2991476"/>
            <a:ext cx="11010900" cy="2745573"/>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gender</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this</a:t>
            </a:r>
            <a:r>
              <a:rPr kumimoji="0" lang="en-US" sz="24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gender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gender</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'Person instantiated'</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person1 </a:t>
            </a:r>
            <a:r>
              <a:rPr kumimoji="0" lang="en-US" sz="2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'Male'</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person2 </a:t>
            </a:r>
            <a:r>
              <a:rPr kumimoji="0" lang="en-US" sz="2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'Female'</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//display the person1 gender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'person1 is a '</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person1</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gender</a:t>
            </a:r>
            <a:r>
              <a:rPr kumimoji="0" 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 person1 is a Male</a:t>
            </a:r>
            <a:r>
              <a:rPr kumimoji="0" lang="en-US" sz="2400" b="0" i="0" u="none" strike="noStrike" cap="none" normalizeH="0" baseline="0" dirty="0" smtClean="0">
                <a:ln>
                  <a:noFill/>
                </a:ln>
                <a:solidFill>
                  <a:schemeClr val="tx1"/>
                </a:solidFill>
                <a:effectLst/>
              </a:rPr>
              <a:t> </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8246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The methods</a:t>
            </a:r>
          </a:p>
        </p:txBody>
      </p:sp>
      <p:sp>
        <p:nvSpPr>
          <p:cNvPr id="3" name="Content Placeholder 2"/>
          <p:cNvSpPr>
            <a:spLocks noGrp="1"/>
          </p:cNvSpPr>
          <p:nvPr>
            <p:ph idx="1"/>
          </p:nvPr>
        </p:nvSpPr>
        <p:spPr>
          <a:xfrm>
            <a:off x="838200" y="1457739"/>
            <a:ext cx="10515600" cy="1123536"/>
          </a:xfrm>
        </p:spPr>
        <p:txBody>
          <a:bodyPr>
            <a:noAutofit/>
          </a:bodyPr>
          <a:lstStyle/>
          <a:p>
            <a:pPr marL="0" indent="0">
              <a:buNone/>
            </a:pPr>
            <a:r>
              <a:rPr lang="en-US" sz="3200" dirty="0"/>
              <a:t>Methods follow the same logic as properties; the difference is that they are functions and they are defined as functions. </a:t>
            </a:r>
            <a:endParaRPr lang="en-US" sz="3200" dirty="0" smtClean="0">
              <a:hlinkClick r:id="rId3"/>
            </a:endParaRPr>
          </a:p>
        </p:txBody>
      </p:sp>
      <p:sp>
        <p:nvSpPr>
          <p:cNvPr id="4" name="Rectangle 1"/>
          <p:cNvSpPr>
            <a:spLocks noChangeArrowheads="1"/>
          </p:cNvSpPr>
          <p:nvPr/>
        </p:nvSpPr>
        <p:spPr bwMode="auto">
          <a:xfrm>
            <a:off x="838200" y="2713451"/>
            <a:ext cx="10515600" cy="3238015"/>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gender</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lang="en-US" sz="20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this</a:t>
            </a:r>
            <a:r>
              <a:rPr kumimoji="0" lang="en-US" sz="20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gender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gender</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'Person instantiated'</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a:t>
            </a:r>
            <a:r>
              <a:rPr kumimoji="0" lang="en-US" sz="20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prototype</a:t>
            </a:r>
            <a:r>
              <a:rPr kumimoji="0" lang="en-US" sz="20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sayHello</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 </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'hello'</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person1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'Male'</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person2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'Female'</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call the Person </a:t>
            </a:r>
            <a:r>
              <a:rPr kumimoji="0" lang="en-US" sz="20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sayHello</a:t>
            </a:r>
            <a:r>
              <a:rPr kumimoji="0" lang="en-US" sz="2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method.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person1</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sayHello</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 hello</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8001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The methods</a:t>
            </a:r>
          </a:p>
        </p:txBody>
      </p:sp>
      <p:sp>
        <p:nvSpPr>
          <p:cNvPr id="3" name="Content Placeholder 2"/>
          <p:cNvSpPr>
            <a:spLocks noGrp="1"/>
          </p:cNvSpPr>
          <p:nvPr>
            <p:ph idx="1"/>
          </p:nvPr>
        </p:nvSpPr>
        <p:spPr>
          <a:xfrm>
            <a:off x="695325" y="886446"/>
            <a:ext cx="10515600" cy="1351929"/>
          </a:xfrm>
        </p:spPr>
        <p:txBody>
          <a:bodyPr>
            <a:noAutofit/>
          </a:bodyPr>
          <a:lstStyle/>
          <a:p>
            <a:pPr marL="0" indent="0">
              <a:buNone/>
            </a:pPr>
            <a:r>
              <a:rPr lang="en-US" dirty="0"/>
              <a:t>In JavaScript methods are regular function objects that are bound to a class/object as a property which means they can be invoked "out of the context". Consider the following example code:</a:t>
            </a:r>
            <a:endParaRPr lang="en-US" dirty="0" smtClean="0">
              <a:hlinkClick r:id="rId3"/>
            </a:endParaRPr>
          </a:p>
        </p:txBody>
      </p:sp>
      <p:sp>
        <p:nvSpPr>
          <p:cNvPr id="5" name="Rectangle 1"/>
          <p:cNvSpPr>
            <a:spLocks noChangeArrowheads="1"/>
          </p:cNvSpPr>
          <p:nvPr/>
        </p:nvSpPr>
        <p:spPr bwMode="auto">
          <a:xfrm>
            <a:off x="695325" y="2499924"/>
            <a:ext cx="11134725" cy="3853569"/>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gender</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cs typeface="Consolas" panose="020B0609020204030204" pitchFamily="49" charset="0"/>
              </a:rPr>
              <a:t> </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this</a:t>
            </a:r>
            <a:r>
              <a:rPr kumimoji="0" lang="en-US" sz="20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gender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gender</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a:t>
            </a:r>
            <a:r>
              <a:rPr kumimoji="0" lang="en-US" sz="20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prototype</a:t>
            </a:r>
            <a:r>
              <a:rPr kumimoji="0" lang="en-US" sz="20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sayGender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this</a:t>
            </a:r>
            <a:r>
              <a:rPr kumimoji="0" lang="en-US" sz="20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gender</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person1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'Male'</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genderTeller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person1</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sayGender</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person1</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sayGender</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 alerts 'Male‘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genderTeller</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 alerts undefined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genderTeller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person1</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sayGender</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 alerts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genderTeller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a:t>
            </a:r>
            <a:r>
              <a:rPr kumimoji="0" lang="en-US" sz="20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prototype</a:t>
            </a:r>
            <a:r>
              <a:rPr kumimoji="0" lang="en-US" sz="20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sayGender</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 alerts true</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6367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191000" cy="733425"/>
          </a:xfrm>
        </p:spPr>
        <p:txBody>
          <a:bodyPr/>
          <a:lstStyle/>
          <a:p>
            <a:r>
              <a:rPr lang="en-US" b="1" dirty="0"/>
              <a:t>Inheritance</a:t>
            </a:r>
          </a:p>
        </p:txBody>
      </p:sp>
      <p:sp>
        <p:nvSpPr>
          <p:cNvPr id="4" name="Rectangle 1"/>
          <p:cNvSpPr>
            <a:spLocks noGrp="1" noChangeArrowheads="1"/>
          </p:cNvSpPr>
          <p:nvPr>
            <p:ph idx="1"/>
          </p:nvPr>
        </p:nvSpPr>
        <p:spPr bwMode="auto">
          <a:xfrm>
            <a:off x="238125" y="725008"/>
            <a:ext cx="3952875"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Lucida Grande"/>
              </a:rPr>
              <a:t>In the example below, we define the class </a:t>
            </a:r>
            <a:r>
              <a:rPr kumimoji="0" lang="en-US" sz="18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Student</a:t>
            </a:r>
            <a:r>
              <a:rPr kumimoji="0" lang="en-US" sz="1800" b="0" i="0" u="none" strike="noStrike" cap="none" normalizeH="0" baseline="0" dirty="0" smtClean="0">
                <a:ln>
                  <a:noFill/>
                </a:ln>
                <a:solidFill>
                  <a:srgbClr val="333333"/>
                </a:solidFill>
                <a:effectLst/>
                <a:latin typeface="Lucida Grande"/>
              </a:rPr>
              <a:t> as a child class of </a:t>
            </a:r>
            <a:r>
              <a:rPr kumimoji="0" lang="en-US" sz="18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Person</a:t>
            </a:r>
            <a:r>
              <a:rPr kumimoji="0" lang="en-US" sz="1800" b="0" i="0" u="none" strike="noStrike" cap="none" normalizeH="0" baseline="0" dirty="0" smtClean="0">
                <a:ln>
                  <a:noFill/>
                </a:ln>
                <a:solidFill>
                  <a:srgbClr val="333333"/>
                </a:solidFill>
                <a:effectLst/>
                <a:latin typeface="Lucida Grande"/>
              </a:rPr>
              <a:t>. Then we redefine the </a:t>
            </a:r>
            <a:r>
              <a:rPr kumimoji="0" lang="en-US" sz="1800" b="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sayHello</a:t>
            </a:r>
            <a:r>
              <a:rPr kumimoji="0" lang="en-US" sz="18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333333"/>
                </a:solidFill>
                <a:effectLst/>
                <a:latin typeface="Lucida Grande"/>
              </a:rPr>
              <a:t> method and add the </a:t>
            </a:r>
            <a:r>
              <a:rPr kumimoji="0" lang="en-US" sz="1800" b="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sayGoodBye</a:t>
            </a:r>
            <a:r>
              <a:rPr kumimoji="0" lang="en-US" sz="18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333333"/>
                </a:solidFill>
                <a:effectLst/>
                <a:latin typeface="Lucida Grande"/>
              </a:rPr>
              <a:t> method.</a:t>
            </a:r>
            <a:r>
              <a:rPr kumimoji="0" lang="en-US" sz="1800" b="0" i="0" u="none" strike="noStrike" cap="none" normalizeH="0" baseline="0" dirty="0" smtClean="0">
                <a:ln>
                  <a:noFill/>
                </a:ln>
                <a:solidFill>
                  <a:schemeClr val="tx1"/>
                </a:solidFill>
                <a:effectLst/>
              </a:rPr>
              <a:t> </a:t>
            </a:r>
          </a:p>
        </p:txBody>
      </p:sp>
      <p:sp>
        <p:nvSpPr>
          <p:cNvPr id="5" name="Rectangle 2"/>
          <p:cNvSpPr>
            <a:spLocks noChangeArrowheads="1"/>
          </p:cNvSpPr>
          <p:nvPr/>
        </p:nvSpPr>
        <p:spPr bwMode="auto">
          <a:xfrm>
            <a:off x="4705350" y="178423"/>
            <a:ext cx="7219950" cy="6592780"/>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define the Person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prototype</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walk</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rgbClr val="000000"/>
                </a:solidFill>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 </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'I am walking!'</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prototype</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sayHello</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rgbClr val="000000"/>
                </a:solidFill>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 </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'hello'</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define the Student class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Student</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rgbClr val="000000"/>
                </a:solidFill>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Call the parent constructor </a:t>
            </a:r>
          </a:p>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rgbClr val="708090"/>
                </a:solidFill>
                <a:latin typeface="Consolas" panose="020B0609020204030204" pitchFamily="49" charset="0"/>
                <a:cs typeface="Consolas" panose="020B0609020204030204" pitchFamily="49" charset="0"/>
              </a:rPr>
              <a:t> </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call</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this</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inherit Person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Student</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prototype</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correct the constructor pointer because it points to Person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Student</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prototype</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constructor</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Student</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replace the </a:t>
            </a:r>
            <a:r>
              <a:rPr kumimoji="0" lang="en-US" sz="11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sayHello</a:t>
            </a: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method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Student</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prototype</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sayHello</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rgbClr val="000000"/>
                </a:solidFill>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'hi, I am a student'</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add </a:t>
            </a:r>
            <a:r>
              <a:rPr kumimoji="0" lang="en-US" sz="11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sayGoodBye</a:t>
            </a: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method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Student</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prototype</a:t>
            </a:r>
            <a:r>
              <a:rPr kumimoji="0" lang="en-US" sz="11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sayGoodBye</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alert</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t>
            </a:r>
            <a:r>
              <a:rPr kumimoji="0" lang="en-US" sz="1100" b="0" i="0" u="none" strike="noStrike" cap="none" normalizeH="0" baseline="0" dirty="0" err="1" smtClean="0">
                <a:ln>
                  <a:noFill/>
                </a:ln>
                <a:solidFill>
                  <a:srgbClr val="669900"/>
                </a:solidFill>
                <a:effectLst/>
                <a:latin typeface="Consolas" panose="020B0609020204030204" pitchFamily="49" charset="0"/>
                <a:cs typeface="Consolas" panose="020B0609020204030204" pitchFamily="49" charset="0"/>
              </a:rPr>
              <a:t>goodBye</a:t>
            </a:r>
            <a:r>
              <a:rPr kumimoji="0" lang="en-US" sz="11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student1 </a:t>
            </a:r>
            <a:r>
              <a:rPr kumimoji="0" lang="en-US" sz="11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Student</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student1</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sayHello</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student1</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walk</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student1</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sayGoodBye</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check inheritance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student1 </a:t>
            </a:r>
            <a:r>
              <a:rPr kumimoji="0" lang="en-US" sz="11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instanceof</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student1 </a:t>
            </a:r>
            <a:r>
              <a:rPr kumimoji="0" lang="en-US" sz="11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instanceof</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Student</a:t>
            </a:r>
            <a:r>
              <a:rPr kumimoji="0" lang="en-US" sz="11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 true</a:t>
            </a:r>
            <a:r>
              <a:rPr kumimoji="0" lang="en-US" sz="1100" b="0" i="0" u="none" strike="noStrike" cap="none" normalizeH="0" baseline="0" dirty="0" smtClean="0">
                <a:ln>
                  <a:noFill/>
                </a:ln>
                <a:solidFill>
                  <a:schemeClr val="tx1"/>
                </a:solidFill>
                <a:effectLst/>
              </a:rPr>
              <a:t> </a:t>
            </a:r>
            <a:endParaRPr kumimoji="0" lang="en-US" sz="1100" b="0" i="0" u="none" strike="noStrike" cap="none" normalizeH="0" baseline="0" dirty="0" smtClean="0">
              <a:ln>
                <a:noFill/>
              </a:ln>
              <a:solidFill>
                <a:schemeClr val="tx1"/>
              </a:solidFill>
              <a:effectLst/>
              <a:latin typeface="Arial" panose="020B0604020202020204" pitchFamily="34" charset="0"/>
            </a:endParaRPr>
          </a:p>
        </p:txBody>
      </p:sp>
      <p:sp>
        <p:nvSpPr>
          <p:cNvPr id="6" name="Title 1"/>
          <p:cNvSpPr txBox="1">
            <a:spLocks/>
          </p:cNvSpPr>
          <p:nvPr/>
        </p:nvSpPr>
        <p:spPr>
          <a:xfrm>
            <a:off x="0" y="2298695"/>
            <a:ext cx="4191000" cy="733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Encapsulation</a:t>
            </a:r>
          </a:p>
        </p:txBody>
      </p:sp>
      <p:sp>
        <p:nvSpPr>
          <p:cNvPr id="9" name="Rectangle 4"/>
          <p:cNvSpPr>
            <a:spLocks noChangeArrowheads="1"/>
          </p:cNvSpPr>
          <p:nvPr/>
        </p:nvSpPr>
        <p:spPr bwMode="auto">
          <a:xfrm>
            <a:off x="238125" y="3128479"/>
            <a:ext cx="3833361"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Student</a:t>
            </a:r>
            <a:r>
              <a:rPr kumimoji="0" lang="en-US" b="0" i="0" u="none" strike="noStrike" cap="none" normalizeH="0" baseline="0" dirty="0" smtClean="0">
                <a:ln>
                  <a:noFill/>
                </a:ln>
                <a:solidFill>
                  <a:srgbClr val="333333"/>
                </a:solidFill>
                <a:effectLst/>
                <a:latin typeface="Lucida Grande"/>
              </a:rPr>
              <a:t> does not need to know how the </a:t>
            </a:r>
            <a:r>
              <a:rPr kumimoji="0" lang="en-US"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Person</a:t>
            </a:r>
            <a:r>
              <a:rPr kumimoji="0" lang="en-US" b="0" i="0" u="none" strike="noStrike" cap="none" normalizeH="0" baseline="0" dirty="0" smtClean="0">
                <a:ln>
                  <a:noFill/>
                </a:ln>
                <a:solidFill>
                  <a:srgbClr val="333333"/>
                </a:solidFill>
                <a:effectLst/>
                <a:latin typeface="Lucida Grande"/>
              </a:rPr>
              <a:t> class's </a:t>
            </a:r>
            <a:r>
              <a:rPr kumimoji="0" lang="en-US"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walk()</a:t>
            </a:r>
            <a:r>
              <a:rPr kumimoji="0" lang="en-US" b="0" i="0" u="none" strike="noStrike" cap="none" normalizeH="0" baseline="0" dirty="0" smtClean="0">
                <a:ln>
                  <a:noFill/>
                </a:ln>
                <a:solidFill>
                  <a:srgbClr val="333333"/>
                </a:solidFill>
                <a:effectLst/>
                <a:latin typeface="Lucida Grande"/>
              </a:rPr>
              <a:t> method is implemented, but still can use that method; the </a:t>
            </a:r>
            <a:r>
              <a:rPr kumimoji="0" lang="en-US"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Student</a:t>
            </a:r>
            <a:r>
              <a:rPr kumimoji="0" lang="en-US" b="0" i="0" u="none" strike="noStrike" cap="none" normalizeH="0" baseline="0" dirty="0" smtClean="0">
                <a:ln>
                  <a:noFill/>
                </a:ln>
                <a:solidFill>
                  <a:srgbClr val="333333"/>
                </a:solidFill>
                <a:effectLst/>
                <a:latin typeface="Lucida Grande"/>
              </a:rPr>
              <a:t> class doesn't need to explicitly define that method unless we want to change it. This is called </a:t>
            </a:r>
            <a:r>
              <a:rPr kumimoji="0" lang="en-US" b="1" i="0" u="none" strike="noStrike" cap="none" normalizeH="0" baseline="0" dirty="0" smtClean="0">
                <a:ln>
                  <a:noFill/>
                </a:ln>
                <a:solidFill>
                  <a:srgbClr val="333333"/>
                </a:solidFill>
                <a:effectLst/>
                <a:latin typeface="Lucida Grande"/>
              </a:rPr>
              <a:t>encapsulation</a:t>
            </a:r>
            <a:r>
              <a:rPr kumimoji="0" lang="en-US" b="0" i="0" u="none" strike="noStrike" cap="none" normalizeH="0" baseline="0" dirty="0" smtClean="0">
                <a:ln>
                  <a:noFill/>
                </a:ln>
                <a:solidFill>
                  <a:srgbClr val="333333"/>
                </a:solidFill>
                <a:effectLst/>
                <a:latin typeface="Lucida Grande"/>
              </a:rPr>
              <a:t>, by which every class inherits the methods of its parent and only needs to define things it wishes to change.</a:t>
            </a:r>
            <a:r>
              <a:rPr kumimoji="0" lang="en-US"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196272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Abstraction</a:t>
            </a:r>
          </a:p>
        </p:txBody>
      </p:sp>
      <p:sp>
        <p:nvSpPr>
          <p:cNvPr id="3" name="Content Placeholder 2"/>
          <p:cNvSpPr>
            <a:spLocks noGrp="1"/>
          </p:cNvSpPr>
          <p:nvPr>
            <p:ph idx="1"/>
          </p:nvPr>
        </p:nvSpPr>
        <p:spPr>
          <a:xfrm>
            <a:off x="695325" y="1067421"/>
            <a:ext cx="10515600" cy="1351929"/>
          </a:xfrm>
        </p:spPr>
        <p:txBody>
          <a:bodyPr>
            <a:noAutofit/>
          </a:bodyPr>
          <a:lstStyle/>
          <a:p>
            <a:pPr marL="0" indent="0">
              <a:buNone/>
            </a:pPr>
            <a:r>
              <a:rPr lang="en-US" dirty="0"/>
              <a:t>Abstraction is a mechanism that permits modeling the current part of the working problem. This can be achieved by inheritance (specialization), or composition. JavaScript achieves specialization by inheritance, and composition by letting instances of classes be the values of attributes of other objects.</a:t>
            </a:r>
          </a:p>
          <a:p>
            <a:pPr marL="0" indent="0">
              <a:buNone/>
            </a:pPr>
            <a:endParaRPr lang="en-US" dirty="0" smtClean="0">
              <a:hlinkClick r:id="rId3"/>
            </a:endParaRPr>
          </a:p>
        </p:txBody>
      </p:sp>
      <p:sp>
        <p:nvSpPr>
          <p:cNvPr id="4" name="Rectangle 1"/>
          <p:cNvSpPr>
            <a:spLocks noChangeArrowheads="1"/>
          </p:cNvSpPr>
          <p:nvPr/>
        </p:nvSpPr>
        <p:spPr bwMode="auto">
          <a:xfrm>
            <a:off x="695325" y="3358522"/>
            <a:ext cx="11210925" cy="139135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foo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'foo is a Function: '</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foo </a:t>
            </a:r>
            <a:r>
              <a:rPr kumimoji="0" lang="en-US" sz="20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instanceof</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Function</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669900"/>
                </a:solidFill>
                <a:effectLst/>
                <a:latin typeface="Consolas" panose="020B0609020204030204" pitchFamily="49" charset="0"/>
                <a:cs typeface="Consolas" panose="020B0609020204030204" pitchFamily="49" charset="0"/>
              </a:rPr>
              <a:t>foo.prototype</a:t>
            </a:r>
            <a:r>
              <a:rPr kumimoji="0" lang="en-US" sz="20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 is an Object: '</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foo</a:t>
            </a:r>
            <a:r>
              <a:rPr kumimoji="0" lang="en-US" sz="20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prototype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instanceof</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Object</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7593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Polymorphism</a:t>
            </a:r>
          </a:p>
        </p:txBody>
      </p:sp>
      <p:sp>
        <p:nvSpPr>
          <p:cNvPr id="3" name="Content Placeholder 2"/>
          <p:cNvSpPr>
            <a:spLocks noGrp="1"/>
          </p:cNvSpPr>
          <p:nvPr>
            <p:ph idx="1"/>
          </p:nvPr>
        </p:nvSpPr>
        <p:spPr>
          <a:xfrm>
            <a:off x="695325" y="1067421"/>
            <a:ext cx="10515600" cy="2218704"/>
          </a:xfrm>
        </p:spPr>
        <p:txBody>
          <a:bodyPr>
            <a:noAutofit/>
          </a:bodyPr>
          <a:lstStyle/>
          <a:p>
            <a:pPr marL="0" indent="0">
              <a:buNone/>
            </a:pPr>
            <a:r>
              <a:rPr lang="en-US" dirty="0" smtClean="0"/>
              <a:t>Just </a:t>
            </a:r>
            <a:r>
              <a:rPr lang="en-US" dirty="0"/>
              <a:t>like all methods and properties are defined inside the prototype property, </a:t>
            </a:r>
            <a:r>
              <a:rPr lang="en-US" b="1" dirty="0"/>
              <a:t>different classes can define methods with the same name; </a:t>
            </a:r>
            <a:r>
              <a:rPr lang="en-US" dirty="0"/>
              <a:t>methods are scoped to the class in which they're defined. This is only true when the two classes do not hold a parent-child relation (when one does not inherit from the other in a chain of inheritance).</a:t>
            </a:r>
            <a:endParaRPr lang="en-US" dirty="0" smtClean="0">
              <a:hlinkClick r:id="rId3"/>
            </a:endParaRPr>
          </a:p>
        </p:txBody>
      </p:sp>
    </p:spTree>
    <p:extLst>
      <p:ext uri="{BB962C8B-B14F-4D97-AF65-F5344CB8AC3E}">
        <p14:creationId xmlns:p14="http://schemas.microsoft.com/office/powerpoint/2010/main" val="303808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The “use strict”; </a:t>
            </a:r>
            <a:r>
              <a:rPr lang="en-US" sz="2400" b="1" dirty="0" smtClean="0"/>
              <a:t>(</a:t>
            </a:r>
            <a:r>
              <a:rPr lang="en-US" sz="2400" dirty="0" smtClean="0"/>
              <a:t>Introduced </a:t>
            </a:r>
            <a:r>
              <a:rPr lang="en-US" sz="2400" dirty="0"/>
              <a:t>in </a:t>
            </a:r>
            <a:r>
              <a:rPr lang="en-US" sz="2400" dirty="0">
                <a:hlinkClick r:id="rId3"/>
              </a:rPr>
              <a:t>JavaScript </a:t>
            </a:r>
            <a:r>
              <a:rPr lang="en-US" sz="2400" dirty="0" smtClean="0">
                <a:hlinkClick r:id="rId3"/>
              </a:rPr>
              <a:t>1.8.5</a:t>
            </a:r>
            <a:r>
              <a:rPr lang="en-US" sz="2400" dirty="0" smtClean="0"/>
              <a:t>)</a:t>
            </a:r>
            <a:br>
              <a:rPr lang="en-US" sz="2400" dirty="0" smtClean="0"/>
            </a:br>
            <a:endParaRPr lang="en-US" sz="2400" b="1" dirty="0" smtClean="0"/>
          </a:p>
        </p:txBody>
      </p:sp>
      <p:sp>
        <p:nvSpPr>
          <p:cNvPr id="3" name="Content Placeholder 2"/>
          <p:cNvSpPr>
            <a:spLocks noGrp="1"/>
          </p:cNvSpPr>
          <p:nvPr>
            <p:ph idx="1"/>
          </p:nvPr>
        </p:nvSpPr>
        <p:spPr>
          <a:xfrm>
            <a:off x="514350" y="973138"/>
            <a:ext cx="10515600" cy="3027362"/>
          </a:xfrm>
        </p:spPr>
        <p:txBody>
          <a:bodyPr>
            <a:noAutofit/>
          </a:bodyPr>
          <a:lstStyle/>
          <a:p>
            <a:r>
              <a:rPr lang="en-US" dirty="0"/>
              <a:t>First, strict mode eliminates some JavaScript silent errors by changing them to throw errors. </a:t>
            </a:r>
            <a:endParaRPr lang="en-US" dirty="0" smtClean="0"/>
          </a:p>
          <a:p>
            <a:r>
              <a:rPr lang="en-US" dirty="0" smtClean="0"/>
              <a:t>Second</a:t>
            </a:r>
            <a:r>
              <a:rPr lang="en-US" dirty="0"/>
              <a:t>, strict mode fixes mistakes that make it difficult for JavaScript engines to perform optimizations: strict mode code can sometimes be made to run faster than identical code that's not strict mode. </a:t>
            </a:r>
            <a:endParaRPr lang="en-US" dirty="0" smtClean="0"/>
          </a:p>
          <a:p>
            <a:r>
              <a:rPr lang="en-US" dirty="0" smtClean="0"/>
              <a:t>Third</a:t>
            </a:r>
            <a:r>
              <a:rPr lang="en-US" dirty="0"/>
              <a:t>, strict mode prohibits some syntax likely to be defined in future versions of </a:t>
            </a:r>
            <a:r>
              <a:rPr lang="en-US" dirty="0" err="1"/>
              <a:t>ECMAScript</a:t>
            </a:r>
            <a:r>
              <a:rPr lang="en-US" dirty="0"/>
              <a:t>.</a:t>
            </a:r>
          </a:p>
        </p:txBody>
      </p:sp>
      <p:sp>
        <p:nvSpPr>
          <p:cNvPr id="5" name="Rectangle 1"/>
          <p:cNvSpPr>
            <a:spLocks noChangeArrowheads="1"/>
          </p:cNvSpPr>
          <p:nvPr/>
        </p:nvSpPr>
        <p:spPr bwMode="auto">
          <a:xfrm>
            <a:off x="123825" y="4006393"/>
            <a:ext cx="4848225" cy="209924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333333"/>
                </a:solidFill>
                <a:effectLst/>
                <a:latin typeface="Georgia" panose="02040502050405020303" pitchFamily="18" charset="0"/>
              </a:rPr>
              <a:t>Strict mode for scripts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Lucida Grande"/>
              </a:rPr>
              <a:t>To invoke strict mode for an entire script, put the </a:t>
            </a:r>
            <a:r>
              <a:rPr kumimoji="0" lang="en-US" sz="1400" b="0" i="1" u="none" strike="noStrike" cap="none" normalizeH="0" baseline="0" dirty="0" smtClean="0">
                <a:ln>
                  <a:noFill/>
                </a:ln>
                <a:solidFill>
                  <a:srgbClr val="333333"/>
                </a:solidFill>
                <a:effectLst/>
                <a:latin typeface="Lucida Grande"/>
              </a:rPr>
              <a:t>exact</a:t>
            </a:r>
            <a:r>
              <a:rPr kumimoji="0" lang="en-US" sz="1400" b="0" i="0" u="none" strike="noStrike" cap="none" normalizeH="0" baseline="0" dirty="0" smtClean="0">
                <a:ln>
                  <a:noFill/>
                </a:ln>
                <a:solidFill>
                  <a:srgbClr val="333333"/>
                </a:solidFill>
                <a:effectLst/>
                <a:latin typeface="Lucida Grande"/>
              </a:rPr>
              <a:t> statement </a:t>
            </a:r>
            <a:r>
              <a:rPr kumimoji="0" lang="en-US" sz="1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"use strict";</a:t>
            </a:r>
            <a:r>
              <a:rPr kumimoji="0" lang="en-US" sz="1400" b="0" i="0" u="none" strike="noStrike" cap="none" normalizeH="0" baseline="0" dirty="0" smtClean="0">
                <a:ln>
                  <a:noFill/>
                </a:ln>
                <a:solidFill>
                  <a:srgbClr val="333333"/>
                </a:solidFill>
                <a:effectLst/>
                <a:latin typeface="Lucida Grande"/>
              </a:rPr>
              <a:t> (or </a:t>
            </a:r>
            <a:r>
              <a:rPr kumimoji="0" lang="en-US" sz="1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'use strict';</a:t>
            </a:r>
            <a:r>
              <a:rPr kumimoji="0" lang="en-US" sz="1400" b="0" i="0" u="none" strike="noStrike" cap="none" normalizeH="0" baseline="0" dirty="0" smtClean="0">
                <a:ln>
                  <a:noFill/>
                </a:ln>
                <a:solidFill>
                  <a:srgbClr val="333333"/>
                </a:solidFill>
                <a:effectLst/>
                <a:latin typeface="Lucida Grande"/>
              </a:rPr>
              <a:t>) before any other statements.</a:t>
            </a:r>
            <a:endParaRPr kumimoji="0" lang="en-US"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Whole-script strict mode syntax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"use strict"</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 </a:t>
            </a:r>
            <a:r>
              <a:rPr kumimoji="0" lang="en-US" sz="1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"Hi! I'm a strict mode script!"</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chemeClr val="tx1"/>
                </a:solidFill>
                <a:effectLst/>
              </a:rPr>
              <a:t> </a:t>
            </a:r>
          </a:p>
        </p:txBody>
      </p:sp>
      <p:sp>
        <p:nvSpPr>
          <p:cNvPr id="6" name="Rectangle 2"/>
          <p:cNvSpPr>
            <a:spLocks noChangeArrowheads="1"/>
          </p:cNvSpPr>
          <p:nvPr/>
        </p:nvSpPr>
        <p:spPr bwMode="auto">
          <a:xfrm>
            <a:off x="5086349" y="3892778"/>
            <a:ext cx="7105651" cy="2745573"/>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333333"/>
                </a:solidFill>
                <a:effectLst/>
                <a:latin typeface="Georgia" panose="02040502050405020303" pitchFamily="18" charset="0"/>
              </a:rPr>
              <a:t>Strict mode for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Lucida Grande"/>
              </a:rPr>
              <a:t>Likewise, to invoke strict mode for a function, put the </a:t>
            </a:r>
            <a:r>
              <a:rPr kumimoji="0" lang="en-US" sz="1400" b="0" i="1" u="none" strike="noStrike" cap="none" normalizeH="0" baseline="0" dirty="0" smtClean="0">
                <a:ln>
                  <a:noFill/>
                </a:ln>
                <a:solidFill>
                  <a:srgbClr val="333333"/>
                </a:solidFill>
                <a:effectLst/>
                <a:latin typeface="Lucida Grande"/>
              </a:rPr>
              <a:t>exact</a:t>
            </a:r>
            <a:r>
              <a:rPr kumimoji="0" lang="en-US" sz="1400" b="0" i="0" u="none" strike="noStrike" cap="none" normalizeH="0" baseline="0" dirty="0" smtClean="0">
                <a:ln>
                  <a:noFill/>
                </a:ln>
                <a:solidFill>
                  <a:srgbClr val="333333"/>
                </a:solidFill>
                <a:effectLst/>
                <a:latin typeface="Lucida Grande"/>
              </a:rPr>
              <a:t> statement </a:t>
            </a:r>
            <a:r>
              <a:rPr kumimoji="0" lang="en-US" sz="1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"use strict";</a:t>
            </a:r>
            <a:r>
              <a:rPr kumimoji="0" lang="en-US" sz="1400" b="0" i="0" u="none" strike="noStrike" cap="none" normalizeH="0" baseline="0" dirty="0" smtClean="0">
                <a:ln>
                  <a:noFill/>
                </a:ln>
                <a:solidFill>
                  <a:srgbClr val="333333"/>
                </a:solidFill>
                <a:effectLst/>
                <a:latin typeface="Lucida Grande"/>
              </a:rPr>
              <a:t> (or </a:t>
            </a:r>
            <a:r>
              <a:rPr kumimoji="0" lang="en-US" sz="1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'use strict';</a:t>
            </a:r>
            <a:r>
              <a:rPr kumimoji="0" lang="en-US" sz="1400" b="0" i="0" u="none" strike="noStrike" cap="none" normalizeH="0" baseline="0" dirty="0" smtClean="0">
                <a:ln>
                  <a:noFill/>
                </a:ln>
                <a:solidFill>
                  <a:srgbClr val="333333"/>
                </a:solidFill>
                <a:effectLst/>
                <a:latin typeface="Lucida Grande"/>
              </a:rPr>
              <a:t>) in the function's body before any other statements.</a:t>
            </a:r>
            <a:endParaRPr kumimoji="0" lang="en-US" sz="1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strict</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 Function-level strict mode syntax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   'use strict'</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nested</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return</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"And so am I!"</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    return</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"Hi! I'm a strict mode function! "</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nested</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lang="en-US" sz="14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lang="en-US" sz="14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notStrict</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return</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"I'm not strict."</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591168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The use of strict operators</a:t>
            </a:r>
            <a:endParaRPr lang="en-US" b="1" dirty="0"/>
          </a:p>
        </p:txBody>
      </p:sp>
      <p:sp>
        <p:nvSpPr>
          <p:cNvPr id="3" name="Content Placeholder 2"/>
          <p:cNvSpPr>
            <a:spLocks noGrp="1"/>
          </p:cNvSpPr>
          <p:nvPr>
            <p:ph idx="1"/>
          </p:nvPr>
        </p:nvSpPr>
        <p:spPr>
          <a:xfrm>
            <a:off x="400049" y="1143000"/>
            <a:ext cx="11477625" cy="2524125"/>
          </a:xfrm>
        </p:spPr>
        <p:txBody>
          <a:bodyPr>
            <a:noAutofit/>
          </a:bodyPr>
          <a:lstStyle/>
          <a:p>
            <a:pPr marL="0" indent="0">
              <a:buNone/>
            </a:pPr>
            <a:r>
              <a:rPr lang="en-US" sz="2400" dirty="0"/>
              <a:t>To quote Douglas </a:t>
            </a:r>
            <a:r>
              <a:rPr lang="en-US" sz="2400" dirty="0" err="1"/>
              <a:t>Crockford's</a:t>
            </a:r>
            <a:r>
              <a:rPr lang="en-US" sz="2400" dirty="0"/>
              <a:t> excellent </a:t>
            </a:r>
            <a:r>
              <a:rPr lang="en-US" sz="2400" dirty="0">
                <a:hlinkClick r:id="rId3"/>
              </a:rPr>
              <a:t>JavaScript: The Good </a:t>
            </a:r>
            <a:r>
              <a:rPr lang="en-US" sz="2400" dirty="0" smtClean="0">
                <a:hlinkClick r:id="rId3"/>
              </a:rPr>
              <a:t>Parts</a:t>
            </a:r>
            <a:endParaRPr lang="en-US" sz="2400" dirty="0" smtClean="0"/>
          </a:p>
          <a:p>
            <a:pPr marL="0" indent="0">
              <a:buNone/>
            </a:pPr>
            <a:r>
              <a:rPr lang="en-US" sz="2400" dirty="0" smtClean="0"/>
              <a:t>JavaScript has two sets of equality operators: === and !==, and their evil twins == and !=. The good ones work the way you would expect. If the two operands are of the same type and have the same value, then === produces true and !== produces false. The evil twins do the right thing when the operands are of the same type, but if they are of different types, they attempt to coerce the values. the rules by which they do that are complicated and unmemorable. These are some of the interesting cases:</a:t>
            </a:r>
            <a:endParaRPr lang="en-US" sz="2400" dirty="0"/>
          </a:p>
        </p:txBody>
      </p:sp>
      <p:sp>
        <p:nvSpPr>
          <p:cNvPr id="5" name="Rectangle 2"/>
          <p:cNvSpPr>
            <a:spLocks noChangeArrowheads="1"/>
          </p:cNvSpPr>
          <p:nvPr/>
        </p:nvSpPr>
        <p:spPr bwMode="auto">
          <a:xfrm>
            <a:off x="547686" y="3667125"/>
            <a:ext cx="5186364" cy="276998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true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true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false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'false'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false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false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true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false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0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undefined</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false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false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0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null</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false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null</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0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undefined</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true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 \t\r\n '</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0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true</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5881687" y="5132784"/>
            <a:ext cx="6096000" cy="1569660"/>
          </a:xfrm>
          <a:prstGeom prst="rect">
            <a:avLst/>
          </a:prstGeom>
        </p:spPr>
        <p:txBody>
          <a:bodyPr>
            <a:spAutoFit/>
          </a:bodyPr>
          <a:lstStyle/>
          <a:p>
            <a:r>
              <a:rPr lang="en-US" sz="2400" dirty="0" smtClean="0"/>
              <a:t>The lack of transitivity is alarming. My advice is to never use the evil twins. Instead, always use === and !==. All of the comparisons just shown produce false with the === operator.</a:t>
            </a:r>
            <a:endParaRPr lang="en-US" sz="2400" dirty="0"/>
          </a:p>
        </p:txBody>
      </p:sp>
    </p:spTree>
    <p:extLst>
      <p:ext uri="{BB962C8B-B14F-4D97-AF65-F5344CB8AC3E}">
        <p14:creationId xmlns:p14="http://schemas.microsoft.com/office/powerpoint/2010/main" val="4003663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OOP Sources</a:t>
            </a:r>
            <a:endParaRPr lang="en-US" dirty="0"/>
          </a:p>
        </p:txBody>
      </p:sp>
      <p:sp>
        <p:nvSpPr>
          <p:cNvPr id="3" name="Content Placeholder 2"/>
          <p:cNvSpPr>
            <a:spLocks noGrp="1"/>
          </p:cNvSpPr>
          <p:nvPr>
            <p:ph idx="1"/>
          </p:nvPr>
        </p:nvSpPr>
        <p:spPr/>
        <p:txBody>
          <a:bodyPr/>
          <a:lstStyle/>
          <a:p>
            <a:r>
              <a:rPr lang="en-US" dirty="0" smtClean="0">
                <a:hlinkClick r:id="rId2"/>
              </a:rPr>
              <a:t>https://developer.mozilla.org/en-US/docs/Web/JavaScript/Introduction_to_Object-Oriented_JavaScript</a:t>
            </a:r>
            <a:endParaRPr lang="en-US" dirty="0" smtClean="0"/>
          </a:p>
          <a:p>
            <a:r>
              <a:rPr lang="en-US" dirty="0" smtClean="0">
                <a:hlinkClick r:id="rId3"/>
              </a:rPr>
              <a:t>https://developer.mozilla.org/en-US/docs/Web/JavaScript/Guide</a:t>
            </a:r>
            <a:endParaRPr lang="en-US" dirty="0"/>
          </a:p>
        </p:txBody>
      </p:sp>
    </p:spTree>
    <p:extLst>
      <p:ext uri="{BB962C8B-B14F-4D97-AF65-F5344CB8AC3E}">
        <p14:creationId xmlns:p14="http://schemas.microsoft.com/office/powerpoint/2010/main" val="3203296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03714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32022"/>
          </a:xfrm>
        </p:spPr>
        <p:txBody>
          <a:bodyPr/>
          <a:lstStyle/>
          <a:p>
            <a:r>
              <a:rPr lang="en-US" dirty="0" smtClean="0"/>
              <a:t>Agenda</a:t>
            </a:r>
            <a:endParaRPr lang="en-US" dirty="0"/>
          </a:p>
        </p:txBody>
      </p:sp>
      <p:sp>
        <p:nvSpPr>
          <p:cNvPr id="3" name="Content Placeholder 2"/>
          <p:cNvSpPr>
            <a:spLocks noGrp="1"/>
          </p:cNvSpPr>
          <p:nvPr>
            <p:ph idx="1"/>
          </p:nvPr>
        </p:nvSpPr>
        <p:spPr>
          <a:xfrm>
            <a:off x="486033" y="832023"/>
            <a:ext cx="5263978" cy="5923004"/>
          </a:xfrm>
        </p:spPr>
        <p:txBody>
          <a:bodyPr>
            <a:normAutofit fontScale="77500" lnSpcReduction="20000"/>
          </a:bodyPr>
          <a:lstStyle/>
          <a:p>
            <a:r>
              <a:rPr lang="en-US" b="1" dirty="0" smtClean="0"/>
              <a:t>Object-oriented programming</a:t>
            </a:r>
          </a:p>
          <a:p>
            <a:r>
              <a:rPr lang="en-US" b="1" dirty="0" smtClean="0"/>
              <a:t>JavaScript</a:t>
            </a:r>
          </a:p>
          <a:p>
            <a:r>
              <a:rPr lang="en-US" b="1" dirty="0" smtClean="0"/>
              <a:t>Prototype-based programming</a:t>
            </a:r>
          </a:p>
          <a:p>
            <a:r>
              <a:rPr lang="en-US" b="1" dirty="0" smtClean="0"/>
              <a:t>JavaScript </a:t>
            </a:r>
            <a:r>
              <a:rPr lang="en-US" b="1" dirty="0"/>
              <a:t>Object Oriented Programming</a:t>
            </a:r>
          </a:p>
          <a:p>
            <a:r>
              <a:rPr lang="en-US" b="1" dirty="0"/>
              <a:t>Core </a:t>
            </a:r>
            <a:r>
              <a:rPr lang="en-US" b="1" dirty="0" smtClean="0"/>
              <a:t>Objects</a:t>
            </a:r>
          </a:p>
          <a:p>
            <a:r>
              <a:rPr lang="en-US" b="1" dirty="0"/>
              <a:t>Custom </a:t>
            </a:r>
            <a:r>
              <a:rPr lang="en-US" b="1" dirty="0" smtClean="0"/>
              <a:t>Objects</a:t>
            </a:r>
          </a:p>
          <a:p>
            <a:pPr lvl="1"/>
            <a:r>
              <a:rPr lang="en-US" b="1" dirty="0" smtClean="0"/>
              <a:t>The Namespace</a:t>
            </a:r>
            <a:endParaRPr lang="en-US" b="1" dirty="0"/>
          </a:p>
          <a:p>
            <a:pPr lvl="1"/>
            <a:r>
              <a:rPr lang="en-US" b="1" dirty="0"/>
              <a:t>The Class</a:t>
            </a:r>
          </a:p>
          <a:p>
            <a:pPr lvl="1"/>
            <a:r>
              <a:rPr lang="en-US" b="1" dirty="0"/>
              <a:t>The Object (Class Instance)</a:t>
            </a:r>
          </a:p>
          <a:p>
            <a:pPr lvl="1"/>
            <a:r>
              <a:rPr lang="en-US" b="1" dirty="0"/>
              <a:t>The </a:t>
            </a:r>
            <a:r>
              <a:rPr lang="en-US" b="1" dirty="0" smtClean="0"/>
              <a:t>Constructor</a:t>
            </a:r>
          </a:p>
          <a:p>
            <a:pPr lvl="1"/>
            <a:r>
              <a:rPr lang="en-US" b="1" dirty="0"/>
              <a:t>The Property (object attribute)</a:t>
            </a:r>
          </a:p>
          <a:p>
            <a:pPr lvl="1"/>
            <a:r>
              <a:rPr lang="en-US" b="1" dirty="0"/>
              <a:t>The methods</a:t>
            </a:r>
          </a:p>
          <a:p>
            <a:pPr lvl="1"/>
            <a:r>
              <a:rPr lang="en-US" b="1" dirty="0"/>
              <a:t>Inheritance</a:t>
            </a:r>
          </a:p>
          <a:p>
            <a:pPr lvl="1"/>
            <a:r>
              <a:rPr lang="en-US" b="1" dirty="0"/>
              <a:t>Encapsulation</a:t>
            </a:r>
          </a:p>
          <a:p>
            <a:pPr lvl="1"/>
            <a:r>
              <a:rPr lang="en-US" b="1" dirty="0" smtClean="0"/>
              <a:t>Abstraction</a:t>
            </a:r>
          </a:p>
          <a:p>
            <a:pPr lvl="1"/>
            <a:r>
              <a:rPr lang="en-US" b="1" dirty="0" smtClean="0"/>
              <a:t>Polymorphism</a:t>
            </a:r>
          </a:p>
          <a:p>
            <a:r>
              <a:rPr lang="en-US" b="1" dirty="0" smtClean="0"/>
              <a:t>The “use strict”</a:t>
            </a:r>
            <a:endParaRPr lang="en-US" b="1" dirty="0"/>
          </a:p>
          <a:p>
            <a:r>
              <a:rPr lang="en-US" b="1" dirty="0" smtClean="0"/>
              <a:t>The use of strict operators</a:t>
            </a:r>
            <a:endParaRPr lang="en-US" b="1" dirty="0"/>
          </a:p>
          <a:p>
            <a:pPr lvl="1"/>
            <a:endParaRPr lang="en-US" b="1" dirty="0"/>
          </a:p>
          <a:p>
            <a:endParaRPr lang="en-US" b="1" dirty="0" smtClean="0"/>
          </a:p>
          <a:p>
            <a:endParaRPr lang="en-US" b="1" dirty="0"/>
          </a:p>
          <a:p>
            <a:endParaRPr lang="en-US" dirty="0"/>
          </a:p>
        </p:txBody>
      </p:sp>
      <p:sp>
        <p:nvSpPr>
          <p:cNvPr id="4" name="Content Placeholder 2"/>
          <p:cNvSpPr txBox="1">
            <a:spLocks/>
          </p:cNvSpPr>
          <p:nvPr/>
        </p:nvSpPr>
        <p:spPr>
          <a:xfrm>
            <a:off x="6518189" y="832023"/>
            <a:ext cx="5286632" cy="53449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t>JS frameworks</a:t>
            </a:r>
          </a:p>
          <a:p>
            <a:r>
              <a:rPr lang="en-US" sz="2200" b="1" dirty="0"/>
              <a:t>MVVM/MVC patterns short description</a:t>
            </a:r>
          </a:p>
          <a:p>
            <a:r>
              <a:rPr lang="en-US" sz="2200" b="1" dirty="0"/>
              <a:t>MVVM/MVC JS frameworks</a:t>
            </a:r>
          </a:p>
          <a:p>
            <a:r>
              <a:rPr lang="en-US" sz="2200" b="1" dirty="0"/>
              <a:t>Why client side code based on the MVVM/MVP/MVC Patterns</a:t>
            </a:r>
          </a:p>
          <a:p>
            <a:r>
              <a:rPr lang="en-US" sz="2200" b="1" dirty="0"/>
              <a:t>Where to use it?</a:t>
            </a:r>
          </a:p>
          <a:p>
            <a:endParaRPr lang="en-US" dirty="0"/>
          </a:p>
        </p:txBody>
      </p:sp>
    </p:spTree>
    <p:extLst>
      <p:ext uri="{BB962C8B-B14F-4D97-AF65-F5344CB8AC3E}">
        <p14:creationId xmlns:p14="http://schemas.microsoft.com/office/powerpoint/2010/main" val="3570591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Object-oriented programming</a:t>
            </a:r>
          </a:p>
        </p:txBody>
      </p:sp>
      <p:sp>
        <p:nvSpPr>
          <p:cNvPr id="3" name="Content Placeholder 2"/>
          <p:cNvSpPr>
            <a:spLocks noGrp="1"/>
          </p:cNvSpPr>
          <p:nvPr>
            <p:ph idx="1"/>
          </p:nvPr>
        </p:nvSpPr>
        <p:spPr>
          <a:xfrm>
            <a:off x="1057275" y="1325563"/>
            <a:ext cx="10515600" cy="5141844"/>
          </a:xfrm>
        </p:spPr>
        <p:txBody>
          <a:bodyPr>
            <a:noAutofit/>
          </a:bodyPr>
          <a:lstStyle/>
          <a:p>
            <a:r>
              <a:rPr lang="en-US" sz="3200" dirty="0"/>
              <a:t>Object-oriented programming is a programming paradigm that uses abstraction to create models based on the real </a:t>
            </a:r>
            <a:r>
              <a:rPr lang="en-US" sz="3200" dirty="0" smtClean="0"/>
              <a:t>world.</a:t>
            </a:r>
          </a:p>
          <a:p>
            <a:endParaRPr lang="en-US" sz="3200" dirty="0"/>
          </a:p>
          <a:p>
            <a:r>
              <a:rPr lang="en-US" sz="3200" dirty="0" smtClean="0"/>
              <a:t>It </a:t>
            </a:r>
            <a:r>
              <a:rPr lang="en-US" sz="3200" dirty="0"/>
              <a:t>uses several techniques from previously established paradigms, including modularity, polymorphism, and encapsulation</a:t>
            </a:r>
            <a:r>
              <a:rPr lang="en-US" sz="3200" dirty="0" smtClean="0"/>
              <a:t>.</a:t>
            </a:r>
          </a:p>
          <a:p>
            <a:endParaRPr lang="en-US" sz="3200" dirty="0"/>
          </a:p>
          <a:p>
            <a:r>
              <a:rPr lang="en-US" sz="3200" dirty="0" smtClean="0"/>
              <a:t>Languages: Java, </a:t>
            </a:r>
            <a:r>
              <a:rPr lang="en-US" sz="3200" dirty="0"/>
              <a:t>JavaScript, C#, C++, Python, PHP, Ruby and </a:t>
            </a:r>
            <a:r>
              <a:rPr lang="en-US" sz="3200" dirty="0" smtClean="0"/>
              <a:t>Objective-C…</a:t>
            </a:r>
            <a:endParaRPr lang="en-US" sz="3200" dirty="0"/>
          </a:p>
        </p:txBody>
      </p:sp>
    </p:spTree>
    <p:extLst>
      <p:ext uri="{BB962C8B-B14F-4D97-AF65-F5344CB8AC3E}">
        <p14:creationId xmlns:p14="http://schemas.microsoft.com/office/powerpoint/2010/main" val="1560036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80660"/>
          </a:xfrm>
        </p:spPr>
        <p:txBody>
          <a:bodyPr>
            <a:normAutofit/>
          </a:bodyPr>
          <a:lstStyle/>
          <a:p>
            <a:r>
              <a:rPr lang="en-US" b="1" dirty="0" smtClean="0"/>
              <a:t>JavaScript</a:t>
            </a:r>
          </a:p>
        </p:txBody>
      </p:sp>
      <p:sp>
        <p:nvSpPr>
          <p:cNvPr id="3" name="Content Placeholder 2"/>
          <p:cNvSpPr>
            <a:spLocks noGrp="1"/>
          </p:cNvSpPr>
          <p:nvPr>
            <p:ph idx="1"/>
          </p:nvPr>
        </p:nvSpPr>
        <p:spPr>
          <a:xfrm>
            <a:off x="0" y="980661"/>
            <a:ext cx="12192000" cy="6546574"/>
          </a:xfrm>
        </p:spPr>
        <p:txBody>
          <a:bodyPr>
            <a:noAutofit/>
          </a:bodyPr>
          <a:lstStyle/>
          <a:p>
            <a:pPr marL="0" indent="0">
              <a:buNone/>
            </a:pPr>
            <a:r>
              <a:rPr lang="en-US" sz="3200" dirty="0" smtClean="0"/>
              <a:t>is </a:t>
            </a:r>
            <a:r>
              <a:rPr lang="en-US" sz="3200" dirty="0"/>
              <a:t>an </a:t>
            </a:r>
            <a:r>
              <a:rPr lang="en-US" sz="3200" dirty="0">
                <a:hlinkClick r:id="rId3" tooltip="Interpreter (computing)"/>
              </a:rPr>
              <a:t>interpreted</a:t>
            </a:r>
            <a:r>
              <a:rPr lang="en-US" sz="3200" dirty="0"/>
              <a:t> computer </a:t>
            </a:r>
            <a:r>
              <a:rPr lang="en-US" sz="3200" dirty="0">
                <a:hlinkClick r:id="rId4" tooltip="Programming language"/>
              </a:rPr>
              <a:t>programming language</a:t>
            </a:r>
            <a:r>
              <a:rPr lang="en-US" sz="3200" dirty="0"/>
              <a:t>.</a:t>
            </a:r>
            <a:r>
              <a:rPr lang="en-US" sz="3200" baseline="30000" dirty="0">
                <a:hlinkClick r:id="rId5"/>
              </a:rPr>
              <a:t>[5]</a:t>
            </a:r>
            <a:r>
              <a:rPr lang="en-US" sz="3200" dirty="0"/>
              <a:t> It was originally implemented as part of </a:t>
            </a:r>
            <a:r>
              <a:rPr lang="en-US" sz="3200" dirty="0">
                <a:hlinkClick r:id="rId6" tooltip="Web browser"/>
              </a:rPr>
              <a:t>web browsers</a:t>
            </a:r>
            <a:r>
              <a:rPr lang="en-US" sz="3200" dirty="0"/>
              <a:t> so </a:t>
            </a:r>
            <a:r>
              <a:rPr lang="en-US" sz="3200" dirty="0" err="1"/>
              <a:t>that</a:t>
            </a:r>
            <a:r>
              <a:rPr lang="en-US" sz="3200" dirty="0" err="1">
                <a:hlinkClick r:id="rId7" tooltip="Client-side scripting"/>
              </a:rPr>
              <a:t>client</a:t>
            </a:r>
            <a:r>
              <a:rPr lang="en-US" sz="3200" dirty="0">
                <a:hlinkClick r:id="rId7" tooltip="Client-side scripting"/>
              </a:rPr>
              <a:t>-side scripts</a:t>
            </a:r>
            <a:r>
              <a:rPr lang="en-US" sz="3200" dirty="0"/>
              <a:t> could </a:t>
            </a:r>
            <a:r>
              <a:rPr lang="en-US" sz="3200" dirty="0">
                <a:hlinkClick r:id="rId8" tooltip="User interface"/>
              </a:rPr>
              <a:t>interact with the user</a:t>
            </a:r>
            <a:r>
              <a:rPr lang="en-US" sz="3200" dirty="0"/>
              <a:t>, control the browser, communicate </a:t>
            </a:r>
            <a:r>
              <a:rPr lang="en-US" sz="3200" dirty="0">
                <a:hlinkClick r:id="rId9" tooltip="Ajax (programming)"/>
              </a:rPr>
              <a:t>asynchronously</a:t>
            </a:r>
            <a:r>
              <a:rPr lang="en-US" sz="3200" dirty="0"/>
              <a:t>, and alter the </a:t>
            </a:r>
            <a:r>
              <a:rPr lang="en-US" sz="3200" dirty="0">
                <a:hlinkClick r:id="rId10" tooltip="Document Object Model"/>
              </a:rPr>
              <a:t>document content</a:t>
            </a:r>
            <a:r>
              <a:rPr lang="en-US" sz="3200" dirty="0"/>
              <a:t> that was displayed.</a:t>
            </a:r>
            <a:r>
              <a:rPr lang="en-US" sz="3200" baseline="30000" dirty="0">
                <a:hlinkClick r:id="rId5"/>
              </a:rPr>
              <a:t>[5]</a:t>
            </a:r>
            <a:r>
              <a:rPr lang="en-US" sz="3200" dirty="0"/>
              <a:t> More recently, however, it has become common in both game development and the creation of desktop applications</a:t>
            </a:r>
            <a:r>
              <a:rPr lang="en-US" sz="3200" dirty="0" smtClean="0"/>
              <a:t>.</a:t>
            </a:r>
          </a:p>
          <a:p>
            <a:pPr marL="0" indent="0">
              <a:buNone/>
            </a:pPr>
            <a:endParaRPr lang="en-US" sz="3200" dirty="0" smtClean="0"/>
          </a:p>
          <a:p>
            <a:pPr marL="0" indent="0">
              <a:buNone/>
            </a:pPr>
            <a:r>
              <a:rPr lang="en-US" sz="3200" dirty="0" smtClean="0"/>
              <a:t>JavaScript </a:t>
            </a:r>
            <a:r>
              <a:rPr lang="en-US" sz="3200" dirty="0"/>
              <a:t>is a </a:t>
            </a:r>
            <a:r>
              <a:rPr lang="en-US" sz="3200" dirty="0">
                <a:hlinkClick r:id="rId11" tooltip="Prototype-based"/>
              </a:rPr>
              <a:t>prototype-based</a:t>
            </a:r>
            <a:r>
              <a:rPr lang="en-US" sz="3200" dirty="0"/>
              <a:t> </a:t>
            </a:r>
            <a:r>
              <a:rPr lang="en-US" sz="3200" dirty="0">
                <a:hlinkClick r:id="rId12" tooltip="Scripting language"/>
              </a:rPr>
              <a:t>scripting language</a:t>
            </a:r>
            <a:r>
              <a:rPr lang="en-US" sz="3200" dirty="0"/>
              <a:t> with </a:t>
            </a:r>
            <a:r>
              <a:rPr lang="en-US" sz="3200" dirty="0">
                <a:hlinkClick r:id="rId13" tooltip="Dynamic language"/>
              </a:rPr>
              <a:t>dynamic</a:t>
            </a:r>
            <a:r>
              <a:rPr lang="en-US" sz="3200" dirty="0"/>
              <a:t> typing and has </a:t>
            </a:r>
            <a:r>
              <a:rPr lang="en-US" sz="3200" dirty="0">
                <a:hlinkClick r:id="rId14" tooltip="First-class functions"/>
              </a:rPr>
              <a:t>first-class functions</a:t>
            </a:r>
            <a:r>
              <a:rPr lang="en-US" sz="3200" dirty="0"/>
              <a:t>. Its </a:t>
            </a:r>
            <a:r>
              <a:rPr lang="en-US" sz="3200" dirty="0">
                <a:hlinkClick r:id="rId15" tooltip="JavaScript syntax"/>
              </a:rPr>
              <a:t>syntax</a:t>
            </a:r>
            <a:r>
              <a:rPr lang="en-US" sz="3200" dirty="0"/>
              <a:t> was influenced by the language </a:t>
            </a:r>
            <a:r>
              <a:rPr lang="en-US" sz="3200" dirty="0">
                <a:hlinkClick r:id="rId16" tooltip="C (programming language)"/>
              </a:rPr>
              <a:t>C</a:t>
            </a:r>
            <a:r>
              <a:rPr lang="en-US" sz="3200" dirty="0"/>
              <a:t>. JavaScript copies many names and naming conventions from </a:t>
            </a:r>
            <a:r>
              <a:rPr lang="en-US" sz="3200" dirty="0">
                <a:hlinkClick r:id="rId17" tooltip="Java (programming language)"/>
              </a:rPr>
              <a:t>Java</a:t>
            </a:r>
            <a:r>
              <a:rPr lang="en-US" sz="3200" dirty="0"/>
              <a:t>, but the two languages are otherwise unrelated and have very different semantics.</a:t>
            </a:r>
          </a:p>
        </p:txBody>
      </p:sp>
    </p:spTree>
    <p:extLst>
      <p:ext uri="{BB962C8B-B14F-4D97-AF65-F5344CB8AC3E}">
        <p14:creationId xmlns:p14="http://schemas.microsoft.com/office/powerpoint/2010/main" val="3120529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Prototype-based programming</a:t>
            </a:r>
          </a:p>
        </p:txBody>
      </p:sp>
      <p:sp>
        <p:nvSpPr>
          <p:cNvPr id="3" name="Content Placeholder 2"/>
          <p:cNvSpPr>
            <a:spLocks noGrp="1"/>
          </p:cNvSpPr>
          <p:nvPr>
            <p:ph idx="1"/>
          </p:nvPr>
        </p:nvSpPr>
        <p:spPr>
          <a:xfrm>
            <a:off x="838200" y="1457739"/>
            <a:ext cx="10515600" cy="5141844"/>
          </a:xfrm>
        </p:spPr>
        <p:txBody>
          <a:bodyPr>
            <a:noAutofit/>
          </a:bodyPr>
          <a:lstStyle/>
          <a:p>
            <a:r>
              <a:rPr lang="en-US" sz="3200" dirty="0"/>
              <a:t>Prototype-based programming is a style of object-oriented programming in which classes are not present, and behavior reuse (known as inheritance in class-based languages) is accomplished through a process of decorating existing objects which serve as prototypes. This model is also known as class-less, prototype-oriented, or instance-based </a:t>
            </a:r>
            <a:r>
              <a:rPr lang="en-US" sz="3200" dirty="0" smtClean="0"/>
              <a:t>programming.</a:t>
            </a:r>
          </a:p>
          <a:p>
            <a:r>
              <a:rPr lang="en-US" sz="3200" dirty="0"/>
              <a:t>The first prototype-oriented </a:t>
            </a:r>
            <a:r>
              <a:rPr lang="en-US" sz="3200" dirty="0">
                <a:hlinkClick r:id="rId3" tooltip="Programming language"/>
              </a:rPr>
              <a:t>programming language</a:t>
            </a:r>
            <a:r>
              <a:rPr lang="en-US" sz="3200" dirty="0"/>
              <a:t> was </a:t>
            </a:r>
            <a:r>
              <a:rPr lang="en-US" sz="3200" dirty="0">
                <a:hlinkClick r:id="rId4" tooltip="Self (programming language)"/>
              </a:rPr>
              <a:t>Self</a:t>
            </a:r>
            <a:r>
              <a:rPr lang="en-US" sz="3200" dirty="0"/>
              <a:t> developed by </a:t>
            </a:r>
            <a:r>
              <a:rPr lang="en-US" sz="3200" dirty="0">
                <a:hlinkClick r:id="rId5" tooltip="David Ungar"/>
              </a:rPr>
              <a:t>David </a:t>
            </a:r>
            <a:r>
              <a:rPr lang="en-US" sz="3200" dirty="0" err="1">
                <a:hlinkClick r:id="rId5" tooltip="David Ungar"/>
              </a:rPr>
              <a:t>Ungar</a:t>
            </a:r>
            <a:r>
              <a:rPr lang="en-US" sz="3200" dirty="0"/>
              <a:t> and </a:t>
            </a:r>
            <a:r>
              <a:rPr lang="en-US" sz="3200" dirty="0">
                <a:hlinkClick r:id="rId6"/>
              </a:rPr>
              <a:t>Randall Smith</a:t>
            </a:r>
            <a:r>
              <a:rPr lang="en-US" sz="3200" dirty="0"/>
              <a:t> in the mid-1980s to research topics in object-oriented language design.</a:t>
            </a:r>
            <a:endParaRPr lang="en-US" sz="3200" dirty="0">
              <a:hlinkClick r:id="rId7"/>
            </a:endParaRPr>
          </a:p>
          <a:p>
            <a:endParaRPr lang="en-US" sz="3200" dirty="0" smtClean="0">
              <a:hlinkClick r:id="rId7"/>
            </a:endParaRPr>
          </a:p>
        </p:txBody>
      </p:sp>
    </p:spTree>
    <p:extLst>
      <p:ext uri="{BB962C8B-B14F-4D97-AF65-F5344CB8AC3E}">
        <p14:creationId xmlns:p14="http://schemas.microsoft.com/office/powerpoint/2010/main" val="3786359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JavaScript Object Oriented Programming</a:t>
            </a:r>
          </a:p>
        </p:txBody>
      </p:sp>
      <p:sp>
        <p:nvSpPr>
          <p:cNvPr id="3" name="Content Placeholder 2"/>
          <p:cNvSpPr>
            <a:spLocks noGrp="1"/>
          </p:cNvSpPr>
          <p:nvPr>
            <p:ph idx="1"/>
          </p:nvPr>
        </p:nvSpPr>
        <p:spPr>
          <a:xfrm>
            <a:off x="838200" y="1457739"/>
            <a:ext cx="10515600" cy="5141844"/>
          </a:xfrm>
        </p:spPr>
        <p:txBody>
          <a:bodyPr>
            <a:noAutofit/>
          </a:bodyPr>
          <a:lstStyle/>
          <a:p>
            <a:endParaRPr lang="en-US" sz="3200" b="1" dirty="0" smtClean="0"/>
          </a:p>
          <a:p>
            <a:r>
              <a:rPr lang="en-US" sz="3200" b="1" dirty="0" smtClean="0"/>
              <a:t>Core </a:t>
            </a:r>
            <a:r>
              <a:rPr lang="en-US" sz="3200" b="1" dirty="0"/>
              <a:t>Objects</a:t>
            </a:r>
          </a:p>
          <a:p>
            <a:pPr lvl="1"/>
            <a:r>
              <a:rPr lang="en-US" dirty="0"/>
              <a:t>JavaScript has several objects included in its core; for example, there are objects like Math, Object, Array, and String</a:t>
            </a:r>
            <a:r>
              <a:rPr lang="en-US" dirty="0" smtClean="0"/>
              <a:t>. Ex: </a:t>
            </a:r>
            <a:r>
              <a:rPr lang="en-US" dirty="0" err="1" smtClean="0"/>
              <a:t>Math.random</a:t>
            </a:r>
            <a:r>
              <a:rPr lang="en-US" dirty="0" smtClean="0"/>
              <a:t>()</a:t>
            </a:r>
          </a:p>
          <a:p>
            <a:endParaRPr lang="en-US" b="1" dirty="0" smtClean="0"/>
          </a:p>
          <a:p>
            <a:r>
              <a:rPr lang="en-US" sz="3200" b="1" dirty="0"/>
              <a:t>Custom Objects</a:t>
            </a:r>
          </a:p>
          <a:p>
            <a:endParaRPr lang="en-US" dirty="0" smtClean="0"/>
          </a:p>
        </p:txBody>
      </p:sp>
      <p:sp>
        <p:nvSpPr>
          <p:cNvPr id="4" name="Rectangle 2"/>
          <p:cNvSpPr>
            <a:spLocks noChangeArrowheads="1"/>
          </p:cNvSpPr>
          <p:nvPr/>
        </p:nvSpPr>
        <p:spPr bwMode="auto">
          <a:xfrm>
            <a:off x="838200" y="4747243"/>
            <a:ext cx="10515600" cy="591137"/>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chemeClr val="tx1"/>
                </a:solidFill>
                <a:effectLst/>
              </a:rPr>
              <a:t> </a:t>
            </a:r>
            <a:endParaRPr kumimoji="0" 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629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The </a:t>
            </a:r>
            <a:r>
              <a:rPr lang="en-US" b="1" dirty="0" smtClean="0"/>
              <a:t>Namespaces</a:t>
            </a:r>
            <a:endParaRPr lang="en-US" b="1" dirty="0"/>
          </a:p>
        </p:txBody>
      </p:sp>
      <p:sp>
        <p:nvSpPr>
          <p:cNvPr id="8" name="Rectangle 1"/>
          <p:cNvSpPr>
            <a:spLocks noChangeArrowheads="1"/>
          </p:cNvSpPr>
          <p:nvPr/>
        </p:nvSpPr>
        <p:spPr bwMode="auto">
          <a:xfrm>
            <a:off x="268171" y="1812369"/>
            <a:ext cx="5400675" cy="196977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8B"/>
                </a:solidFill>
                <a:effectLst/>
                <a:latin typeface="Consolas" panose="020B0609020204030204" pitchFamily="49" charset="0"/>
                <a:cs typeface="Consolas" panose="020B0609020204030204" pitchFamily="49" charset="0"/>
              </a:rPr>
              <a:t>var</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yourNamespace</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foo: </a:t>
            </a:r>
            <a:r>
              <a:rPr kumimoji="0" lang="en-US" sz="16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function</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bar: </a:t>
            </a:r>
            <a:r>
              <a:rPr kumimoji="0" lang="en-US" sz="16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function</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yourNamespace.foo</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6276973" y="662781"/>
            <a:ext cx="5429252" cy="270843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8B"/>
                </a:solidFill>
                <a:effectLst/>
                <a:latin typeface="Consolas" panose="020B0609020204030204" pitchFamily="49" charset="0"/>
                <a:cs typeface="Consolas" panose="020B0609020204030204" pitchFamily="49" charset="0"/>
              </a:rPr>
              <a:t>var</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ns = </a:t>
            </a:r>
            <a:r>
              <a:rPr kumimoji="0" lang="en-US" sz="16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new</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function</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8B"/>
                </a:solidFill>
                <a:effectLst/>
                <a:latin typeface="Consolas" panose="020B0609020204030204" pitchFamily="49" charset="0"/>
                <a:cs typeface="Consolas" panose="020B0609020204030204" pitchFamily="49" charset="0"/>
              </a:rPr>
              <a:t>var</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internalFunction</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16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function</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8B"/>
                </a:solidFill>
                <a:effectLst/>
                <a:latin typeface="Consolas" panose="020B0609020204030204" pitchFamily="49" charset="0"/>
                <a:cs typeface="Consolas" panose="020B0609020204030204" pitchFamily="49" charset="0"/>
              </a:rPr>
              <a:t>this</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.publicFunction</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16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function</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5984642" y="3908027"/>
            <a:ext cx="5769208" cy="98488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8B"/>
                </a:solidFill>
                <a:effectLst/>
                <a:latin typeface="Consolas" panose="020B0609020204030204" pitchFamily="49" charset="0"/>
                <a:cs typeface="Consolas" panose="020B0609020204030204" pitchFamily="49" charset="0"/>
              </a:rPr>
              <a:t>var</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your_namespace</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your_namespace</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your_namespace.</a:t>
            </a:r>
            <a:r>
              <a:rPr kumimoji="0" lang="en-US" sz="16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Foo</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toAlert</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'test'</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your_namespace.</a:t>
            </a:r>
            <a:r>
              <a:rPr kumimoji="0" lang="en-US" sz="16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Bar</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16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function</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arg</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alert(</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arg</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5"/>
          <p:cNvSpPr/>
          <p:nvPr/>
        </p:nvSpPr>
        <p:spPr>
          <a:xfrm>
            <a:off x="319085" y="4882673"/>
            <a:ext cx="11915775" cy="1754326"/>
          </a:xfrm>
          <a:prstGeom prst="rect">
            <a:avLst/>
          </a:prstGeom>
        </p:spPr>
        <p:txBody>
          <a:bodyPr wrap="square">
            <a:spAutoFit/>
          </a:bodyPr>
          <a:lstStyle/>
          <a:p>
            <a:r>
              <a:rPr lang="en-US" dirty="0" smtClean="0"/>
              <a:t>Very good articles are:</a:t>
            </a:r>
          </a:p>
          <a:p>
            <a:r>
              <a:rPr lang="en-US" dirty="0" smtClean="0"/>
              <a:t>http://stackoverflow.com/questions/881515/javascript-namespace-declaration</a:t>
            </a:r>
          </a:p>
          <a:p>
            <a:r>
              <a:rPr lang="en-US" dirty="0" smtClean="0"/>
              <a:t>http://thanpol.as/javascript/development-using-namespaces/</a:t>
            </a:r>
          </a:p>
          <a:p>
            <a:r>
              <a:rPr lang="en-US" dirty="0" smtClean="0"/>
              <a:t>http://elegantcode.com/2011/01/26/basic-javascript-part-8-namespaces/</a:t>
            </a:r>
          </a:p>
          <a:p>
            <a:r>
              <a:rPr lang="en-US" dirty="0" smtClean="0"/>
              <a:t>http://addyosmani.com/blog/essential-js-namespacing/</a:t>
            </a:r>
          </a:p>
          <a:p>
            <a:r>
              <a:rPr lang="en-US" dirty="0" smtClean="0"/>
              <a:t>http://javascriptweblog.wordpress.com/2010/12/07/namespacing-in-javascript/</a:t>
            </a:r>
            <a:endParaRPr lang="en-US" dirty="0"/>
          </a:p>
        </p:txBody>
      </p:sp>
      <p:sp>
        <p:nvSpPr>
          <p:cNvPr id="17" name="Rectangle 16"/>
          <p:cNvSpPr/>
          <p:nvPr/>
        </p:nvSpPr>
        <p:spPr>
          <a:xfrm>
            <a:off x="885825" y="957819"/>
            <a:ext cx="4619625" cy="400110"/>
          </a:xfrm>
          <a:prstGeom prst="rect">
            <a:avLst/>
          </a:prstGeom>
        </p:spPr>
        <p:txBody>
          <a:bodyPr wrap="square">
            <a:spAutoFit/>
          </a:bodyPr>
          <a:lstStyle/>
          <a:p>
            <a:r>
              <a:rPr lang="en-US" sz="2000" dirty="0" smtClean="0"/>
              <a:t>Several ways to define namespace</a:t>
            </a:r>
            <a:endParaRPr lang="en-US" sz="2000" dirty="0"/>
          </a:p>
        </p:txBody>
      </p:sp>
    </p:spTree>
    <p:extLst>
      <p:ext uri="{BB962C8B-B14F-4D97-AF65-F5344CB8AC3E}">
        <p14:creationId xmlns:p14="http://schemas.microsoft.com/office/powerpoint/2010/main" val="1605547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The Class</a:t>
            </a:r>
          </a:p>
        </p:txBody>
      </p:sp>
      <p:sp>
        <p:nvSpPr>
          <p:cNvPr id="3" name="Content Placeholder 2"/>
          <p:cNvSpPr>
            <a:spLocks noGrp="1"/>
          </p:cNvSpPr>
          <p:nvPr>
            <p:ph idx="1"/>
          </p:nvPr>
        </p:nvSpPr>
        <p:spPr>
          <a:xfrm>
            <a:off x="838200" y="2996518"/>
            <a:ext cx="10515600" cy="1375387"/>
          </a:xfrm>
        </p:spPr>
        <p:txBody>
          <a:bodyPr>
            <a:noAutofit/>
          </a:bodyPr>
          <a:lstStyle/>
          <a:p>
            <a:r>
              <a:rPr lang="en-US" sz="3200" b="1" dirty="0" smtClean="0"/>
              <a:t>The </a:t>
            </a:r>
            <a:r>
              <a:rPr lang="en-US" sz="3200" b="1" dirty="0"/>
              <a:t>Object (Class Instance)</a:t>
            </a:r>
          </a:p>
          <a:p>
            <a:pPr marL="457200" lvl="1" indent="0">
              <a:buNone/>
            </a:pPr>
            <a:r>
              <a:rPr lang="en-US" dirty="0" smtClean="0"/>
              <a:t>In the example below we define a class named Person and we create two instances (person1 and person2).</a:t>
            </a:r>
            <a:endParaRPr lang="en-US" dirty="0" smtClean="0">
              <a:hlinkClick r:id="rId3"/>
            </a:endParaRPr>
          </a:p>
        </p:txBody>
      </p:sp>
      <p:sp>
        <p:nvSpPr>
          <p:cNvPr id="5" name="Rectangle 2"/>
          <p:cNvSpPr>
            <a:spLocks noChangeArrowheads="1"/>
          </p:cNvSpPr>
          <p:nvPr/>
        </p:nvSpPr>
        <p:spPr bwMode="auto">
          <a:xfrm>
            <a:off x="838200" y="1674105"/>
            <a:ext cx="10515600" cy="591137"/>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chemeClr val="tx1"/>
                </a:solidFill>
                <a:effectLst/>
              </a:rPr>
              <a:t> </a:t>
            </a:r>
            <a:endParaRPr kumimoji="0" 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838201" y="4509591"/>
            <a:ext cx="10515600" cy="1452911"/>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person1 </a:t>
            </a:r>
            <a:r>
              <a:rPr kumimoji="0" lang="en-US" sz="28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person2 </a:t>
            </a:r>
            <a:r>
              <a:rPr kumimoji="0" lang="en-US" sz="28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chemeClr val="tx1"/>
                </a:solidFill>
                <a:effectLst/>
              </a:rPr>
              <a:t> </a:t>
            </a:r>
            <a:endParaRPr kumimoji="0" 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870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The Constructor</a:t>
            </a:r>
          </a:p>
        </p:txBody>
      </p:sp>
      <p:sp>
        <p:nvSpPr>
          <p:cNvPr id="3" name="Content Placeholder 2"/>
          <p:cNvSpPr>
            <a:spLocks noGrp="1"/>
          </p:cNvSpPr>
          <p:nvPr>
            <p:ph idx="1"/>
          </p:nvPr>
        </p:nvSpPr>
        <p:spPr>
          <a:xfrm>
            <a:off x="838200" y="1457739"/>
            <a:ext cx="10515600" cy="1856961"/>
          </a:xfrm>
        </p:spPr>
        <p:txBody>
          <a:bodyPr>
            <a:noAutofit/>
          </a:bodyPr>
          <a:lstStyle/>
          <a:p>
            <a:pPr marL="0" indent="0">
              <a:buNone/>
            </a:pPr>
            <a:r>
              <a:rPr lang="en-US" sz="3200" dirty="0"/>
              <a:t>In JavaScript, the function serves as the constructor of the object; therefore, there is no need to explicitly define a constructor method. Every action declared in the class gets executed at the time of instantiation</a:t>
            </a:r>
            <a:r>
              <a:rPr lang="en-US" sz="3200" dirty="0" smtClean="0"/>
              <a:t>.</a:t>
            </a:r>
            <a:endParaRPr lang="en-US" sz="3200" dirty="0"/>
          </a:p>
        </p:txBody>
      </p:sp>
      <p:sp>
        <p:nvSpPr>
          <p:cNvPr id="4" name="Rectangle 1"/>
          <p:cNvSpPr>
            <a:spLocks noChangeArrowheads="1"/>
          </p:cNvSpPr>
          <p:nvPr/>
        </p:nvSpPr>
        <p:spPr bwMode="auto">
          <a:xfrm>
            <a:off x="838200" y="3745586"/>
            <a:ext cx="9296400" cy="2745573"/>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rgbClr val="000000"/>
                </a:solidFill>
                <a:latin typeface="Consolas" panose="020B0609020204030204" pitchFamily="49" charset="0"/>
                <a:cs typeface="Consolas" panose="020B0609020204030204" pitchFamily="49" charset="0"/>
              </a:rPr>
              <a:t> </a:t>
            </a:r>
            <a:r>
              <a:rPr lang="en-US" sz="2800" dirty="0" smtClean="0">
                <a:solidFill>
                  <a:srgbClr val="000000"/>
                </a:solidFill>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alert</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'Person instantiated'</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person1 </a:t>
            </a:r>
            <a:r>
              <a:rPr kumimoji="0" lang="en-US" sz="28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person2 </a:t>
            </a:r>
            <a:r>
              <a:rPr kumimoji="0" lang="en-US" sz="28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Person</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chemeClr val="tx1"/>
                </a:solidFill>
                <a:effectLst/>
              </a:rPr>
              <a:t> </a:t>
            </a:r>
            <a:endParaRPr kumimoji="0" 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636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1844</Words>
  <Application>Microsoft Office PowerPoint</Application>
  <PresentationFormat>Custom</PresentationFormat>
  <Paragraphs>287</Paragraphs>
  <Slides>19</Slides>
  <Notes>15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OOP JavaScript</vt:lpstr>
      <vt:lpstr>Agenda</vt:lpstr>
      <vt:lpstr>Object-oriented programming</vt:lpstr>
      <vt:lpstr>JavaScript</vt:lpstr>
      <vt:lpstr>Prototype-based programming</vt:lpstr>
      <vt:lpstr>JavaScript Object Oriented Programming</vt:lpstr>
      <vt:lpstr>The Namespaces</vt:lpstr>
      <vt:lpstr>The Class</vt:lpstr>
      <vt:lpstr>The Constructor</vt:lpstr>
      <vt:lpstr>The Property (object attribute)</vt:lpstr>
      <vt:lpstr>The methods</vt:lpstr>
      <vt:lpstr>The methods</vt:lpstr>
      <vt:lpstr>Inheritance</vt:lpstr>
      <vt:lpstr>Abstraction</vt:lpstr>
      <vt:lpstr>Polymorphism</vt:lpstr>
      <vt:lpstr>The “use strict”; (Introduced in JavaScript 1.8.5) </vt:lpstr>
      <vt:lpstr>The use of strict operators</vt:lpstr>
      <vt:lpstr>JavaScript OOP Sources</vt:lpstr>
      <vt:lpstr>Q&amp;A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JavaScript</dc:title>
  <dc:creator>velkata</dc:creator>
  <cp:lastModifiedBy>Velkata</cp:lastModifiedBy>
  <cp:revision>167</cp:revision>
  <dcterms:created xsi:type="dcterms:W3CDTF">2013-07-23T17:40:49Z</dcterms:created>
  <dcterms:modified xsi:type="dcterms:W3CDTF">2013-08-23T07:44:04Z</dcterms:modified>
</cp:coreProperties>
</file>