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36"/>
  </p:notesMasterIdLst>
  <p:handoutMasterIdLst>
    <p:handoutMasterId r:id="rId37"/>
  </p:handoutMasterIdLst>
  <p:sldIdLst>
    <p:sldId id="280" r:id="rId5"/>
    <p:sldId id="326" r:id="rId6"/>
    <p:sldId id="281" r:id="rId7"/>
    <p:sldId id="285" r:id="rId8"/>
    <p:sldId id="291" r:id="rId9"/>
    <p:sldId id="353" r:id="rId10"/>
    <p:sldId id="354" r:id="rId11"/>
    <p:sldId id="355" r:id="rId12"/>
    <p:sldId id="356" r:id="rId13"/>
    <p:sldId id="322" r:id="rId14"/>
    <p:sldId id="336" r:id="rId15"/>
    <p:sldId id="337" r:id="rId16"/>
    <p:sldId id="345" r:id="rId17"/>
    <p:sldId id="361" r:id="rId18"/>
    <p:sldId id="362" r:id="rId19"/>
    <p:sldId id="342" r:id="rId20"/>
    <p:sldId id="351" r:id="rId21"/>
    <p:sldId id="306" r:id="rId22"/>
    <p:sldId id="323" r:id="rId23"/>
    <p:sldId id="300" r:id="rId24"/>
    <p:sldId id="346" r:id="rId25"/>
    <p:sldId id="347" r:id="rId26"/>
    <p:sldId id="363" r:id="rId27"/>
    <p:sldId id="350" r:id="rId28"/>
    <p:sldId id="360" r:id="rId29"/>
    <p:sldId id="359" r:id="rId30"/>
    <p:sldId id="358" r:id="rId31"/>
    <p:sldId id="348" r:id="rId32"/>
    <p:sldId id="349" r:id="rId33"/>
    <p:sldId id="303" r:id="rId34"/>
    <p:sldId id="282" r:id="rId3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Palatino Linotype" pitchFamily="18" charset="0"/>
        <a:ea typeface="+mn-ea"/>
        <a:cs typeface="Arial" charset="0"/>
      </a:defRPr>
    </a:lvl1pPr>
    <a:lvl2pPr marL="457200" algn="l" rtl="0" eaLnBrk="0" fontAlgn="base" hangingPunct="0">
      <a:spcBef>
        <a:spcPct val="0"/>
      </a:spcBef>
      <a:spcAft>
        <a:spcPct val="0"/>
      </a:spcAft>
      <a:defRPr kern="1200">
        <a:solidFill>
          <a:schemeClr val="tx1"/>
        </a:solidFill>
        <a:latin typeface="Palatino Linotype" pitchFamily="18" charset="0"/>
        <a:ea typeface="+mn-ea"/>
        <a:cs typeface="Arial" charset="0"/>
      </a:defRPr>
    </a:lvl2pPr>
    <a:lvl3pPr marL="914400" algn="l" rtl="0" eaLnBrk="0" fontAlgn="base" hangingPunct="0">
      <a:spcBef>
        <a:spcPct val="0"/>
      </a:spcBef>
      <a:spcAft>
        <a:spcPct val="0"/>
      </a:spcAft>
      <a:defRPr kern="1200">
        <a:solidFill>
          <a:schemeClr val="tx1"/>
        </a:solidFill>
        <a:latin typeface="Palatino Linotype" pitchFamily="18" charset="0"/>
        <a:ea typeface="+mn-ea"/>
        <a:cs typeface="Arial" charset="0"/>
      </a:defRPr>
    </a:lvl3pPr>
    <a:lvl4pPr marL="1371600" algn="l" rtl="0" eaLnBrk="0" fontAlgn="base" hangingPunct="0">
      <a:spcBef>
        <a:spcPct val="0"/>
      </a:spcBef>
      <a:spcAft>
        <a:spcPct val="0"/>
      </a:spcAft>
      <a:defRPr kern="1200">
        <a:solidFill>
          <a:schemeClr val="tx1"/>
        </a:solidFill>
        <a:latin typeface="Palatino Linotype" pitchFamily="18" charset="0"/>
        <a:ea typeface="+mn-ea"/>
        <a:cs typeface="Arial" charset="0"/>
      </a:defRPr>
    </a:lvl4pPr>
    <a:lvl5pPr marL="1828800" algn="l" rtl="0" eaLnBrk="0" fontAlgn="base" hangingPunct="0">
      <a:spcBef>
        <a:spcPct val="0"/>
      </a:spcBef>
      <a:spcAft>
        <a:spcPct val="0"/>
      </a:spcAft>
      <a:defRPr kern="1200">
        <a:solidFill>
          <a:schemeClr val="tx1"/>
        </a:solidFill>
        <a:latin typeface="Palatino Linotype" pitchFamily="18" charset="0"/>
        <a:ea typeface="+mn-ea"/>
        <a:cs typeface="Arial" charset="0"/>
      </a:defRPr>
    </a:lvl5pPr>
    <a:lvl6pPr marL="2286000" algn="l" defTabSz="914400" rtl="0" eaLnBrk="1" latinLnBrk="0" hangingPunct="1">
      <a:defRPr kern="1200">
        <a:solidFill>
          <a:schemeClr val="tx1"/>
        </a:solidFill>
        <a:latin typeface="Palatino Linotype" pitchFamily="18" charset="0"/>
        <a:ea typeface="+mn-ea"/>
        <a:cs typeface="Arial" charset="0"/>
      </a:defRPr>
    </a:lvl6pPr>
    <a:lvl7pPr marL="2743200" algn="l" defTabSz="914400" rtl="0" eaLnBrk="1" latinLnBrk="0" hangingPunct="1">
      <a:defRPr kern="1200">
        <a:solidFill>
          <a:schemeClr val="tx1"/>
        </a:solidFill>
        <a:latin typeface="Palatino Linotype" pitchFamily="18" charset="0"/>
        <a:ea typeface="+mn-ea"/>
        <a:cs typeface="Arial" charset="0"/>
      </a:defRPr>
    </a:lvl7pPr>
    <a:lvl8pPr marL="3200400" algn="l" defTabSz="914400" rtl="0" eaLnBrk="1" latinLnBrk="0" hangingPunct="1">
      <a:defRPr kern="1200">
        <a:solidFill>
          <a:schemeClr val="tx1"/>
        </a:solidFill>
        <a:latin typeface="Palatino Linotype" pitchFamily="18" charset="0"/>
        <a:ea typeface="+mn-ea"/>
        <a:cs typeface="Arial" charset="0"/>
      </a:defRPr>
    </a:lvl8pPr>
    <a:lvl9pPr marL="3657600" algn="l" defTabSz="914400" rtl="0" eaLnBrk="1" latinLnBrk="0" hangingPunct="1">
      <a:defRPr kern="1200">
        <a:solidFill>
          <a:schemeClr val="tx1"/>
        </a:solidFill>
        <a:latin typeface="Palatino Linotype" pitchFamily="18"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477" autoAdjust="0"/>
    <p:restoredTop sz="94173" autoAdjust="0"/>
  </p:normalViewPr>
  <p:slideViewPr>
    <p:cSldViewPr>
      <p:cViewPr varScale="1">
        <p:scale>
          <a:sx n="69" d="100"/>
          <a:sy n="69" d="100"/>
        </p:scale>
        <p:origin x="810" y="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5" d="100"/>
          <a:sy n="85" d="100"/>
        </p:scale>
        <p:origin x="3888"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9C84AF1-5191-4FCB-BD10-841E6B6208EF}" type="datetimeFigureOut">
              <a:rPr lang="en-US" smtClean="0"/>
              <a:t>4/14/2016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972FB4C-24D4-4E37-9F2B-1FB7B3632B97}" type="slidenum">
              <a:rPr lang="en-US" smtClean="0"/>
              <a:t>‹#›</a:t>
            </a:fld>
            <a:endParaRPr lang="en-US"/>
          </a:p>
        </p:txBody>
      </p:sp>
    </p:spTree>
    <p:extLst>
      <p:ext uri="{BB962C8B-B14F-4D97-AF65-F5344CB8AC3E}">
        <p14:creationId xmlns:p14="http://schemas.microsoft.com/office/powerpoint/2010/main" val="18022782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cs typeface="Arial" pitchFamily="34"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cs typeface="Arial" pitchFamily="34" charset="0"/>
              </a:defRPr>
            </a:lvl1pPr>
          </a:lstStyle>
          <a:p>
            <a:pPr>
              <a:defRPr/>
            </a:pPr>
            <a:fld id="{73B7BE88-9DFD-4CC5-AB52-FEEB138BF001}" type="datetimeFigureOut">
              <a:rPr lang="en-US"/>
              <a:pPr>
                <a:defRPr/>
              </a:pPr>
              <a:t>4/14/2016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cs typeface="Arial" pitchFamily="34"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7661E4A6-34B9-4E14-B0CE-4104BD2724C9}" type="slidenum">
              <a:rPr lang="en-US"/>
              <a:pPr>
                <a:defRPr/>
              </a:pPr>
              <a:t>‹#›</a:t>
            </a:fld>
            <a:endParaRPr lang="en-US"/>
          </a:p>
        </p:txBody>
      </p:sp>
    </p:spTree>
    <p:extLst>
      <p:ext uri="{BB962C8B-B14F-4D97-AF65-F5344CB8AC3E}">
        <p14:creationId xmlns:p14="http://schemas.microsoft.com/office/powerpoint/2010/main" val="15255880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661E4A6-34B9-4E14-B0CE-4104BD2724C9}" type="slidenum">
              <a:rPr lang="en-US" smtClean="0"/>
              <a:pPr>
                <a:defRPr/>
              </a:pPr>
              <a:t>1</a:t>
            </a:fld>
            <a:endParaRPr lang="en-US"/>
          </a:p>
        </p:txBody>
      </p:sp>
    </p:spTree>
    <p:extLst>
      <p:ext uri="{BB962C8B-B14F-4D97-AF65-F5344CB8AC3E}">
        <p14:creationId xmlns:p14="http://schemas.microsoft.com/office/powerpoint/2010/main" val="2734232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indent="-174708">
              <a:buFont typeface="Arial" panose="020B0604020202020204" pitchFamily="34" charset="0"/>
              <a:buChar char="•"/>
            </a:pPr>
            <a:endParaRPr lang="en-US" b="1"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5065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5065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91AE8CF-25C5-47D8-B770-9703DC946C25}" type="datetime8">
              <a:rPr lang="en-US" smtClean="0">
                <a:solidFill>
                  <a:prstClr val="black"/>
                </a:solidFill>
              </a:rPr>
              <a:pPr/>
              <a:t>4/14/2016 10:19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2036867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lstStyle>
            <a:lvl1pPr>
              <a:lnSpc>
                <a:spcPct val="100000"/>
              </a:lnSpc>
              <a:defRPr sz="8000">
                <a:latin typeface="Segoe UI" pitchFamily="34" charset="0"/>
                <a:cs typeface="Segoe UI"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6"/>
          <p:cNvSpPr>
            <a:spLocks noGrp="1"/>
          </p:cNvSpPr>
          <p:nvPr>
            <p:ph type="dt" sz="half" idx="10"/>
          </p:nvPr>
        </p:nvSpPr>
        <p:spPr>
          <a:xfrm>
            <a:off x="6362700" y="6356350"/>
            <a:ext cx="2085975" cy="365125"/>
          </a:xfrm>
          <a:prstGeom prst="rect">
            <a:avLst/>
          </a:prstGeom>
        </p:spPr>
        <p:txBody>
          <a:bodyPr/>
          <a:lstStyle>
            <a:lvl1pPr>
              <a:defRPr/>
            </a:lvl1pPr>
          </a:lstStyle>
          <a:p>
            <a:pPr>
              <a:defRPr/>
            </a:pPr>
            <a:fld id="{D22CD832-4C8B-4033-AEE5-A248DD49A22F}" type="datetimeFigureOut">
              <a:rPr lang="en-US"/>
              <a:pPr>
                <a:defRPr/>
              </a:pPr>
              <a:t>4/14/2016</a:t>
            </a:fld>
            <a:endParaRPr lang="en-US"/>
          </a:p>
        </p:txBody>
      </p:sp>
      <p:sp>
        <p:nvSpPr>
          <p:cNvPr id="5" name="Slide Number Placeholder 7"/>
          <p:cNvSpPr>
            <a:spLocks noGrp="1"/>
          </p:cNvSpPr>
          <p:nvPr>
            <p:ph type="sldNum" sz="quarter" idx="11"/>
          </p:nvPr>
        </p:nvSpPr>
        <p:spPr>
          <a:xfrm>
            <a:off x="8543925" y="6356350"/>
            <a:ext cx="561975" cy="365125"/>
          </a:xfrm>
          <a:prstGeom prst="rect">
            <a:avLst/>
          </a:prstGeom>
        </p:spPr>
        <p:txBody>
          <a:bodyPr/>
          <a:lstStyle>
            <a:lvl1pPr>
              <a:defRPr/>
            </a:lvl1pPr>
          </a:lstStyle>
          <a:p>
            <a:pPr>
              <a:defRPr/>
            </a:pPr>
            <a:fld id="{957DD309-1C12-4082-B705-9A2A13A79204}" type="slidenum">
              <a:rPr lang="en-US"/>
              <a:pPr>
                <a:defRPr/>
              </a:pPr>
              <a:t>‹#›</a:t>
            </a:fld>
            <a:endParaRPr lang="en-US"/>
          </a:p>
        </p:txBody>
      </p:sp>
      <p:sp>
        <p:nvSpPr>
          <p:cNvPr id="6" name="Footer Placeholder 8"/>
          <p:cNvSpPr>
            <a:spLocks noGrp="1"/>
          </p:cNvSpPr>
          <p:nvPr>
            <p:ph type="ftr" sz="quarter" idx="12"/>
          </p:nvPr>
        </p:nvSpPr>
        <p:spPr>
          <a:xfrm>
            <a:off x="658813" y="6356350"/>
            <a:ext cx="2847975" cy="365125"/>
          </a:xfrm>
          <a:prstGeom prst="rect">
            <a:avLst/>
          </a:prstGeom>
        </p:spPr>
        <p:txBody>
          <a:bodyPr/>
          <a:lstStyle>
            <a:lvl1pPr>
              <a:defRPr/>
            </a:lvl1pPr>
          </a:lstStyle>
          <a:p>
            <a:pPr>
              <a:defRPr/>
            </a:pPr>
            <a:endParaRPr lang="en-US"/>
          </a:p>
        </p:txBody>
      </p:sp>
      <p:pic>
        <p:nvPicPr>
          <p:cNvPr id="2051" name="Picture 3" descr="D:\work\Work\AZURE Bootcamp\template header 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userDrawn="1"/>
        </p:nvSpPr>
        <p:spPr>
          <a:xfrm>
            <a:off x="76200" y="76202"/>
            <a:ext cx="1676400" cy="53339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Rectangle 10"/>
          <p:cNvSpPr/>
          <p:nvPr userDrawn="1"/>
        </p:nvSpPr>
        <p:spPr>
          <a:xfrm>
            <a:off x="1047644" y="5686425"/>
            <a:ext cx="3219555" cy="790575"/>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4000" dirty="0" smtClean="0">
                <a:solidFill>
                  <a:schemeClr val="accent1"/>
                </a:solidFill>
              </a:rPr>
              <a:t>April 16</a:t>
            </a:r>
            <a:endParaRPr lang="en-US" sz="4000" dirty="0">
              <a:solidFill>
                <a:schemeClr val="accent1"/>
              </a:solidFill>
            </a:endParaRP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57126" y="5508775"/>
            <a:ext cx="2978053" cy="1145874"/>
          </a:xfrm>
          <a:prstGeom prst="rect">
            <a:avLst/>
          </a:prstGeom>
        </p:spPr>
      </p:pic>
    </p:spTree>
    <p:extLst>
      <p:ext uri="{BB962C8B-B14F-4D97-AF65-F5344CB8AC3E}">
        <p14:creationId xmlns:p14="http://schemas.microsoft.com/office/powerpoint/2010/main" val="18385692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a:xfrm>
            <a:off x="658813" y="6356350"/>
            <a:ext cx="2847975" cy="365125"/>
          </a:xfrm>
          <a:prstGeom prst="rect">
            <a:avLst/>
          </a:prstGeom>
        </p:spPr>
        <p:txBody>
          <a:bodyPr/>
          <a:lstStyle>
            <a:lvl1pPr>
              <a:defRPr>
                <a:solidFill>
                  <a:schemeClr val="bg1"/>
                </a:solidFill>
              </a:defRPr>
            </a:lvl1pPr>
          </a:lstStyle>
          <a:p>
            <a:pPr>
              <a:defRPr/>
            </a:pPr>
            <a:endParaRPr lang="en-US" dirty="0"/>
          </a:p>
        </p:txBody>
      </p:sp>
      <p:sp>
        <p:nvSpPr>
          <p:cNvPr id="6" name="Slide Number Placeholder 5"/>
          <p:cNvSpPr>
            <a:spLocks noGrp="1"/>
          </p:cNvSpPr>
          <p:nvPr>
            <p:ph type="sldNum" sz="quarter" idx="12"/>
          </p:nvPr>
        </p:nvSpPr>
        <p:spPr>
          <a:xfrm>
            <a:off x="8543925" y="6356350"/>
            <a:ext cx="561975" cy="365125"/>
          </a:xfrm>
          <a:prstGeom prst="rect">
            <a:avLst/>
          </a:prstGeom>
        </p:spPr>
        <p:txBody>
          <a:bodyPr/>
          <a:lstStyle>
            <a:lvl1pPr>
              <a:defRPr/>
            </a:lvl1pPr>
          </a:lstStyle>
          <a:p>
            <a:pPr>
              <a:defRPr/>
            </a:pPr>
            <a:fld id="{7D0FA4DD-0044-40A6-B821-FF709BD274A5}" type="slidenum">
              <a:rPr lang="en-US"/>
              <a:pPr>
                <a:defRPr/>
              </a:pPr>
              <a:t>‹#›</a:t>
            </a:fld>
            <a:endParaRPr lang="en-US"/>
          </a:p>
        </p:txBody>
      </p:sp>
      <p:cxnSp>
        <p:nvCxnSpPr>
          <p:cNvPr id="7" name="Straight Connector 6"/>
          <p:cNvCxnSpPr/>
          <p:nvPr userDrawn="1"/>
        </p:nvCxnSpPr>
        <p:spPr>
          <a:xfrm>
            <a:off x="76200" y="1524000"/>
            <a:ext cx="89916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055888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a:xfrm>
            <a:off x="658813" y="6356350"/>
            <a:ext cx="2847975" cy="365125"/>
          </a:xfrm>
          <a:prstGeom prst="rect">
            <a:avLst/>
          </a:prstGeom>
        </p:spPr>
        <p:txBody>
          <a:bodyPr/>
          <a:lstStyle>
            <a:lvl1pPr>
              <a:defRPr>
                <a:solidFill>
                  <a:schemeClr val="bg1"/>
                </a:solidFill>
              </a:defRPr>
            </a:lvl1pPr>
          </a:lstStyle>
          <a:p>
            <a:pPr>
              <a:defRPr/>
            </a:pPr>
            <a:endParaRPr lang="en-US" dirty="0"/>
          </a:p>
        </p:txBody>
      </p:sp>
      <p:sp>
        <p:nvSpPr>
          <p:cNvPr id="6" name="Slide Number Placeholder 5"/>
          <p:cNvSpPr>
            <a:spLocks noGrp="1"/>
          </p:cNvSpPr>
          <p:nvPr>
            <p:ph type="sldNum" sz="quarter" idx="12"/>
          </p:nvPr>
        </p:nvSpPr>
        <p:spPr>
          <a:xfrm>
            <a:off x="8543925" y="6356350"/>
            <a:ext cx="561975" cy="365125"/>
          </a:xfrm>
          <a:prstGeom prst="rect">
            <a:avLst/>
          </a:prstGeom>
        </p:spPr>
        <p:txBody>
          <a:bodyPr/>
          <a:lstStyle>
            <a:lvl1pPr>
              <a:defRPr/>
            </a:lvl1pPr>
          </a:lstStyle>
          <a:p>
            <a:pPr>
              <a:defRPr/>
            </a:pPr>
            <a:fld id="{B91B8B32-CCF0-4FFD-BA20-DF4C3835965D}" type="slidenum">
              <a:rPr lang="en-US"/>
              <a:pPr>
                <a:defRPr/>
              </a:pPr>
              <a:t>‹#›</a:t>
            </a:fld>
            <a:endParaRPr lang="en-US"/>
          </a:p>
        </p:txBody>
      </p:sp>
    </p:spTree>
    <p:extLst>
      <p:ext uri="{BB962C8B-B14F-4D97-AF65-F5344CB8AC3E}">
        <p14:creationId xmlns:p14="http://schemas.microsoft.com/office/powerpoint/2010/main" val="1017270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gradFill>
          <a:gsLst>
            <a:gs pos="50000">
              <a:schemeClr val="bg1">
                <a:tint val="80000"/>
                <a:satMod val="250000"/>
              </a:schemeClr>
            </a:gs>
            <a:gs pos="76000">
              <a:schemeClr val="bg1">
                <a:tint val="90000"/>
                <a:shade val="90000"/>
                <a:satMod val="200000"/>
              </a:schemeClr>
            </a:gs>
            <a:gs pos="92000">
              <a:schemeClr val="bg1">
                <a:tint val="90000"/>
                <a:shade val="70000"/>
                <a:satMod val="25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19200"/>
          </a:xfrm>
        </p:spPr>
        <p:txBody>
          <a:bodyPr/>
          <a:lstStyle>
            <a:lvl1pPr>
              <a:defRPr sz="36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Footer Placeholder 4"/>
          <p:cNvSpPr>
            <a:spLocks noGrp="1"/>
          </p:cNvSpPr>
          <p:nvPr>
            <p:ph type="ftr" sz="quarter" idx="11"/>
          </p:nvPr>
        </p:nvSpPr>
        <p:spPr>
          <a:xfrm>
            <a:off x="658813" y="6356350"/>
            <a:ext cx="2847975" cy="365125"/>
          </a:xfrm>
          <a:prstGeom prst="rect">
            <a:avLst/>
          </a:prstGeom>
        </p:spPr>
        <p:txBody>
          <a:bodyPr/>
          <a:lstStyle>
            <a:lvl1pPr>
              <a:defRPr>
                <a:solidFill>
                  <a:schemeClr val="bg1"/>
                </a:solidFill>
              </a:defRPr>
            </a:lvl1pPr>
          </a:lstStyle>
          <a:p>
            <a:pPr>
              <a:defRPr/>
            </a:pPr>
            <a:endParaRPr lang="en-US" dirty="0"/>
          </a:p>
        </p:txBody>
      </p:sp>
      <p:cxnSp>
        <p:nvCxnSpPr>
          <p:cNvPr id="16" name="Straight Connector 15"/>
          <p:cNvCxnSpPr/>
          <p:nvPr userDrawn="1"/>
        </p:nvCxnSpPr>
        <p:spPr>
          <a:xfrm>
            <a:off x="76200" y="1295400"/>
            <a:ext cx="89916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34867" y="76200"/>
            <a:ext cx="1066800" cy="1066800"/>
          </a:xfrm>
          <a:prstGeom prst="rect">
            <a:avLst/>
          </a:prstGeom>
        </p:spPr>
      </p:pic>
    </p:spTree>
    <p:extLst>
      <p:ext uri="{BB962C8B-B14F-4D97-AF65-F5344CB8AC3E}">
        <p14:creationId xmlns:p14="http://schemas.microsoft.com/office/powerpoint/2010/main" val="312441905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Oval 3"/>
          <p:cNvSpPr/>
          <p:nvPr/>
        </p:nvSpPr>
        <p:spPr>
          <a:xfrm>
            <a:off x="4495800" y="3924300"/>
            <a:ext cx="84138" cy="84138"/>
          </a:xfrm>
          <a:prstGeom prst="ellipse">
            <a:avLst/>
          </a:prstGeom>
          <a:solidFill>
            <a:schemeClr val="accent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Oval 4"/>
          <p:cNvSpPr/>
          <p:nvPr/>
        </p:nvSpPr>
        <p:spPr>
          <a:xfrm>
            <a:off x="4695825" y="3924300"/>
            <a:ext cx="84138" cy="84138"/>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Oval 5"/>
          <p:cNvSpPr/>
          <p:nvPr/>
        </p:nvSpPr>
        <p:spPr>
          <a:xfrm>
            <a:off x="4297363" y="3924300"/>
            <a:ext cx="84137" cy="84138"/>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a:xfrm>
            <a:off x="722313" y="1371600"/>
            <a:ext cx="7772400" cy="2505075"/>
          </a:xfrm>
        </p:spPr>
        <p:txBody>
          <a:bodyPr/>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Segoe UI" panose="020B0502040204020203" pitchFamily="34" charset="0"/>
                <a:ea typeface="+mj-ea"/>
                <a:cs typeface="Segoe U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8" name="Footer Placeholder 4"/>
          <p:cNvSpPr>
            <a:spLocks noGrp="1"/>
          </p:cNvSpPr>
          <p:nvPr>
            <p:ph type="ftr" sz="quarter" idx="11"/>
          </p:nvPr>
        </p:nvSpPr>
        <p:spPr>
          <a:xfrm>
            <a:off x="658813" y="6356350"/>
            <a:ext cx="2847975" cy="365125"/>
          </a:xfrm>
          <a:prstGeom prst="rect">
            <a:avLst/>
          </a:prstGeom>
        </p:spPr>
        <p:txBody>
          <a:bodyPr/>
          <a:lstStyle>
            <a:lvl1pPr>
              <a:defRPr>
                <a:solidFill>
                  <a:schemeClr val="bg1"/>
                </a:solidFill>
              </a:defRPr>
            </a:lvl1pPr>
          </a:lstStyle>
          <a:p>
            <a:pPr>
              <a:defRPr/>
            </a:pPr>
            <a:endParaRPr lang="en-US" dirty="0"/>
          </a:p>
        </p:txBody>
      </p:sp>
    </p:spTree>
    <p:extLst>
      <p:ext uri="{BB962C8B-B14F-4D97-AF65-F5344CB8AC3E}">
        <p14:creationId xmlns:p14="http://schemas.microsoft.com/office/powerpoint/2010/main" val="73461887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19200"/>
          </a:xfrm>
        </p:spPr>
        <p:txBody>
          <a:bodyPr/>
          <a:lstStyle>
            <a:lvl1pPr>
              <a:defRPr sz="3600"/>
            </a:lvl1pPr>
          </a:lstStyle>
          <a:p>
            <a:r>
              <a:rPr lang="en-US" dirty="0" smtClean="0"/>
              <a:t>Click to edit Master title style</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9" name="Content Placeholder 8"/>
          <p:cNvSpPr>
            <a:spLocks noGrp="1"/>
          </p:cNvSpPr>
          <p:nvPr>
            <p:ph sz="quarter" idx="13"/>
          </p:nvPr>
        </p:nvSpPr>
        <p:spPr>
          <a:xfrm>
            <a:off x="365760" y="1600200"/>
            <a:ext cx="4041648" cy="452628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15"/>
          </p:nvPr>
        </p:nvSpPr>
        <p:spPr>
          <a:xfrm>
            <a:off x="658813" y="6356350"/>
            <a:ext cx="2847975" cy="365125"/>
          </a:xfrm>
          <a:prstGeom prst="rect">
            <a:avLst/>
          </a:prstGeom>
        </p:spPr>
        <p:txBody>
          <a:bodyPr/>
          <a:lstStyle>
            <a:lvl1pPr>
              <a:defRPr>
                <a:solidFill>
                  <a:schemeClr val="bg1"/>
                </a:solidFill>
              </a:defRPr>
            </a:lvl1pPr>
          </a:lstStyle>
          <a:p>
            <a:pPr>
              <a:defRPr/>
            </a:pPr>
            <a:endParaRPr lang="en-US" dirty="0"/>
          </a:p>
        </p:txBody>
      </p:sp>
      <p:sp>
        <p:nvSpPr>
          <p:cNvPr id="7" name="Slide Number Placeholder 6"/>
          <p:cNvSpPr>
            <a:spLocks noGrp="1"/>
          </p:cNvSpPr>
          <p:nvPr>
            <p:ph type="sldNum" sz="quarter" idx="16"/>
          </p:nvPr>
        </p:nvSpPr>
        <p:spPr>
          <a:xfrm>
            <a:off x="8543925" y="6356350"/>
            <a:ext cx="561975" cy="365125"/>
          </a:xfrm>
          <a:prstGeom prst="rect">
            <a:avLst/>
          </a:prstGeom>
        </p:spPr>
        <p:txBody>
          <a:bodyPr/>
          <a:lstStyle>
            <a:lvl1pPr>
              <a:defRPr/>
            </a:lvl1pPr>
          </a:lstStyle>
          <a:p>
            <a:pPr>
              <a:defRPr/>
            </a:pPr>
            <a:fld id="{6217D52F-4C2D-438B-B506-7EB6F1792ABE}" type="slidenum">
              <a:rPr lang="en-US"/>
              <a:pPr>
                <a:defRPr/>
              </a:pPr>
              <a:t>‹#›</a:t>
            </a:fld>
            <a:endParaRPr lang="en-US"/>
          </a:p>
        </p:txBody>
      </p:sp>
      <p:cxnSp>
        <p:nvCxnSpPr>
          <p:cNvPr id="10" name="Straight Connector 9"/>
          <p:cNvCxnSpPr/>
          <p:nvPr userDrawn="1"/>
        </p:nvCxnSpPr>
        <p:spPr>
          <a:xfrm>
            <a:off x="76200" y="1295400"/>
            <a:ext cx="89916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34867" y="76200"/>
            <a:ext cx="1066800" cy="1066800"/>
          </a:xfrm>
          <a:prstGeom prst="rect">
            <a:avLst/>
          </a:prstGeom>
        </p:spPr>
      </p:pic>
    </p:spTree>
    <p:extLst>
      <p:ext uri="{BB962C8B-B14F-4D97-AF65-F5344CB8AC3E}">
        <p14:creationId xmlns:p14="http://schemas.microsoft.com/office/powerpoint/2010/main" val="373164970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6"/>
          </p:nvPr>
        </p:nvSpPr>
        <p:spPr>
          <a:xfrm>
            <a:off x="658813" y="6356350"/>
            <a:ext cx="2847975" cy="365125"/>
          </a:xfrm>
          <a:prstGeom prst="rect">
            <a:avLst/>
          </a:prstGeom>
        </p:spPr>
        <p:txBody>
          <a:bodyPr/>
          <a:lstStyle>
            <a:lvl1pPr>
              <a:defRPr>
                <a:solidFill>
                  <a:schemeClr val="bg1"/>
                </a:solidFill>
              </a:defRPr>
            </a:lvl1pPr>
          </a:lstStyle>
          <a:p>
            <a:pPr>
              <a:defRPr/>
            </a:pPr>
            <a:endParaRPr lang="en-US" dirty="0"/>
          </a:p>
        </p:txBody>
      </p:sp>
      <p:sp>
        <p:nvSpPr>
          <p:cNvPr id="9" name="Slide Number Placeholder 8"/>
          <p:cNvSpPr>
            <a:spLocks noGrp="1"/>
          </p:cNvSpPr>
          <p:nvPr>
            <p:ph type="sldNum" sz="quarter" idx="17"/>
          </p:nvPr>
        </p:nvSpPr>
        <p:spPr>
          <a:xfrm>
            <a:off x="8543925" y="6356350"/>
            <a:ext cx="561975" cy="365125"/>
          </a:xfrm>
          <a:prstGeom prst="rect">
            <a:avLst/>
          </a:prstGeom>
        </p:spPr>
        <p:txBody>
          <a:bodyPr/>
          <a:lstStyle>
            <a:lvl1pPr>
              <a:defRPr/>
            </a:lvl1pPr>
          </a:lstStyle>
          <a:p>
            <a:pPr>
              <a:defRPr/>
            </a:pPr>
            <a:fld id="{84270015-912E-493A-B89F-E30065000CED}" type="slidenum">
              <a:rPr lang="en-US"/>
              <a:pPr>
                <a:defRPr/>
              </a:pPr>
              <a:t>‹#›</a:t>
            </a:fld>
            <a:endParaRPr lang="en-US"/>
          </a:p>
        </p:txBody>
      </p:sp>
      <p:cxnSp>
        <p:nvCxnSpPr>
          <p:cNvPr id="10" name="Straight Connector 9"/>
          <p:cNvCxnSpPr/>
          <p:nvPr userDrawn="1"/>
        </p:nvCxnSpPr>
        <p:spPr>
          <a:xfrm>
            <a:off x="76200" y="1524000"/>
            <a:ext cx="89916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819356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Footer Placeholder 3"/>
          <p:cNvSpPr>
            <a:spLocks noGrp="1"/>
          </p:cNvSpPr>
          <p:nvPr>
            <p:ph type="ftr" sz="quarter" idx="11"/>
          </p:nvPr>
        </p:nvSpPr>
        <p:spPr>
          <a:xfrm>
            <a:off x="658813" y="6356350"/>
            <a:ext cx="2847975" cy="365125"/>
          </a:xfrm>
          <a:prstGeom prst="rect">
            <a:avLst/>
          </a:prstGeom>
        </p:spPr>
        <p:txBody>
          <a:bodyPr/>
          <a:lstStyle>
            <a:lvl1pPr>
              <a:defRPr>
                <a:solidFill>
                  <a:schemeClr val="bg1"/>
                </a:solidFill>
              </a:defRPr>
            </a:lvl1pPr>
          </a:lstStyle>
          <a:p>
            <a:pPr>
              <a:defRPr/>
            </a:pPr>
            <a:endParaRPr lang="en-US" dirty="0"/>
          </a:p>
        </p:txBody>
      </p:sp>
      <p:sp>
        <p:nvSpPr>
          <p:cNvPr id="5" name="Slide Number Placeholder 4"/>
          <p:cNvSpPr>
            <a:spLocks noGrp="1"/>
          </p:cNvSpPr>
          <p:nvPr>
            <p:ph type="sldNum" sz="quarter" idx="12"/>
          </p:nvPr>
        </p:nvSpPr>
        <p:spPr>
          <a:xfrm>
            <a:off x="8543925" y="6356350"/>
            <a:ext cx="561975" cy="365125"/>
          </a:xfrm>
          <a:prstGeom prst="rect">
            <a:avLst/>
          </a:prstGeom>
        </p:spPr>
        <p:txBody>
          <a:bodyPr/>
          <a:lstStyle>
            <a:lvl1pPr>
              <a:defRPr/>
            </a:lvl1pPr>
          </a:lstStyle>
          <a:p>
            <a:pPr>
              <a:defRPr/>
            </a:pPr>
            <a:fld id="{1046B729-3B9F-4708-9011-2790EC468D4B}" type="slidenum">
              <a:rPr lang="en-US"/>
              <a:pPr>
                <a:defRPr/>
              </a:pPr>
              <a:t>‹#›</a:t>
            </a:fld>
            <a:endParaRPr lang="en-US"/>
          </a:p>
        </p:txBody>
      </p:sp>
      <p:cxnSp>
        <p:nvCxnSpPr>
          <p:cNvPr id="6" name="Straight Connector 5"/>
          <p:cNvCxnSpPr/>
          <p:nvPr userDrawn="1"/>
        </p:nvCxnSpPr>
        <p:spPr>
          <a:xfrm>
            <a:off x="76200" y="1524000"/>
            <a:ext cx="89916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221278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658813" y="6356350"/>
            <a:ext cx="2847975" cy="365125"/>
          </a:xfrm>
          <a:prstGeom prst="rect">
            <a:avLst/>
          </a:prstGeom>
        </p:spPr>
        <p:txBody>
          <a:bodyPr/>
          <a:lstStyle>
            <a:lvl1pPr>
              <a:defRPr>
                <a:solidFill>
                  <a:schemeClr val="bg1"/>
                </a:solidFill>
              </a:defRPr>
            </a:lvl1pPr>
          </a:lstStyle>
          <a:p>
            <a:pPr>
              <a:defRPr/>
            </a:pPr>
            <a:endParaRPr lang="en-US" dirty="0"/>
          </a:p>
        </p:txBody>
      </p:sp>
      <p:sp>
        <p:nvSpPr>
          <p:cNvPr id="4" name="Slide Number Placeholder 3"/>
          <p:cNvSpPr>
            <a:spLocks noGrp="1"/>
          </p:cNvSpPr>
          <p:nvPr>
            <p:ph type="sldNum" sz="quarter" idx="12"/>
          </p:nvPr>
        </p:nvSpPr>
        <p:spPr>
          <a:xfrm>
            <a:off x="8543925" y="6356350"/>
            <a:ext cx="561975" cy="365125"/>
          </a:xfrm>
          <a:prstGeom prst="rect">
            <a:avLst/>
          </a:prstGeom>
        </p:spPr>
        <p:txBody>
          <a:bodyPr/>
          <a:lstStyle>
            <a:lvl1pPr>
              <a:defRPr/>
            </a:lvl1pPr>
          </a:lstStyle>
          <a:p>
            <a:pPr>
              <a:defRPr/>
            </a:pPr>
            <a:fld id="{4A2D0125-75E8-4A8C-9F2C-D7A56E281BE0}" type="slidenum">
              <a:rPr lang="en-US"/>
              <a:pPr>
                <a:defRPr/>
              </a:pPr>
              <a:t>‹#›</a:t>
            </a:fld>
            <a:endParaRPr lang="en-US"/>
          </a:p>
        </p:txBody>
      </p:sp>
    </p:spTree>
    <p:extLst>
      <p:ext uri="{BB962C8B-B14F-4D97-AF65-F5344CB8AC3E}">
        <p14:creationId xmlns:p14="http://schemas.microsoft.com/office/powerpoint/2010/main" val="1865123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a:xfrm>
            <a:off x="658813" y="6356350"/>
            <a:ext cx="2847975" cy="365125"/>
          </a:xfrm>
          <a:prstGeom prst="rect">
            <a:avLst/>
          </a:prstGeom>
        </p:spPr>
        <p:txBody>
          <a:bodyPr/>
          <a:lstStyle>
            <a:lvl1pPr>
              <a:defRPr>
                <a:solidFill>
                  <a:schemeClr val="bg1"/>
                </a:solidFill>
              </a:defRPr>
            </a:lvl1pPr>
          </a:lstStyle>
          <a:p>
            <a:pPr>
              <a:defRPr/>
            </a:pPr>
            <a:endParaRPr lang="en-US" dirty="0"/>
          </a:p>
        </p:txBody>
      </p:sp>
      <p:sp>
        <p:nvSpPr>
          <p:cNvPr id="7" name="Slide Number Placeholder 6"/>
          <p:cNvSpPr>
            <a:spLocks noGrp="1"/>
          </p:cNvSpPr>
          <p:nvPr>
            <p:ph type="sldNum" sz="quarter" idx="12"/>
          </p:nvPr>
        </p:nvSpPr>
        <p:spPr>
          <a:xfrm>
            <a:off x="8543925" y="6356350"/>
            <a:ext cx="561975" cy="365125"/>
          </a:xfrm>
          <a:prstGeom prst="rect">
            <a:avLst/>
          </a:prstGeom>
        </p:spPr>
        <p:txBody>
          <a:bodyPr/>
          <a:lstStyle>
            <a:lvl1pPr>
              <a:defRPr/>
            </a:lvl1pPr>
          </a:lstStyle>
          <a:p>
            <a:pPr>
              <a:defRPr/>
            </a:pPr>
            <a:fld id="{FAFD0606-A7CC-4175-AC22-6C1991D3B3D9}" type="slidenum">
              <a:rPr lang="en-US"/>
              <a:pPr>
                <a:defRPr/>
              </a:pPr>
              <a:t>‹#›</a:t>
            </a:fld>
            <a:endParaRPr lang="en-US"/>
          </a:p>
        </p:txBody>
      </p:sp>
    </p:spTree>
    <p:extLst>
      <p:ext uri="{BB962C8B-B14F-4D97-AF65-F5344CB8AC3E}">
        <p14:creationId xmlns:p14="http://schemas.microsoft.com/office/powerpoint/2010/main" val="1431332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6400" y="76200"/>
            <a:ext cx="5711824" cy="895350"/>
          </a:xfrm>
        </p:spPr>
        <p:txBody>
          <a:bodyPr/>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24000" y="990600"/>
            <a:ext cx="6054724" cy="4541044"/>
          </a:xfrm>
          <a:ln w="76200">
            <a:solidFill>
              <a:schemeClr val="bg1"/>
            </a:solidFill>
          </a:ln>
          <a:effectLst>
            <a:outerShdw blurRad="88900" dist="50800" dir="5400000" algn="ctr" rotWithShape="0">
              <a:srgbClr val="000000">
                <a:alpha val="25000"/>
              </a:srgbClr>
            </a:outerShdw>
          </a:effectLst>
        </p:spPr>
        <p:txBody>
          <a:bodyPr rtlCol="0">
            <a:norm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676400" y="563880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6" name="Footer Placeholder 5"/>
          <p:cNvSpPr>
            <a:spLocks noGrp="1"/>
          </p:cNvSpPr>
          <p:nvPr>
            <p:ph type="ftr" sz="quarter" idx="11"/>
          </p:nvPr>
        </p:nvSpPr>
        <p:spPr>
          <a:xfrm>
            <a:off x="658813" y="6356350"/>
            <a:ext cx="2847975" cy="365125"/>
          </a:xfrm>
          <a:prstGeom prst="rect">
            <a:avLst/>
          </a:prstGeom>
        </p:spPr>
        <p:txBody>
          <a:bodyPr/>
          <a:lstStyle>
            <a:lvl1pPr>
              <a:defRPr>
                <a:solidFill>
                  <a:schemeClr val="bg1"/>
                </a:solidFill>
              </a:defRPr>
            </a:lvl1pPr>
          </a:lstStyle>
          <a:p>
            <a:pPr>
              <a:defRPr/>
            </a:pPr>
            <a:endParaRPr lang="en-US" dirty="0"/>
          </a:p>
        </p:txBody>
      </p:sp>
      <p:sp>
        <p:nvSpPr>
          <p:cNvPr id="7" name="Slide Number Placeholder 6"/>
          <p:cNvSpPr>
            <a:spLocks noGrp="1"/>
          </p:cNvSpPr>
          <p:nvPr>
            <p:ph type="sldNum" sz="quarter" idx="12"/>
          </p:nvPr>
        </p:nvSpPr>
        <p:spPr>
          <a:xfrm>
            <a:off x="8543925" y="6356350"/>
            <a:ext cx="561975" cy="365125"/>
          </a:xfrm>
          <a:prstGeom prst="rect">
            <a:avLst/>
          </a:prstGeom>
        </p:spPr>
        <p:txBody>
          <a:bodyPr/>
          <a:lstStyle>
            <a:lvl1pPr>
              <a:defRPr/>
            </a:lvl1pPr>
          </a:lstStyle>
          <a:p>
            <a:pPr>
              <a:defRPr/>
            </a:pPr>
            <a:fld id="{07D6B1E5-B4C1-43F3-BC2E-5866D9EE87A7}" type="slidenum">
              <a:rPr lang="en-US"/>
              <a:pPr>
                <a:defRPr/>
              </a:pPr>
              <a:t>‹#›</a:t>
            </a:fld>
            <a:endParaRPr lang="en-US"/>
          </a:p>
        </p:txBody>
      </p:sp>
    </p:spTree>
    <p:extLst>
      <p:ext uri="{BB962C8B-B14F-4D97-AF65-F5344CB8AC3E}">
        <p14:creationId xmlns:p14="http://schemas.microsoft.com/office/powerpoint/2010/main" val="1178918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0000">
              <a:schemeClr val="bg1">
                <a:tint val="80000"/>
                <a:satMod val="250000"/>
              </a:schemeClr>
            </a:gs>
            <a:gs pos="76000">
              <a:schemeClr val="bg1">
                <a:tint val="90000"/>
                <a:shade val="90000"/>
                <a:satMod val="200000"/>
              </a:schemeClr>
            </a:gs>
            <a:gs pos="92000">
              <a:schemeClr val="bg1">
                <a:tint val="90000"/>
                <a:shade val="70000"/>
                <a:satMod val="25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dirty="0" smtClean="0"/>
              <a:t>Click to edit Master title style</a:t>
            </a:r>
            <a:endParaRPr lang="en-US" dirty="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pic>
        <p:nvPicPr>
          <p:cNvPr id="1029" name="Picture 5" descr="D:\work\Work\AZURE Bootcamp\bottom strip.pn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2171" y="6252694"/>
            <a:ext cx="9156171" cy="61677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391400" y="6252694"/>
            <a:ext cx="895424" cy="605306"/>
          </a:xfrm>
          <a:prstGeom prst="rect">
            <a:avLst/>
          </a:prstGeom>
        </p:spPr>
      </p:pic>
    </p:spTree>
  </p:cSld>
  <p:clrMap bg1="lt1" tx1="dk1" bg2="lt2" tx2="dk2" accent1="accent1" accent2="accent2" accent3="accent3" accent4="accent4" accent5="accent5" accent6="accent6" hlink="hlink" folHlink="folHlink"/>
  <p:sldLayoutIdLst>
    <p:sldLayoutId id="2147483981" r:id="rId1"/>
    <p:sldLayoutId id="2147483982" r:id="rId2"/>
    <p:sldLayoutId id="2147483983" r:id="rId3"/>
    <p:sldLayoutId id="2147483984" r:id="rId4"/>
    <p:sldLayoutId id="2147483985" r:id="rId5"/>
    <p:sldLayoutId id="2147483986" r:id="rId6"/>
    <p:sldLayoutId id="2147483987" r:id="rId7"/>
    <p:sldLayoutId id="2147483988" r:id="rId8"/>
    <p:sldLayoutId id="2147483989" r:id="rId9"/>
    <p:sldLayoutId id="2147483990" r:id="rId10"/>
    <p:sldLayoutId id="2147483991" r:id="rId11"/>
  </p:sldLayoutIdLst>
  <p:timing>
    <p:tnLst>
      <p:par>
        <p:cTn id="1" dur="indefinite" restart="never" nodeType="tmRoot"/>
      </p:par>
    </p:tnLst>
  </p:timing>
  <p:txStyles>
    <p:titleStyle>
      <a:lvl1pPr algn="ctr" rtl="0" eaLnBrk="0" fontAlgn="base" hangingPunct="0">
        <a:lnSpc>
          <a:spcPts val="5800"/>
        </a:lnSpc>
        <a:spcBef>
          <a:spcPct val="0"/>
        </a:spcBef>
        <a:spcAft>
          <a:spcPct val="0"/>
        </a:spcAft>
        <a:defRPr sz="5400" kern="1200">
          <a:solidFill>
            <a:schemeClr val="tx2"/>
          </a:solidFill>
          <a:effectLst>
            <a:outerShdw blurRad="63500" dist="38100" dir="5400000" algn="t" rotWithShape="0">
              <a:prstClr val="black">
                <a:alpha val="25000"/>
              </a:prstClr>
            </a:outerShdw>
          </a:effectLst>
          <a:latin typeface="Segoe UI" pitchFamily="34" charset="0"/>
          <a:ea typeface="+mj-ea"/>
          <a:cs typeface="Segoe UI" pitchFamily="34" charset="0"/>
        </a:defRPr>
      </a:lvl1pPr>
      <a:lvl2pPr algn="ctr" rtl="0" eaLnBrk="0" fontAlgn="base" hangingPunct="0">
        <a:lnSpc>
          <a:spcPts val="5800"/>
        </a:lnSpc>
        <a:spcBef>
          <a:spcPct val="0"/>
        </a:spcBef>
        <a:spcAft>
          <a:spcPct val="0"/>
        </a:spcAft>
        <a:defRPr sz="5400">
          <a:solidFill>
            <a:schemeClr val="tx2"/>
          </a:solidFill>
          <a:latin typeface="Segoe UI" pitchFamily="34" charset="0"/>
          <a:cs typeface="Segoe UI" pitchFamily="34" charset="0"/>
        </a:defRPr>
      </a:lvl2pPr>
      <a:lvl3pPr algn="ctr" rtl="0" eaLnBrk="0" fontAlgn="base" hangingPunct="0">
        <a:lnSpc>
          <a:spcPts val="5800"/>
        </a:lnSpc>
        <a:spcBef>
          <a:spcPct val="0"/>
        </a:spcBef>
        <a:spcAft>
          <a:spcPct val="0"/>
        </a:spcAft>
        <a:defRPr sz="5400">
          <a:solidFill>
            <a:schemeClr val="tx2"/>
          </a:solidFill>
          <a:latin typeface="Segoe UI" pitchFamily="34" charset="0"/>
          <a:cs typeface="Segoe UI" pitchFamily="34" charset="0"/>
        </a:defRPr>
      </a:lvl3pPr>
      <a:lvl4pPr algn="ctr" rtl="0" eaLnBrk="0" fontAlgn="base" hangingPunct="0">
        <a:lnSpc>
          <a:spcPts val="5800"/>
        </a:lnSpc>
        <a:spcBef>
          <a:spcPct val="0"/>
        </a:spcBef>
        <a:spcAft>
          <a:spcPct val="0"/>
        </a:spcAft>
        <a:defRPr sz="5400">
          <a:solidFill>
            <a:schemeClr val="tx2"/>
          </a:solidFill>
          <a:latin typeface="Segoe UI" pitchFamily="34" charset="0"/>
          <a:cs typeface="Segoe UI" pitchFamily="34" charset="0"/>
        </a:defRPr>
      </a:lvl4pPr>
      <a:lvl5pPr algn="ctr" rtl="0" eaLnBrk="0" fontAlgn="base" hangingPunct="0">
        <a:lnSpc>
          <a:spcPts val="5800"/>
        </a:lnSpc>
        <a:spcBef>
          <a:spcPct val="0"/>
        </a:spcBef>
        <a:spcAft>
          <a:spcPct val="0"/>
        </a:spcAft>
        <a:defRPr sz="5400">
          <a:solidFill>
            <a:schemeClr val="tx2"/>
          </a:solidFill>
          <a:latin typeface="Segoe UI" pitchFamily="34" charset="0"/>
          <a:cs typeface="Segoe UI" pitchFamily="34" charset="0"/>
        </a:defRPr>
      </a:lvl5pPr>
      <a:lvl6pPr marL="457200" algn="ctr" rtl="0" fontAlgn="base">
        <a:lnSpc>
          <a:spcPts val="5800"/>
        </a:lnSpc>
        <a:spcBef>
          <a:spcPct val="0"/>
        </a:spcBef>
        <a:spcAft>
          <a:spcPct val="0"/>
        </a:spcAft>
        <a:defRPr sz="5400">
          <a:solidFill>
            <a:schemeClr val="tx2"/>
          </a:solidFill>
          <a:latin typeface="Palatino Linotype" pitchFamily="18" charset="0"/>
        </a:defRPr>
      </a:lvl6pPr>
      <a:lvl7pPr marL="914400" algn="ctr" rtl="0" fontAlgn="base">
        <a:lnSpc>
          <a:spcPts val="5800"/>
        </a:lnSpc>
        <a:spcBef>
          <a:spcPct val="0"/>
        </a:spcBef>
        <a:spcAft>
          <a:spcPct val="0"/>
        </a:spcAft>
        <a:defRPr sz="5400">
          <a:solidFill>
            <a:schemeClr val="tx2"/>
          </a:solidFill>
          <a:latin typeface="Palatino Linotype" pitchFamily="18" charset="0"/>
        </a:defRPr>
      </a:lvl7pPr>
      <a:lvl8pPr marL="1371600" algn="ctr" rtl="0" fontAlgn="base">
        <a:lnSpc>
          <a:spcPts val="5800"/>
        </a:lnSpc>
        <a:spcBef>
          <a:spcPct val="0"/>
        </a:spcBef>
        <a:spcAft>
          <a:spcPct val="0"/>
        </a:spcAft>
        <a:defRPr sz="5400">
          <a:solidFill>
            <a:schemeClr val="tx2"/>
          </a:solidFill>
          <a:latin typeface="Palatino Linotype" pitchFamily="18" charset="0"/>
        </a:defRPr>
      </a:lvl8pPr>
      <a:lvl9pPr marL="1828800" algn="ctr" rtl="0" fontAlgn="base">
        <a:lnSpc>
          <a:spcPts val="5800"/>
        </a:lnSpc>
        <a:spcBef>
          <a:spcPct val="0"/>
        </a:spcBef>
        <a:spcAft>
          <a:spcPct val="0"/>
        </a:spcAft>
        <a:defRPr sz="5400">
          <a:solidFill>
            <a:schemeClr val="tx2"/>
          </a:solidFill>
          <a:latin typeface="Palatino Linotype" pitchFamily="18" charset="0"/>
        </a:defRPr>
      </a:lvl9pPr>
    </p:titleStyle>
    <p:bodyStyle>
      <a:lvl1pPr marL="342900" indent="-342900" algn="l" rtl="0" eaLnBrk="0" fontAlgn="base" hangingPunct="0">
        <a:spcBef>
          <a:spcPct val="20000"/>
        </a:spcBef>
        <a:spcAft>
          <a:spcPct val="0"/>
        </a:spcAft>
        <a:buFont typeface="Arial" charset="0"/>
        <a:buChar char="•"/>
        <a:defRPr sz="2400" kern="1200">
          <a:solidFill>
            <a:srgbClr val="7F7F7F"/>
          </a:solidFill>
          <a:latin typeface="Segoe UI" panose="020B0502040204020203" pitchFamily="34" charset="0"/>
          <a:ea typeface="+mn-ea"/>
          <a:cs typeface="Segoe UI" panose="020B0502040204020203" pitchFamily="34" charset="0"/>
        </a:defRPr>
      </a:lvl1pPr>
      <a:lvl2pPr marL="742950" indent="-285750" algn="l" rtl="0" eaLnBrk="0" fontAlgn="base" hangingPunct="0">
        <a:spcBef>
          <a:spcPct val="20000"/>
        </a:spcBef>
        <a:spcAft>
          <a:spcPct val="0"/>
        </a:spcAft>
        <a:buFont typeface="Courier New" pitchFamily="49" charset="0"/>
        <a:buChar char="o"/>
        <a:defRPr sz="1600" kern="1200">
          <a:solidFill>
            <a:srgbClr val="7F7F7F"/>
          </a:solidFill>
          <a:latin typeface="Segoe UI" panose="020B0502040204020203" pitchFamily="34" charset="0"/>
          <a:ea typeface="+mn-ea"/>
          <a:cs typeface="Segoe UI" panose="020B0502040204020203" pitchFamily="34" charset="0"/>
        </a:defRPr>
      </a:lvl2pPr>
      <a:lvl3pPr marL="1143000" indent="-228600" algn="l" rtl="0" eaLnBrk="0" fontAlgn="base" hangingPunct="0">
        <a:spcBef>
          <a:spcPct val="20000"/>
        </a:spcBef>
        <a:spcAft>
          <a:spcPct val="0"/>
        </a:spcAft>
        <a:buFont typeface="Arial" charset="0"/>
        <a:buChar char="•"/>
        <a:defRPr sz="1600" kern="1200">
          <a:solidFill>
            <a:srgbClr val="7F7F7F"/>
          </a:solidFill>
          <a:latin typeface="Segoe UI" panose="020B0502040204020203" pitchFamily="34" charset="0"/>
          <a:ea typeface="+mn-ea"/>
          <a:cs typeface="Segoe UI" panose="020B0502040204020203" pitchFamily="34" charset="0"/>
        </a:defRPr>
      </a:lvl3pPr>
      <a:lvl4pPr marL="1600200" indent="-228600" algn="l" rtl="0" eaLnBrk="0" fontAlgn="base" hangingPunct="0">
        <a:spcBef>
          <a:spcPct val="20000"/>
        </a:spcBef>
        <a:spcAft>
          <a:spcPct val="0"/>
        </a:spcAft>
        <a:buFont typeface="Courier New" pitchFamily="49" charset="0"/>
        <a:buChar char="o"/>
        <a:defRPr sz="1600" kern="1200">
          <a:solidFill>
            <a:srgbClr val="7F7F7F"/>
          </a:solidFill>
          <a:latin typeface="Segoe UI" panose="020B0502040204020203" pitchFamily="34" charset="0"/>
          <a:ea typeface="+mn-ea"/>
          <a:cs typeface="Segoe UI" panose="020B0502040204020203" pitchFamily="34" charset="0"/>
        </a:defRPr>
      </a:lvl4pPr>
      <a:lvl5pPr marL="2057400" indent="-228600" algn="l" rtl="0" eaLnBrk="0" fontAlgn="base" hangingPunct="0">
        <a:spcBef>
          <a:spcPct val="20000"/>
        </a:spcBef>
        <a:spcAft>
          <a:spcPct val="0"/>
        </a:spcAft>
        <a:buFont typeface="Arial" charset="0"/>
        <a:buChar char="•"/>
        <a:defRPr sz="1600" kern="1200">
          <a:solidFill>
            <a:srgbClr val="7F7F7F"/>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msdn.microsoft.com/en-us/library/azure/mt643788.aspx"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nihaue/TRex" TargetMode="External"/><Relationship Id="rId2" Type="http://schemas.openxmlformats.org/officeDocument/2006/relationships/hyperlink" Target="https://github.com/swagger-api/swagger-ui" TargetMode="External"/><Relationship Id="rId1" Type="http://schemas.openxmlformats.org/officeDocument/2006/relationships/slideLayout" Target="../slideLayouts/slideLayout2.xml"/><Relationship Id="rId4" Type="http://schemas.openxmlformats.org/officeDocument/2006/relationships/hyperlink" Target="https://github.com/domaindrivendev/Swashbuckle"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logicappsio" TargetMode="External"/><Relationship Id="rId2" Type="http://schemas.openxmlformats.org/officeDocument/2006/relationships/hyperlink" Target="http://aka.ms/logicappsquickstart" TargetMode="External"/><Relationship Id="rId1" Type="http://schemas.openxmlformats.org/officeDocument/2006/relationships/slideLayout" Target="../slideLayouts/slideLayout2.xml"/><Relationship Id="rId6" Type="http://schemas.openxmlformats.org/officeDocument/2006/relationships/hyperlink" Target="https://feedback.azure.com/forums/287593-logic-apps?filter=top&amp;page=1" TargetMode="External"/><Relationship Id="rId5" Type="http://schemas.openxmlformats.org/officeDocument/2006/relationships/hyperlink" Target="https://blogs.msdn.microsoft.com/logicapps/" TargetMode="External"/><Relationship Id="rId4" Type="http://schemas.openxmlformats.org/officeDocument/2006/relationships/hyperlink" Target="http://aka.ms/logicappsliv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hyperlink" Target="http://www.sqlsaturday.com/508/" TargetMode="Externa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gif"/><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hyperlink" Target="https://blogs.msdn.microsoft.com/logicapps/2016/03/18/using-powershell-to-manage-api-connections/" TargetMode="External"/><Relationship Id="rId7" Type="http://schemas.openxmlformats.org/officeDocument/2006/relationships/hyperlink" Target="https://azure.microsoft.com/en-us/marketplace" TargetMode="External"/><Relationship Id="rId2" Type="http://schemas.openxmlformats.org/officeDocument/2006/relationships/hyperlink" Target="https://azure.microsoft.com/en-us/documentation/articles/storage-dotnet-shared-access-signature-part-1/" TargetMode="External"/><Relationship Id="rId1" Type="http://schemas.openxmlformats.org/officeDocument/2006/relationships/slideLayout" Target="../slideLayouts/slideLayout2.xml"/><Relationship Id="rId6" Type="http://schemas.openxmlformats.org/officeDocument/2006/relationships/hyperlink" Target="https://azure.microsoft.com/en-us/documentation/articles/azure-web-sites-web-hosting-plans-in-depth-overview/" TargetMode="External"/><Relationship Id="rId5" Type="http://schemas.openxmlformats.org/officeDocument/2006/relationships/hyperlink" Target="https://azure.microsoft.com/en-us/documentation/articles/azure-subscription-service-limits/#app-service-limits" TargetMode="External"/><Relationship Id="rId4" Type="http://schemas.openxmlformats.org/officeDocument/2006/relationships/hyperlink" Target="https://blogs.msdn.microsoft.com/logicapps/2016/02/23/deploying-in-the-logic-apps-preview-refresh/"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35.emf"/><Relationship Id="rId4" Type="http://schemas.openxmlformats.org/officeDocument/2006/relationships/image" Target="../media/image34.emf"/></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96501" y="1943100"/>
            <a:ext cx="8763000" cy="1295400"/>
          </a:xfrm>
        </p:spPr>
        <p:txBody>
          <a:bodyPr anchor="t"/>
          <a:lstStyle/>
          <a:p>
            <a:pPr algn="l"/>
            <a:r>
              <a:rPr lang="en-US" sz="4000" dirty="0"/>
              <a:t>Introduction to Azure Logic Apps</a:t>
            </a:r>
            <a:endParaRPr lang="en-US" sz="3200" dirty="0">
              <a:solidFill>
                <a:schemeClr val="bg1">
                  <a:lumMod val="75000"/>
                </a:schemeClr>
              </a:solidFill>
              <a:effectLst/>
            </a:endParaRPr>
          </a:p>
        </p:txBody>
      </p:sp>
      <p:sp>
        <p:nvSpPr>
          <p:cNvPr id="5" name="Subtitle 4"/>
          <p:cNvSpPr>
            <a:spLocks noGrp="1"/>
          </p:cNvSpPr>
          <p:nvPr>
            <p:ph type="subTitle" idx="1"/>
          </p:nvPr>
        </p:nvSpPr>
        <p:spPr>
          <a:xfrm>
            <a:off x="304800" y="2590800"/>
            <a:ext cx="8534400" cy="3124200"/>
          </a:xfrm>
        </p:spPr>
        <p:txBody>
          <a:bodyPr>
            <a:normAutofit/>
          </a:bodyPr>
          <a:lstStyle/>
          <a:p>
            <a:pPr algn="l"/>
            <a:r>
              <a:rPr lang="en-US" sz="3200" dirty="0" smtClean="0">
                <a:solidFill>
                  <a:schemeClr val="accent1"/>
                </a:solidFill>
              </a:rPr>
              <a:t>Velin Georgiev</a:t>
            </a:r>
            <a:endParaRPr lang="en-US" sz="3200" dirty="0">
              <a:solidFill>
                <a:schemeClr val="accent1"/>
              </a:solidFill>
            </a:endParaRPr>
          </a:p>
        </p:txBody>
      </p:sp>
      <p:sp>
        <p:nvSpPr>
          <p:cNvPr id="6" name="Rectangle 5"/>
          <p:cNvSpPr/>
          <p:nvPr/>
        </p:nvSpPr>
        <p:spPr>
          <a:xfrm>
            <a:off x="76200" y="152400"/>
            <a:ext cx="1676400" cy="60960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n>
                <a:solidFill>
                  <a:schemeClr val="bg1"/>
                </a:solidFill>
              </a:ln>
            </a:endParaRPr>
          </a:p>
        </p:txBody>
      </p:sp>
    </p:spTree>
    <p:extLst>
      <p:ext uri="{BB962C8B-B14F-4D97-AF65-F5344CB8AC3E}">
        <p14:creationId xmlns:p14="http://schemas.microsoft.com/office/powerpoint/2010/main" val="35887172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0"/>
          </a:xfrm>
        </p:spPr>
        <p:txBody>
          <a:bodyPr/>
          <a:lstStyle/>
          <a:p>
            <a:r>
              <a:rPr lang="en-US" sz="3600" dirty="0" smtClean="0"/>
              <a:t>Two main aspects</a:t>
            </a:r>
            <a:endParaRPr lang="en-US" sz="3600" dirty="0"/>
          </a:p>
        </p:txBody>
      </p:sp>
      <p:sp>
        <p:nvSpPr>
          <p:cNvPr id="3" name="Content Placeholder 2"/>
          <p:cNvSpPr>
            <a:spLocks noGrp="1"/>
          </p:cNvSpPr>
          <p:nvPr>
            <p:ph idx="1"/>
          </p:nvPr>
        </p:nvSpPr>
        <p:spPr>
          <a:xfrm>
            <a:off x="609600" y="1823606"/>
            <a:ext cx="7086600" cy="1529194"/>
          </a:xfrm>
        </p:spPr>
        <p:txBody>
          <a:bodyPr/>
          <a:lstStyle/>
          <a:p>
            <a:pPr marL="0" indent="0">
              <a:buNone/>
            </a:pPr>
            <a:r>
              <a:rPr lang="en-US" sz="4400" dirty="0" smtClean="0">
                <a:solidFill>
                  <a:schemeClr val="tx1"/>
                </a:solidFill>
              </a:rPr>
              <a:t>API Connectors</a:t>
            </a:r>
          </a:p>
          <a:p>
            <a:pPr marL="0" indent="0">
              <a:buNone/>
            </a:pPr>
            <a:r>
              <a:rPr lang="en-US" sz="2800" dirty="0" smtClean="0">
                <a:solidFill>
                  <a:schemeClr val="tx1"/>
                </a:solidFill>
              </a:rPr>
              <a:t>Connect to Slack…</a:t>
            </a:r>
          </a:p>
          <a:p>
            <a:pPr lvl="2"/>
            <a:endParaRPr lang="en-US" sz="2400" dirty="0"/>
          </a:p>
          <a:p>
            <a:pPr lvl="1"/>
            <a:endParaRPr lang="en-US" sz="2000" dirty="0"/>
          </a:p>
          <a:p>
            <a:endParaRPr lang="en-US" dirty="0"/>
          </a:p>
        </p:txBody>
      </p:sp>
      <p:sp>
        <p:nvSpPr>
          <p:cNvPr id="5" name="Content Placeholder 2"/>
          <p:cNvSpPr txBox="1">
            <a:spLocks/>
          </p:cNvSpPr>
          <p:nvPr/>
        </p:nvSpPr>
        <p:spPr bwMode="auto">
          <a:xfrm>
            <a:off x="3962400" y="4114800"/>
            <a:ext cx="1219200" cy="822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rgbClr val="7F7F7F"/>
                </a:solidFill>
                <a:latin typeface="Segoe UI" panose="020B0502040204020203" pitchFamily="34" charset="0"/>
                <a:ea typeface="+mn-ea"/>
                <a:cs typeface="Segoe UI" panose="020B0502040204020203" pitchFamily="34" charset="0"/>
              </a:defRPr>
            </a:lvl1pPr>
            <a:lvl2pPr marL="742950" indent="-285750" algn="l" rtl="0" eaLnBrk="0" fontAlgn="base" hangingPunct="0">
              <a:spcBef>
                <a:spcPct val="20000"/>
              </a:spcBef>
              <a:spcAft>
                <a:spcPct val="0"/>
              </a:spcAft>
              <a:buFont typeface="Courier New" pitchFamily="49" charset="0"/>
              <a:buChar char="o"/>
              <a:defRPr sz="1600" kern="1200">
                <a:solidFill>
                  <a:srgbClr val="7F7F7F"/>
                </a:solidFill>
                <a:latin typeface="Segoe UI" panose="020B0502040204020203" pitchFamily="34" charset="0"/>
                <a:ea typeface="+mn-ea"/>
                <a:cs typeface="Segoe UI" panose="020B0502040204020203" pitchFamily="34" charset="0"/>
              </a:defRPr>
            </a:lvl2pPr>
            <a:lvl3pPr marL="1143000" indent="-228600" algn="l" rtl="0" eaLnBrk="0" fontAlgn="base" hangingPunct="0">
              <a:spcBef>
                <a:spcPct val="20000"/>
              </a:spcBef>
              <a:spcAft>
                <a:spcPct val="0"/>
              </a:spcAft>
              <a:buFont typeface="Arial" charset="0"/>
              <a:buChar char="•"/>
              <a:defRPr sz="1600" kern="1200">
                <a:solidFill>
                  <a:srgbClr val="7F7F7F"/>
                </a:solidFill>
                <a:latin typeface="Segoe UI" panose="020B0502040204020203" pitchFamily="34" charset="0"/>
                <a:ea typeface="+mn-ea"/>
                <a:cs typeface="Segoe UI" panose="020B0502040204020203" pitchFamily="34" charset="0"/>
              </a:defRPr>
            </a:lvl3pPr>
            <a:lvl4pPr marL="1600200" indent="-228600" algn="l" rtl="0" eaLnBrk="0" fontAlgn="base" hangingPunct="0">
              <a:spcBef>
                <a:spcPct val="20000"/>
              </a:spcBef>
              <a:spcAft>
                <a:spcPct val="0"/>
              </a:spcAft>
              <a:buFont typeface="Courier New" pitchFamily="49" charset="0"/>
              <a:buChar char="o"/>
              <a:defRPr sz="1600" kern="1200">
                <a:solidFill>
                  <a:srgbClr val="7F7F7F"/>
                </a:solidFill>
                <a:latin typeface="Segoe UI" panose="020B0502040204020203" pitchFamily="34" charset="0"/>
                <a:ea typeface="+mn-ea"/>
                <a:cs typeface="Segoe UI" panose="020B0502040204020203" pitchFamily="34" charset="0"/>
              </a:defRPr>
            </a:lvl4pPr>
            <a:lvl5pPr marL="2057400" indent="-228600" algn="l" rtl="0" eaLnBrk="0" fontAlgn="base" hangingPunct="0">
              <a:spcBef>
                <a:spcPct val="20000"/>
              </a:spcBef>
              <a:spcAft>
                <a:spcPct val="0"/>
              </a:spcAft>
              <a:buFont typeface="Arial" charset="0"/>
              <a:buChar char="•"/>
              <a:defRPr sz="1600" kern="1200">
                <a:solidFill>
                  <a:srgbClr val="7F7F7F"/>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endParaRPr lang="en-US" dirty="0"/>
          </a:p>
        </p:txBody>
      </p:sp>
      <p:sp>
        <p:nvSpPr>
          <p:cNvPr id="6" name="Content Placeholder 2"/>
          <p:cNvSpPr txBox="1">
            <a:spLocks/>
          </p:cNvSpPr>
          <p:nvPr/>
        </p:nvSpPr>
        <p:spPr bwMode="auto">
          <a:xfrm>
            <a:off x="2400300" y="3461906"/>
            <a:ext cx="4914900" cy="2329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rgbClr val="7F7F7F"/>
                </a:solidFill>
                <a:latin typeface="Segoe UI" panose="020B0502040204020203" pitchFamily="34" charset="0"/>
                <a:ea typeface="+mn-ea"/>
                <a:cs typeface="Segoe UI" panose="020B0502040204020203" pitchFamily="34" charset="0"/>
              </a:defRPr>
            </a:lvl1pPr>
            <a:lvl2pPr marL="742950" indent="-285750" algn="l" rtl="0" eaLnBrk="0" fontAlgn="base" hangingPunct="0">
              <a:spcBef>
                <a:spcPct val="20000"/>
              </a:spcBef>
              <a:spcAft>
                <a:spcPct val="0"/>
              </a:spcAft>
              <a:buFont typeface="Courier New" pitchFamily="49" charset="0"/>
              <a:buChar char="o"/>
              <a:defRPr sz="1600" kern="1200">
                <a:solidFill>
                  <a:srgbClr val="7F7F7F"/>
                </a:solidFill>
                <a:latin typeface="Segoe UI" panose="020B0502040204020203" pitchFamily="34" charset="0"/>
                <a:ea typeface="+mn-ea"/>
                <a:cs typeface="Segoe UI" panose="020B0502040204020203" pitchFamily="34" charset="0"/>
              </a:defRPr>
            </a:lvl2pPr>
            <a:lvl3pPr marL="1143000" indent="-228600" algn="l" rtl="0" eaLnBrk="0" fontAlgn="base" hangingPunct="0">
              <a:spcBef>
                <a:spcPct val="20000"/>
              </a:spcBef>
              <a:spcAft>
                <a:spcPct val="0"/>
              </a:spcAft>
              <a:buFont typeface="Arial" charset="0"/>
              <a:buChar char="•"/>
              <a:defRPr sz="1600" kern="1200">
                <a:solidFill>
                  <a:srgbClr val="7F7F7F"/>
                </a:solidFill>
                <a:latin typeface="Segoe UI" panose="020B0502040204020203" pitchFamily="34" charset="0"/>
                <a:ea typeface="+mn-ea"/>
                <a:cs typeface="Segoe UI" panose="020B0502040204020203" pitchFamily="34" charset="0"/>
              </a:defRPr>
            </a:lvl3pPr>
            <a:lvl4pPr marL="1600200" indent="-228600" algn="l" rtl="0" eaLnBrk="0" fontAlgn="base" hangingPunct="0">
              <a:spcBef>
                <a:spcPct val="20000"/>
              </a:spcBef>
              <a:spcAft>
                <a:spcPct val="0"/>
              </a:spcAft>
              <a:buFont typeface="Courier New" pitchFamily="49" charset="0"/>
              <a:buChar char="o"/>
              <a:defRPr sz="1600" kern="1200">
                <a:solidFill>
                  <a:srgbClr val="7F7F7F"/>
                </a:solidFill>
                <a:latin typeface="Segoe UI" panose="020B0502040204020203" pitchFamily="34" charset="0"/>
                <a:ea typeface="+mn-ea"/>
                <a:cs typeface="Segoe UI" panose="020B0502040204020203" pitchFamily="34" charset="0"/>
              </a:defRPr>
            </a:lvl4pPr>
            <a:lvl5pPr marL="2057400" indent="-228600" algn="l" rtl="0" eaLnBrk="0" fontAlgn="base" hangingPunct="0">
              <a:spcBef>
                <a:spcPct val="20000"/>
              </a:spcBef>
              <a:spcAft>
                <a:spcPct val="0"/>
              </a:spcAft>
              <a:buFont typeface="Arial" charset="0"/>
              <a:buChar char="•"/>
              <a:defRPr sz="1600" kern="1200">
                <a:solidFill>
                  <a:srgbClr val="7F7F7F"/>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buNone/>
            </a:pPr>
            <a:r>
              <a:rPr lang="en-US" sz="4400" dirty="0">
                <a:solidFill>
                  <a:schemeClr val="tx1"/>
                </a:solidFill>
              </a:rPr>
              <a:t>Logic</a:t>
            </a:r>
            <a:endParaRPr lang="en-US" sz="4400" dirty="0"/>
          </a:p>
          <a:p>
            <a:pPr marL="0" indent="0">
              <a:buNone/>
            </a:pPr>
            <a:r>
              <a:rPr lang="en-US" sz="2800" dirty="0" smtClean="0">
                <a:solidFill>
                  <a:schemeClr val="tx1"/>
                </a:solidFill>
              </a:rPr>
              <a:t>Control </a:t>
            </a:r>
            <a:r>
              <a:rPr lang="en-US" sz="2800" dirty="0">
                <a:solidFill>
                  <a:schemeClr val="tx1"/>
                </a:solidFill>
              </a:rPr>
              <a:t>flow or </a:t>
            </a:r>
            <a:r>
              <a:rPr lang="en-US" sz="2800" dirty="0" smtClean="0">
                <a:solidFill>
                  <a:schemeClr val="tx1"/>
                </a:solidFill>
              </a:rPr>
              <a:t>expression</a:t>
            </a:r>
          </a:p>
          <a:p>
            <a:pPr marL="0" indent="0">
              <a:buNone/>
            </a:pPr>
            <a:r>
              <a:rPr lang="en-US" sz="2800" dirty="0" smtClean="0">
                <a:solidFill>
                  <a:schemeClr val="tx1"/>
                </a:solidFill>
              </a:rPr>
              <a:t>Send Slack message if…then</a:t>
            </a:r>
            <a:endParaRPr lang="en-US" sz="2000" dirty="0" smtClean="0"/>
          </a:p>
          <a:p>
            <a:endParaRPr lang="en-US" dirty="0"/>
          </a:p>
        </p:txBody>
      </p:sp>
    </p:spTree>
    <p:extLst>
      <p:ext uri="{BB962C8B-B14F-4D97-AF65-F5344CB8AC3E}">
        <p14:creationId xmlns:p14="http://schemas.microsoft.com/office/powerpoint/2010/main" val="12753742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0"/>
          </a:xfrm>
        </p:spPr>
        <p:txBody>
          <a:bodyPr/>
          <a:lstStyle/>
          <a:p>
            <a:r>
              <a:rPr lang="en-US" sz="3600" dirty="0" smtClean="0"/>
              <a:t>API Connectors &amp; Protocols</a:t>
            </a:r>
            <a:endParaRPr lang="en-US" sz="3600" dirty="0"/>
          </a:p>
        </p:txBody>
      </p:sp>
      <p:sp>
        <p:nvSpPr>
          <p:cNvPr id="5" name="TextBox 4"/>
          <p:cNvSpPr txBox="1">
            <a:spLocks/>
          </p:cNvSpPr>
          <p:nvPr/>
        </p:nvSpPr>
        <p:spPr>
          <a:xfrm>
            <a:off x="125175" y="1548621"/>
            <a:ext cx="6369231" cy="2646848"/>
          </a:xfrm>
          <a:prstGeom prst="rect">
            <a:avLst/>
          </a:prstGeom>
          <a:noFill/>
        </p:spPr>
        <p:txBody>
          <a:bodyPr wrap="square" lIns="182880" tIns="146304" rIns="182880" bIns="146304" numCol="3" rtlCol="0">
            <a:noAutofit/>
          </a:bodyPr>
          <a:lstStyle/>
          <a:p>
            <a:pPr marL="285750" indent="-285750">
              <a:spcAft>
                <a:spcPts val="150"/>
              </a:spcAft>
              <a:buFont typeface="Arial" panose="020B0604020202020204" pitchFamily="34" charset="0"/>
              <a:buChar char="•"/>
            </a:pPr>
            <a:r>
              <a:rPr lang="en-US" sz="1200" dirty="0" smtClean="0">
                <a:solidFill>
                  <a:schemeClr val="tx2"/>
                </a:solidFill>
                <a:latin typeface="+mn-lt"/>
              </a:rPr>
              <a:t>Box</a:t>
            </a:r>
            <a:endParaRPr lang="en-US" sz="1200" dirty="0">
              <a:solidFill>
                <a:schemeClr val="tx2"/>
              </a:solidFill>
              <a:latin typeface="+mn-lt"/>
            </a:endParaRPr>
          </a:p>
          <a:p>
            <a:pPr marL="285750" indent="-285750">
              <a:spcAft>
                <a:spcPts val="150"/>
              </a:spcAft>
              <a:buFont typeface="Arial" panose="020B0604020202020204" pitchFamily="34" charset="0"/>
              <a:buChar char="•"/>
            </a:pPr>
            <a:r>
              <a:rPr lang="en-US" sz="1200" dirty="0" smtClean="0">
                <a:solidFill>
                  <a:schemeClr val="tx2"/>
                </a:solidFill>
                <a:latin typeface="+mn-lt"/>
              </a:rPr>
              <a:t>Chatter</a:t>
            </a:r>
            <a:endParaRPr lang="en-US" sz="1200" dirty="0">
              <a:solidFill>
                <a:schemeClr val="tx2"/>
              </a:solidFill>
              <a:latin typeface="+mn-lt"/>
            </a:endParaRPr>
          </a:p>
          <a:p>
            <a:pPr marL="285750" indent="-285750">
              <a:spcAft>
                <a:spcPts val="150"/>
              </a:spcAft>
              <a:buFont typeface="Arial" panose="020B0604020202020204" pitchFamily="34" charset="0"/>
              <a:buChar char="•"/>
            </a:pPr>
            <a:r>
              <a:rPr lang="en-US" sz="1200" dirty="0" smtClean="0">
                <a:solidFill>
                  <a:schemeClr val="tx2"/>
                </a:solidFill>
                <a:latin typeface="+mn-lt"/>
              </a:rPr>
              <a:t>Delay</a:t>
            </a:r>
            <a:endParaRPr lang="en-US" sz="1200" dirty="0">
              <a:solidFill>
                <a:schemeClr val="tx2"/>
              </a:solidFill>
              <a:latin typeface="+mn-lt"/>
            </a:endParaRPr>
          </a:p>
          <a:p>
            <a:pPr marL="285750" indent="-285750">
              <a:spcAft>
                <a:spcPts val="150"/>
              </a:spcAft>
              <a:buFont typeface="Arial" panose="020B0604020202020204" pitchFamily="34" charset="0"/>
              <a:buChar char="•"/>
            </a:pPr>
            <a:r>
              <a:rPr lang="en-US" sz="1200" dirty="0" smtClean="0">
                <a:solidFill>
                  <a:schemeClr val="tx2"/>
                </a:solidFill>
                <a:latin typeface="+mn-lt"/>
              </a:rPr>
              <a:t>Dropbox</a:t>
            </a:r>
          </a:p>
          <a:p>
            <a:pPr marL="285750" indent="-285750">
              <a:spcAft>
                <a:spcPts val="150"/>
              </a:spcAft>
              <a:buFont typeface="Arial" panose="020B0604020202020204" pitchFamily="34" charset="0"/>
              <a:buChar char="•"/>
            </a:pPr>
            <a:r>
              <a:rPr lang="en-US" sz="1200" dirty="0" smtClean="0">
                <a:solidFill>
                  <a:schemeClr val="tx2"/>
                </a:solidFill>
                <a:latin typeface="+mn-lt"/>
              </a:rPr>
              <a:t>Azure HD Insight</a:t>
            </a:r>
            <a:endParaRPr lang="en-US" sz="1200" dirty="0">
              <a:solidFill>
                <a:schemeClr val="tx2"/>
              </a:solidFill>
              <a:latin typeface="+mn-lt"/>
            </a:endParaRPr>
          </a:p>
          <a:p>
            <a:pPr marL="285750" indent="-285750">
              <a:spcAft>
                <a:spcPts val="150"/>
              </a:spcAft>
              <a:buFont typeface="Arial" panose="020B0604020202020204" pitchFamily="34" charset="0"/>
              <a:buChar char="•"/>
            </a:pPr>
            <a:r>
              <a:rPr lang="en-US" sz="1200" dirty="0" err="1" smtClean="0">
                <a:solidFill>
                  <a:schemeClr val="tx2"/>
                </a:solidFill>
                <a:latin typeface="+mn-lt"/>
              </a:rPr>
              <a:t>Marketo</a:t>
            </a:r>
            <a:endParaRPr lang="en-US" sz="1200" dirty="0" smtClean="0">
              <a:solidFill>
                <a:schemeClr val="tx2"/>
              </a:solidFill>
              <a:latin typeface="+mn-lt"/>
            </a:endParaRPr>
          </a:p>
          <a:p>
            <a:pPr marL="285750" indent="-285750">
              <a:spcAft>
                <a:spcPts val="150"/>
              </a:spcAft>
              <a:buFont typeface="Arial" panose="020B0604020202020204" pitchFamily="34" charset="0"/>
              <a:buChar char="•"/>
            </a:pPr>
            <a:r>
              <a:rPr lang="en-US" sz="1200" dirty="0">
                <a:solidFill>
                  <a:schemeClr val="tx2"/>
                </a:solidFill>
                <a:latin typeface="+mn-lt"/>
              </a:rPr>
              <a:t>Azure Media </a:t>
            </a:r>
            <a:r>
              <a:rPr lang="en-US" sz="1200" dirty="0" smtClean="0">
                <a:solidFill>
                  <a:schemeClr val="tx2"/>
                </a:solidFill>
                <a:latin typeface="+mn-lt"/>
              </a:rPr>
              <a:t>Services</a:t>
            </a:r>
            <a:endParaRPr lang="en-US" sz="1200" dirty="0">
              <a:solidFill>
                <a:schemeClr val="tx2"/>
              </a:solidFill>
              <a:latin typeface="+mn-lt"/>
            </a:endParaRPr>
          </a:p>
          <a:p>
            <a:pPr marL="285750" indent="-285750">
              <a:spcAft>
                <a:spcPts val="150"/>
              </a:spcAft>
              <a:buFont typeface="Arial" panose="020B0604020202020204" pitchFamily="34" charset="0"/>
              <a:buChar char="•"/>
            </a:pPr>
            <a:r>
              <a:rPr lang="en-US" sz="1200" dirty="0" smtClean="0">
                <a:solidFill>
                  <a:schemeClr val="tx2"/>
                </a:solidFill>
                <a:latin typeface="+mn-lt"/>
              </a:rPr>
              <a:t>OneDrive</a:t>
            </a:r>
          </a:p>
          <a:p>
            <a:pPr marL="285750" indent="-285750">
              <a:spcAft>
                <a:spcPts val="150"/>
              </a:spcAft>
              <a:buFont typeface="Arial" panose="020B0604020202020204" pitchFamily="34" charset="0"/>
              <a:buChar char="•"/>
            </a:pPr>
            <a:r>
              <a:rPr lang="en-US" sz="1200" dirty="0" smtClean="0">
                <a:solidFill>
                  <a:schemeClr val="tx2"/>
                </a:solidFill>
                <a:latin typeface="+mn-lt"/>
              </a:rPr>
              <a:t>SharePoint </a:t>
            </a:r>
          </a:p>
          <a:p>
            <a:pPr marL="285750" indent="-285750">
              <a:spcAft>
                <a:spcPts val="150"/>
              </a:spcAft>
              <a:buFont typeface="Arial" panose="020B0604020202020204" pitchFamily="34" charset="0"/>
              <a:buChar char="•"/>
            </a:pPr>
            <a:r>
              <a:rPr lang="en-US" sz="1200" dirty="0" smtClean="0">
                <a:solidFill>
                  <a:schemeClr val="tx2"/>
                </a:solidFill>
                <a:latin typeface="+mn-lt"/>
              </a:rPr>
              <a:t>SQL Server</a:t>
            </a:r>
          </a:p>
          <a:p>
            <a:pPr marL="285750" indent="-285750">
              <a:spcAft>
                <a:spcPts val="150"/>
              </a:spcAft>
              <a:buFont typeface="Arial" panose="020B0604020202020204" pitchFamily="34" charset="0"/>
              <a:buChar char="•"/>
            </a:pPr>
            <a:r>
              <a:rPr lang="en-US" sz="1200" dirty="0" smtClean="0">
                <a:solidFill>
                  <a:schemeClr val="tx2"/>
                </a:solidFill>
                <a:latin typeface="+mn-lt"/>
              </a:rPr>
              <a:t>Office 365</a:t>
            </a:r>
          </a:p>
          <a:p>
            <a:pPr marL="285750" indent="-285750">
              <a:spcAft>
                <a:spcPts val="150"/>
              </a:spcAft>
              <a:buFont typeface="Arial" panose="020B0604020202020204" pitchFamily="34" charset="0"/>
              <a:buChar char="•"/>
            </a:pPr>
            <a:r>
              <a:rPr lang="en-US" sz="1200" dirty="0" smtClean="0">
                <a:solidFill>
                  <a:schemeClr val="tx2"/>
                </a:solidFill>
                <a:latin typeface="+mn-lt"/>
              </a:rPr>
              <a:t>Oracle</a:t>
            </a:r>
          </a:p>
          <a:p>
            <a:pPr marL="285750" indent="-285750">
              <a:spcAft>
                <a:spcPts val="150"/>
              </a:spcAft>
              <a:buFont typeface="Arial" panose="020B0604020202020204" pitchFamily="34" charset="0"/>
              <a:buChar char="•"/>
            </a:pPr>
            <a:r>
              <a:rPr lang="en-US" sz="1200" dirty="0" smtClean="0">
                <a:solidFill>
                  <a:schemeClr val="tx2"/>
                </a:solidFill>
                <a:latin typeface="+mn-lt"/>
              </a:rPr>
              <a:t>QuickBooks</a:t>
            </a:r>
          </a:p>
          <a:p>
            <a:pPr marL="285750" indent="-285750">
              <a:spcAft>
                <a:spcPts val="150"/>
              </a:spcAft>
              <a:buFont typeface="Arial" panose="020B0604020202020204" pitchFamily="34" charset="0"/>
              <a:buChar char="•"/>
            </a:pPr>
            <a:r>
              <a:rPr lang="en-US" sz="1200" dirty="0" err="1" smtClean="0">
                <a:solidFill>
                  <a:schemeClr val="tx2"/>
                </a:solidFill>
                <a:latin typeface="+mn-lt"/>
              </a:rPr>
              <a:t>SalesForce</a:t>
            </a:r>
            <a:endParaRPr lang="en-US" sz="1200" dirty="0" smtClean="0">
              <a:solidFill>
                <a:schemeClr val="tx2"/>
              </a:solidFill>
              <a:latin typeface="+mn-lt"/>
            </a:endParaRPr>
          </a:p>
          <a:p>
            <a:pPr marL="285750" indent="-285750">
              <a:spcAft>
                <a:spcPts val="150"/>
              </a:spcAft>
              <a:buFont typeface="Arial" panose="020B0604020202020204" pitchFamily="34" charset="0"/>
              <a:buChar char="•"/>
            </a:pPr>
            <a:r>
              <a:rPr lang="en-US" sz="1200" dirty="0" smtClean="0">
                <a:solidFill>
                  <a:schemeClr val="tx2"/>
                </a:solidFill>
                <a:latin typeface="+mn-lt"/>
              </a:rPr>
              <a:t>Sugar CRM </a:t>
            </a:r>
          </a:p>
          <a:p>
            <a:pPr marL="285750" indent="-285750">
              <a:spcAft>
                <a:spcPts val="150"/>
              </a:spcAft>
              <a:buFont typeface="Arial" panose="020B0604020202020204" pitchFamily="34" charset="0"/>
              <a:buChar char="•"/>
            </a:pPr>
            <a:r>
              <a:rPr lang="en-US" sz="1200" dirty="0" smtClean="0">
                <a:solidFill>
                  <a:schemeClr val="tx2"/>
                </a:solidFill>
                <a:latin typeface="+mn-lt"/>
              </a:rPr>
              <a:t>SAP</a:t>
            </a:r>
          </a:p>
          <a:p>
            <a:pPr marL="285750" indent="-285750">
              <a:spcAft>
                <a:spcPts val="150"/>
              </a:spcAft>
              <a:buFont typeface="Arial" panose="020B0604020202020204" pitchFamily="34" charset="0"/>
              <a:buChar char="•"/>
            </a:pPr>
            <a:r>
              <a:rPr lang="en-US" sz="1200" dirty="0">
                <a:solidFill>
                  <a:schemeClr val="tx2"/>
                </a:solidFill>
                <a:latin typeface="+mn-lt"/>
              </a:rPr>
              <a:t>Azure Service Bus</a:t>
            </a:r>
          </a:p>
          <a:p>
            <a:pPr marL="285750" indent="-285750">
              <a:spcAft>
                <a:spcPts val="150"/>
              </a:spcAft>
              <a:buFont typeface="Arial" panose="020B0604020202020204" pitchFamily="34" charset="0"/>
              <a:buChar char="•"/>
            </a:pPr>
            <a:r>
              <a:rPr lang="en-US" sz="1200" dirty="0">
                <a:solidFill>
                  <a:schemeClr val="tx2"/>
                </a:solidFill>
                <a:latin typeface="+mn-lt"/>
              </a:rPr>
              <a:t>Azure </a:t>
            </a:r>
            <a:r>
              <a:rPr lang="en-US" sz="1200" dirty="0" smtClean="0">
                <a:solidFill>
                  <a:schemeClr val="tx2"/>
                </a:solidFill>
                <a:latin typeface="+mn-lt"/>
              </a:rPr>
              <a:t>Storage</a:t>
            </a:r>
          </a:p>
          <a:p>
            <a:pPr marL="285750" indent="-285750">
              <a:spcAft>
                <a:spcPts val="150"/>
              </a:spcAft>
              <a:buFont typeface="Arial" panose="020B0604020202020204" pitchFamily="34" charset="0"/>
              <a:buChar char="•"/>
            </a:pPr>
            <a:r>
              <a:rPr lang="en-US" sz="1200" dirty="0" smtClean="0">
                <a:solidFill>
                  <a:schemeClr val="tx2"/>
                </a:solidFill>
                <a:latin typeface="+mn-lt"/>
              </a:rPr>
              <a:t>Timer / Recurrence</a:t>
            </a:r>
          </a:p>
          <a:p>
            <a:pPr marL="285750" indent="-285750">
              <a:spcAft>
                <a:spcPts val="150"/>
              </a:spcAft>
              <a:buFont typeface="Arial" panose="020B0604020202020204" pitchFamily="34" charset="0"/>
              <a:buChar char="•"/>
            </a:pPr>
            <a:r>
              <a:rPr lang="en-US" sz="1200" dirty="0" err="1" smtClean="0">
                <a:solidFill>
                  <a:schemeClr val="tx2"/>
                </a:solidFill>
                <a:latin typeface="+mn-lt"/>
              </a:rPr>
              <a:t>Twilio</a:t>
            </a:r>
            <a:endParaRPr lang="en-US" sz="1200" dirty="0" smtClean="0">
              <a:solidFill>
                <a:schemeClr val="tx2"/>
              </a:solidFill>
              <a:latin typeface="+mn-lt"/>
            </a:endParaRPr>
          </a:p>
          <a:p>
            <a:pPr marL="285750" indent="-285750">
              <a:spcAft>
                <a:spcPts val="150"/>
              </a:spcAft>
              <a:buFont typeface="Arial" panose="020B0604020202020204" pitchFamily="34" charset="0"/>
              <a:buChar char="•"/>
            </a:pPr>
            <a:r>
              <a:rPr lang="en-US" sz="1200" dirty="0" smtClean="0">
                <a:solidFill>
                  <a:schemeClr val="tx2"/>
                </a:solidFill>
                <a:latin typeface="+mn-lt"/>
              </a:rPr>
              <a:t>Twitter</a:t>
            </a:r>
          </a:p>
          <a:p>
            <a:pPr marL="285750" indent="-285750">
              <a:spcAft>
                <a:spcPts val="150"/>
              </a:spcAft>
              <a:buFont typeface="Arial" panose="020B0604020202020204" pitchFamily="34" charset="0"/>
              <a:buChar char="•"/>
            </a:pPr>
            <a:r>
              <a:rPr lang="en-US" sz="1200" dirty="0" smtClean="0">
                <a:solidFill>
                  <a:schemeClr val="tx2"/>
                </a:solidFill>
                <a:latin typeface="+mn-lt"/>
              </a:rPr>
              <a:t>IBM DB2 </a:t>
            </a:r>
          </a:p>
          <a:p>
            <a:pPr marL="285750" indent="-285750">
              <a:spcAft>
                <a:spcPts val="150"/>
              </a:spcAft>
              <a:buFont typeface="Arial" panose="020B0604020202020204" pitchFamily="34" charset="0"/>
              <a:buChar char="•"/>
            </a:pPr>
            <a:r>
              <a:rPr lang="en-US" sz="1200" dirty="0" smtClean="0">
                <a:solidFill>
                  <a:schemeClr val="tx2"/>
                </a:solidFill>
                <a:latin typeface="+mn-lt"/>
              </a:rPr>
              <a:t>Informix</a:t>
            </a:r>
          </a:p>
          <a:p>
            <a:pPr marL="285750" indent="-285750">
              <a:spcAft>
                <a:spcPts val="150"/>
              </a:spcAft>
              <a:buFont typeface="Arial" panose="020B0604020202020204" pitchFamily="34" charset="0"/>
              <a:buChar char="•"/>
            </a:pPr>
            <a:r>
              <a:rPr lang="en-US" sz="1200" dirty="0" err="1" smtClean="0">
                <a:solidFill>
                  <a:schemeClr val="tx2"/>
                </a:solidFill>
                <a:latin typeface="+mn-lt"/>
              </a:rPr>
              <a:t>Websphere</a:t>
            </a:r>
            <a:r>
              <a:rPr lang="en-US" sz="1200" dirty="0" smtClean="0">
                <a:solidFill>
                  <a:schemeClr val="tx2"/>
                </a:solidFill>
                <a:latin typeface="+mn-lt"/>
              </a:rPr>
              <a:t> MQ</a:t>
            </a:r>
          </a:p>
          <a:p>
            <a:pPr marL="285750" indent="-285750">
              <a:spcAft>
                <a:spcPts val="150"/>
              </a:spcAft>
              <a:buFont typeface="Arial" panose="020B0604020202020204" pitchFamily="34" charset="0"/>
              <a:buChar char="•"/>
            </a:pPr>
            <a:r>
              <a:rPr lang="en-US" sz="1200" dirty="0" smtClean="0">
                <a:solidFill>
                  <a:schemeClr val="tx2"/>
                </a:solidFill>
                <a:latin typeface="+mn-lt"/>
              </a:rPr>
              <a:t>Azure Web Jobs</a:t>
            </a:r>
          </a:p>
          <a:p>
            <a:pPr marL="285750" indent="-285750">
              <a:spcAft>
                <a:spcPts val="150"/>
              </a:spcAft>
              <a:buFont typeface="Arial" panose="020B0604020202020204" pitchFamily="34" charset="0"/>
              <a:buChar char="•"/>
            </a:pPr>
            <a:r>
              <a:rPr lang="en-US" sz="1200" dirty="0" smtClean="0">
                <a:solidFill>
                  <a:schemeClr val="tx2"/>
                </a:solidFill>
                <a:latin typeface="+mn-lt"/>
              </a:rPr>
              <a:t>Yammer</a:t>
            </a:r>
          </a:p>
          <a:p>
            <a:pPr marL="285750" indent="-285750">
              <a:spcAft>
                <a:spcPts val="150"/>
              </a:spcAft>
              <a:buFont typeface="Arial" panose="020B0604020202020204" pitchFamily="34" charset="0"/>
              <a:buChar char="•"/>
            </a:pPr>
            <a:r>
              <a:rPr lang="en-US" sz="1200" dirty="0" smtClean="0">
                <a:solidFill>
                  <a:schemeClr val="tx2"/>
                </a:solidFill>
                <a:latin typeface="+mn-lt"/>
              </a:rPr>
              <a:t>Dynamics CRM</a:t>
            </a:r>
          </a:p>
          <a:p>
            <a:pPr marL="285750" indent="-285750">
              <a:spcAft>
                <a:spcPts val="150"/>
              </a:spcAft>
              <a:buFont typeface="Arial" panose="020B0604020202020204" pitchFamily="34" charset="0"/>
              <a:buChar char="•"/>
            </a:pPr>
            <a:r>
              <a:rPr lang="en-US" sz="1200" dirty="0" smtClean="0">
                <a:solidFill>
                  <a:schemeClr val="tx2"/>
                </a:solidFill>
                <a:latin typeface="+mn-lt"/>
              </a:rPr>
              <a:t>Dynamics AX</a:t>
            </a:r>
          </a:p>
          <a:p>
            <a:pPr marL="285750" indent="-285750">
              <a:spcAft>
                <a:spcPts val="150"/>
              </a:spcAft>
              <a:buFont typeface="Arial" panose="020B0604020202020204" pitchFamily="34" charset="0"/>
              <a:buChar char="•"/>
            </a:pPr>
            <a:r>
              <a:rPr lang="en-US" sz="1200" dirty="0" smtClean="0">
                <a:solidFill>
                  <a:schemeClr val="tx2"/>
                </a:solidFill>
                <a:latin typeface="+mn-lt"/>
              </a:rPr>
              <a:t>Hybrid Connectivity</a:t>
            </a:r>
          </a:p>
          <a:p>
            <a:pPr marL="285750" indent="-285750">
              <a:spcAft>
                <a:spcPts val="150"/>
              </a:spcAft>
              <a:buFont typeface="Arial" panose="020B0604020202020204" pitchFamily="34" charset="0"/>
              <a:buChar char="•"/>
            </a:pPr>
            <a:endParaRPr lang="en-US" sz="1200" dirty="0" smtClean="0">
              <a:solidFill>
                <a:schemeClr val="tx2"/>
              </a:solidFill>
              <a:latin typeface="+mn-lt"/>
            </a:endParaRPr>
          </a:p>
          <a:p>
            <a:pPr marL="285750" indent="-285750">
              <a:spcAft>
                <a:spcPts val="150"/>
              </a:spcAft>
              <a:buFont typeface="Arial" panose="020B0604020202020204" pitchFamily="34" charset="0"/>
              <a:buChar char="•"/>
            </a:pPr>
            <a:endParaRPr lang="en-US" sz="1200" dirty="0" smtClean="0">
              <a:solidFill>
                <a:schemeClr val="tx2"/>
              </a:solidFill>
              <a:latin typeface="+mn-lt"/>
            </a:endParaRPr>
          </a:p>
          <a:p>
            <a:pPr marL="285750" indent="-285750">
              <a:spcAft>
                <a:spcPts val="150"/>
              </a:spcAft>
              <a:buFont typeface="Arial" panose="020B0604020202020204" pitchFamily="34" charset="0"/>
              <a:buChar char="•"/>
            </a:pPr>
            <a:endParaRPr lang="en-US" sz="1200" dirty="0" smtClean="0">
              <a:solidFill>
                <a:schemeClr val="tx2"/>
              </a:solidFill>
              <a:latin typeface="+mn-lt"/>
            </a:endParaRPr>
          </a:p>
          <a:p>
            <a:pPr marL="285750" indent="-285750">
              <a:spcAft>
                <a:spcPts val="150"/>
              </a:spcAft>
              <a:buFont typeface="Arial" panose="020B0604020202020204" pitchFamily="34" charset="0"/>
              <a:buChar char="•"/>
            </a:pPr>
            <a:endParaRPr lang="en-US" sz="1200" dirty="0" smtClean="0">
              <a:solidFill>
                <a:schemeClr val="tx2"/>
              </a:solidFill>
              <a:latin typeface="+mn-lt"/>
            </a:endParaRPr>
          </a:p>
          <a:p>
            <a:pPr marL="285750" indent="-285750">
              <a:spcAft>
                <a:spcPts val="150"/>
              </a:spcAft>
              <a:buFont typeface="Arial" panose="020B0604020202020204" pitchFamily="34" charset="0"/>
              <a:buChar char="•"/>
            </a:pPr>
            <a:endParaRPr lang="en-US" sz="1200" dirty="0" smtClean="0">
              <a:solidFill>
                <a:schemeClr val="tx2"/>
              </a:solidFill>
              <a:latin typeface="+mn-lt"/>
            </a:endParaRPr>
          </a:p>
          <a:p>
            <a:pPr marL="285750" indent="-285750">
              <a:spcAft>
                <a:spcPts val="150"/>
              </a:spcAft>
              <a:buFont typeface="Arial" panose="020B0604020202020204" pitchFamily="34" charset="0"/>
              <a:buChar char="•"/>
            </a:pPr>
            <a:endParaRPr lang="en-US" sz="1200" dirty="0" smtClean="0">
              <a:solidFill>
                <a:schemeClr val="tx2"/>
              </a:solidFill>
              <a:latin typeface="+mn-lt"/>
            </a:endParaRPr>
          </a:p>
          <a:p>
            <a:pPr marL="285750" indent="-285750">
              <a:spcAft>
                <a:spcPts val="150"/>
              </a:spcAft>
              <a:buFont typeface="Arial" panose="020B0604020202020204" pitchFamily="34" charset="0"/>
              <a:buChar char="•"/>
            </a:pPr>
            <a:endParaRPr lang="en-US" sz="1200" dirty="0" smtClean="0">
              <a:solidFill>
                <a:schemeClr val="tx2"/>
              </a:solidFill>
              <a:latin typeface="+mn-lt"/>
            </a:endParaRPr>
          </a:p>
        </p:txBody>
      </p:sp>
      <p:sp>
        <p:nvSpPr>
          <p:cNvPr id="6" name="Rectangle 5"/>
          <p:cNvSpPr/>
          <p:nvPr/>
        </p:nvSpPr>
        <p:spPr>
          <a:xfrm>
            <a:off x="214148" y="4880617"/>
            <a:ext cx="1785926" cy="1538883"/>
          </a:xfrm>
          <a:prstGeom prst="rect">
            <a:avLst/>
          </a:prstGeom>
        </p:spPr>
        <p:txBody>
          <a:bodyPr wrap="square">
            <a:spAutoFit/>
          </a:bodyPr>
          <a:lstStyle/>
          <a:p>
            <a:pPr marL="285750" indent="-285750">
              <a:spcAft>
                <a:spcPts val="150"/>
              </a:spcAft>
              <a:buFont typeface="Arial" panose="020B0604020202020204" pitchFamily="34" charset="0"/>
              <a:buChar char="•"/>
            </a:pPr>
            <a:r>
              <a:rPr lang="en-US" sz="1200" dirty="0">
                <a:solidFill>
                  <a:schemeClr val="tx2"/>
                </a:solidFill>
                <a:latin typeface="+mn-lt"/>
              </a:rPr>
              <a:t>HTTP, HTTPS </a:t>
            </a:r>
          </a:p>
          <a:p>
            <a:pPr marL="285750" indent="-285750">
              <a:spcAft>
                <a:spcPts val="150"/>
              </a:spcAft>
              <a:buFont typeface="Arial" panose="020B0604020202020204" pitchFamily="34" charset="0"/>
              <a:buChar char="•"/>
            </a:pPr>
            <a:r>
              <a:rPr lang="en-US" sz="1200" dirty="0" smtClean="0">
                <a:solidFill>
                  <a:schemeClr val="tx2"/>
                </a:solidFill>
                <a:latin typeface="+mn-lt"/>
              </a:rPr>
              <a:t>File</a:t>
            </a:r>
          </a:p>
          <a:p>
            <a:pPr marL="285750" indent="-285750">
              <a:spcAft>
                <a:spcPts val="150"/>
              </a:spcAft>
              <a:buFont typeface="Arial" panose="020B0604020202020204" pitchFamily="34" charset="0"/>
              <a:buChar char="•"/>
            </a:pPr>
            <a:r>
              <a:rPr lang="en-US" sz="1200" dirty="0" smtClean="0">
                <a:solidFill>
                  <a:schemeClr val="tx2"/>
                </a:solidFill>
                <a:latin typeface="+mn-lt"/>
              </a:rPr>
              <a:t>Flat File</a:t>
            </a:r>
          </a:p>
          <a:p>
            <a:pPr marL="285750" indent="-285750">
              <a:spcAft>
                <a:spcPts val="150"/>
              </a:spcAft>
              <a:buFont typeface="Arial" panose="020B0604020202020204" pitchFamily="34" charset="0"/>
              <a:buChar char="•"/>
            </a:pPr>
            <a:r>
              <a:rPr lang="en-US" sz="1200" dirty="0" smtClean="0">
                <a:solidFill>
                  <a:schemeClr val="tx2"/>
                </a:solidFill>
                <a:latin typeface="+mn-lt"/>
              </a:rPr>
              <a:t>FTP, SFTP</a:t>
            </a:r>
            <a:endParaRPr lang="en-US" sz="1200" dirty="0">
              <a:solidFill>
                <a:schemeClr val="tx2"/>
              </a:solidFill>
              <a:latin typeface="+mn-lt"/>
            </a:endParaRPr>
          </a:p>
          <a:p>
            <a:pPr marL="285750" indent="-285750">
              <a:spcAft>
                <a:spcPts val="150"/>
              </a:spcAft>
              <a:buFont typeface="Arial" panose="020B0604020202020204" pitchFamily="34" charset="0"/>
              <a:buChar char="•"/>
            </a:pPr>
            <a:r>
              <a:rPr lang="en-US" sz="1200" dirty="0">
                <a:solidFill>
                  <a:schemeClr val="tx2"/>
                </a:solidFill>
                <a:latin typeface="+mn-lt"/>
              </a:rPr>
              <a:t>POP3/IMAP</a:t>
            </a:r>
          </a:p>
          <a:p>
            <a:pPr marL="285750" indent="-285750">
              <a:spcAft>
                <a:spcPts val="150"/>
              </a:spcAft>
              <a:buFont typeface="Arial" panose="020B0604020202020204" pitchFamily="34" charset="0"/>
              <a:buChar char="•"/>
            </a:pPr>
            <a:r>
              <a:rPr lang="en-US" sz="1200" dirty="0">
                <a:solidFill>
                  <a:schemeClr val="tx2"/>
                </a:solidFill>
                <a:latin typeface="+mn-lt"/>
              </a:rPr>
              <a:t>SMTP</a:t>
            </a:r>
          </a:p>
          <a:p>
            <a:pPr marL="285750" indent="-285750">
              <a:spcAft>
                <a:spcPts val="150"/>
              </a:spcAft>
              <a:buFont typeface="Arial" panose="020B0604020202020204" pitchFamily="34" charset="0"/>
              <a:buChar char="•"/>
            </a:pPr>
            <a:r>
              <a:rPr lang="en-US" sz="1200" dirty="0">
                <a:solidFill>
                  <a:schemeClr val="tx2"/>
                </a:solidFill>
                <a:latin typeface="+mn-lt"/>
              </a:rPr>
              <a:t>SOAP + WCF</a:t>
            </a:r>
          </a:p>
        </p:txBody>
      </p:sp>
      <p:sp>
        <p:nvSpPr>
          <p:cNvPr id="7" name="Rectangle 6"/>
          <p:cNvSpPr/>
          <p:nvPr/>
        </p:nvSpPr>
        <p:spPr>
          <a:xfrm>
            <a:off x="2540631" y="4880617"/>
            <a:ext cx="3953776" cy="1564531"/>
          </a:xfrm>
          <a:prstGeom prst="rect">
            <a:avLst/>
          </a:prstGeom>
        </p:spPr>
        <p:txBody>
          <a:bodyPr wrap="square" numCol="2">
            <a:spAutoFit/>
          </a:bodyPr>
          <a:lstStyle/>
          <a:p>
            <a:pPr marL="285750" indent="-285750">
              <a:spcAft>
                <a:spcPts val="150"/>
              </a:spcAft>
              <a:buFont typeface="Arial" panose="020B0604020202020204" pitchFamily="34" charset="0"/>
              <a:buChar char="•"/>
            </a:pPr>
            <a:r>
              <a:rPr lang="en-US" sz="1200" dirty="0" smtClean="0">
                <a:solidFill>
                  <a:schemeClr val="tx2"/>
                </a:solidFill>
                <a:latin typeface="+mn-lt"/>
              </a:rPr>
              <a:t>Batching / </a:t>
            </a:r>
            <a:r>
              <a:rPr lang="en-US" sz="1200" dirty="0" err="1" smtClean="0">
                <a:solidFill>
                  <a:schemeClr val="tx2"/>
                </a:solidFill>
                <a:latin typeface="+mn-lt"/>
              </a:rPr>
              <a:t>Debatching</a:t>
            </a:r>
            <a:endParaRPr lang="en-US" sz="1200" dirty="0">
              <a:solidFill>
                <a:schemeClr val="tx2"/>
              </a:solidFill>
              <a:latin typeface="+mn-lt"/>
            </a:endParaRPr>
          </a:p>
          <a:p>
            <a:pPr marL="285750" indent="-285750">
              <a:spcAft>
                <a:spcPts val="150"/>
              </a:spcAft>
              <a:buFont typeface="Arial" panose="020B0604020202020204" pitchFamily="34" charset="0"/>
              <a:buChar char="•"/>
            </a:pPr>
            <a:r>
              <a:rPr lang="en-US" sz="1200" dirty="0">
                <a:solidFill>
                  <a:schemeClr val="tx2"/>
                </a:solidFill>
                <a:latin typeface="+mn-lt"/>
              </a:rPr>
              <a:t>Validate</a:t>
            </a:r>
          </a:p>
          <a:p>
            <a:pPr marL="285750" indent="-285750">
              <a:spcAft>
                <a:spcPts val="150"/>
              </a:spcAft>
              <a:buFont typeface="Arial" panose="020B0604020202020204" pitchFamily="34" charset="0"/>
              <a:buChar char="•"/>
            </a:pPr>
            <a:r>
              <a:rPr lang="en-US" sz="1200" dirty="0">
                <a:solidFill>
                  <a:schemeClr val="tx2"/>
                </a:solidFill>
                <a:latin typeface="+mn-lt"/>
              </a:rPr>
              <a:t>Extract </a:t>
            </a:r>
            <a:r>
              <a:rPr lang="en-US" sz="1200" dirty="0" smtClean="0">
                <a:solidFill>
                  <a:schemeClr val="tx2"/>
                </a:solidFill>
                <a:latin typeface="+mn-lt"/>
              </a:rPr>
              <a:t>(XPath</a:t>
            </a:r>
            <a:r>
              <a:rPr lang="en-US" sz="1200" dirty="0">
                <a:solidFill>
                  <a:schemeClr val="tx2"/>
                </a:solidFill>
                <a:latin typeface="+mn-lt"/>
              </a:rPr>
              <a:t>)</a:t>
            </a:r>
          </a:p>
          <a:p>
            <a:pPr marL="285750" indent="-285750">
              <a:spcAft>
                <a:spcPts val="150"/>
              </a:spcAft>
              <a:buFont typeface="Arial" panose="020B0604020202020204" pitchFamily="34" charset="0"/>
              <a:buChar char="•"/>
            </a:pPr>
            <a:r>
              <a:rPr lang="en-US" sz="1200" dirty="0">
                <a:solidFill>
                  <a:schemeClr val="tx2"/>
                </a:solidFill>
                <a:latin typeface="+mn-lt"/>
              </a:rPr>
              <a:t>Transform (+Mapper)</a:t>
            </a:r>
          </a:p>
          <a:p>
            <a:pPr marL="285750" indent="-285750">
              <a:spcAft>
                <a:spcPts val="150"/>
              </a:spcAft>
              <a:buFont typeface="Arial" panose="020B0604020202020204" pitchFamily="34" charset="0"/>
              <a:buChar char="•"/>
            </a:pPr>
            <a:r>
              <a:rPr lang="en-US" sz="1200" dirty="0" smtClean="0">
                <a:solidFill>
                  <a:schemeClr val="tx2"/>
                </a:solidFill>
                <a:latin typeface="+mn-lt"/>
              </a:rPr>
              <a:t>Convert (XML-JSON)</a:t>
            </a:r>
            <a:endParaRPr lang="en-US" sz="1200" dirty="0">
              <a:solidFill>
                <a:schemeClr val="tx2"/>
              </a:solidFill>
              <a:latin typeface="+mn-lt"/>
            </a:endParaRPr>
          </a:p>
          <a:p>
            <a:pPr marL="285750" indent="-285750">
              <a:spcAft>
                <a:spcPts val="150"/>
              </a:spcAft>
              <a:buFont typeface="Arial" panose="020B0604020202020204" pitchFamily="34" charset="0"/>
              <a:buChar char="•"/>
            </a:pPr>
            <a:r>
              <a:rPr lang="en-US" sz="1200" dirty="0">
                <a:solidFill>
                  <a:schemeClr val="tx2"/>
                </a:solidFill>
                <a:latin typeface="+mn-lt"/>
              </a:rPr>
              <a:t>Convert (XML-FF)</a:t>
            </a:r>
          </a:p>
          <a:p>
            <a:pPr marL="285750" indent="-285750">
              <a:spcAft>
                <a:spcPts val="150"/>
              </a:spcAft>
              <a:buFont typeface="Arial" panose="020B0604020202020204" pitchFamily="34" charset="0"/>
              <a:buChar char="•"/>
            </a:pPr>
            <a:r>
              <a:rPr lang="en-US" sz="1200" dirty="0">
                <a:solidFill>
                  <a:schemeClr val="tx2"/>
                </a:solidFill>
                <a:latin typeface="+mn-lt"/>
              </a:rPr>
              <a:t>X12</a:t>
            </a:r>
          </a:p>
          <a:p>
            <a:pPr marL="285750" indent="-285750">
              <a:spcAft>
                <a:spcPts val="150"/>
              </a:spcAft>
              <a:buFont typeface="Arial" panose="020B0604020202020204" pitchFamily="34" charset="0"/>
              <a:buChar char="•"/>
            </a:pPr>
            <a:r>
              <a:rPr lang="en-US" sz="1200" dirty="0">
                <a:solidFill>
                  <a:schemeClr val="tx2"/>
                </a:solidFill>
                <a:latin typeface="+mn-lt"/>
              </a:rPr>
              <a:t>EDIFACT</a:t>
            </a:r>
          </a:p>
          <a:p>
            <a:pPr marL="285750" indent="-285750">
              <a:spcAft>
                <a:spcPts val="150"/>
              </a:spcAft>
              <a:buFont typeface="Arial" panose="020B0604020202020204" pitchFamily="34" charset="0"/>
              <a:buChar char="•"/>
            </a:pPr>
            <a:r>
              <a:rPr lang="en-US" sz="1200" dirty="0">
                <a:solidFill>
                  <a:schemeClr val="tx2"/>
                </a:solidFill>
                <a:latin typeface="+mn-lt"/>
              </a:rPr>
              <a:t>AS2</a:t>
            </a:r>
          </a:p>
          <a:p>
            <a:pPr marL="285750" indent="-285750">
              <a:spcAft>
                <a:spcPts val="150"/>
              </a:spcAft>
              <a:buFont typeface="Arial" panose="020B0604020202020204" pitchFamily="34" charset="0"/>
              <a:buChar char="•"/>
            </a:pPr>
            <a:r>
              <a:rPr lang="en-US" sz="1200" dirty="0">
                <a:solidFill>
                  <a:schemeClr val="tx2"/>
                </a:solidFill>
                <a:latin typeface="+mn-lt"/>
              </a:rPr>
              <a:t>TPMOM</a:t>
            </a:r>
          </a:p>
          <a:p>
            <a:pPr marL="285750" indent="-285750">
              <a:spcAft>
                <a:spcPts val="150"/>
              </a:spcAft>
              <a:buFont typeface="Arial" panose="020B0604020202020204" pitchFamily="34" charset="0"/>
              <a:buChar char="•"/>
            </a:pPr>
            <a:r>
              <a:rPr lang="en-US" sz="1200" dirty="0">
                <a:solidFill>
                  <a:schemeClr val="tx2"/>
                </a:solidFill>
                <a:latin typeface="+mn-lt"/>
              </a:rPr>
              <a:t>Rules Engine</a:t>
            </a:r>
          </a:p>
        </p:txBody>
      </p:sp>
      <p:sp>
        <p:nvSpPr>
          <p:cNvPr id="8" name="Rectangle 7"/>
          <p:cNvSpPr/>
          <p:nvPr/>
        </p:nvSpPr>
        <p:spPr>
          <a:xfrm>
            <a:off x="152400" y="1288473"/>
            <a:ext cx="1348446" cy="424732"/>
          </a:xfrm>
          <a:prstGeom prst="rect">
            <a:avLst/>
          </a:prstGeom>
        </p:spPr>
        <p:txBody>
          <a:bodyPr wrap="none">
            <a:spAutoFit/>
          </a:bodyPr>
          <a:lstStyle/>
          <a:p>
            <a:pPr>
              <a:lnSpc>
                <a:spcPct val="90000"/>
              </a:lnSpc>
            </a:pPr>
            <a:r>
              <a:rPr lang="en-US" dirty="0">
                <a:solidFill>
                  <a:schemeClr val="tx2"/>
                </a:solidFill>
                <a:latin typeface="+mn-lt"/>
              </a:rPr>
              <a:t>Connectors</a:t>
            </a:r>
            <a:endParaRPr lang="en-US" sz="2400" dirty="0">
              <a:solidFill>
                <a:schemeClr val="tx2"/>
              </a:solidFill>
              <a:latin typeface="+mn-lt"/>
            </a:endParaRPr>
          </a:p>
        </p:txBody>
      </p:sp>
      <p:sp>
        <p:nvSpPr>
          <p:cNvPr id="9" name="Rectangle 8"/>
          <p:cNvSpPr/>
          <p:nvPr/>
        </p:nvSpPr>
        <p:spPr>
          <a:xfrm>
            <a:off x="152400" y="4473256"/>
            <a:ext cx="1133644" cy="369332"/>
          </a:xfrm>
          <a:prstGeom prst="rect">
            <a:avLst/>
          </a:prstGeom>
        </p:spPr>
        <p:txBody>
          <a:bodyPr wrap="none">
            <a:spAutoFit/>
          </a:bodyPr>
          <a:lstStyle/>
          <a:p>
            <a:r>
              <a:rPr lang="en-US" dirty="0">
                <a:solidFill>
                  <a:schemeClr val="tx2"/>
                </a:solidFill>
                <a:latin typeface="+mn-lt"/>
              </a:rPr>
              <a:t>Protocols</a:t>
            </a:r>
          </a:p>
        </p:txBody>
      </p:sp>
      <p:sp>
        <p:nvSpPr>
          <p:cNvPr id="10" name="Rectangle 9"/>
          <p:cNvSpPr/>
          <p:nvPr/>
        </p:nvSpPr>
        <p:spPr>
          <a:xfrm>
            <a:off x="2488585" y="4500956"/>
            <a:ext cx="1750031" cy="424732"/>
          </a:xfrm>
          <a:prstGeom prst="rect">
            <a:avLst/>
          </a:prstGeom>
        </p:spPr>
        <p:txBody>
          <a:bodyPr wrap="none">
            <a:spAutoFit/>
          </a:bodyPr>
          <a:lstStyle/>
          <a:p>
            <a:pPr>
              <a:lnSpc>
                <a:spcPct val="90000"/>
              </a:lnSpc>
            </a:pPr>
            <a:r>
              <a:rPr lang="en-US" dirty="0" smtClean="0">
                <a:solidFill>
                  <a:schemeClr val="tx2"/>
                </a:solidFill>
                <a:latin typeface="+mn-lt"/>
              </a:rPr>
              <a:t>BizTalk Services</a:t>
            </a:r>
            <a:endParaRPr lang="en-US" sz="2400" dirty="0">
              <a:solidFill>
                <a:schemeClr val="tx2"/>
              </a:solidFill>
              <a:latin typeface="+mn-lt"/>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0335" y="1776682"/>
            <a:ext cx="3108960" cy="3886200"/>
          </a:xfrm>
          <a:prstGeom prst="rect">
            <a:avLst/>
          </a:prstGeom>
        </p:spPr>
      </p:pic>
    </p:spTree>
    <p:extLst>
      <p:ext uri="{BB962C8B-B14F-4D97-AF65-F5344CB8AC3E}">
        <p14:creationId xmlns:p14="http://schemas.microsoft.com/office/powerpoint/2010/main" val="8323483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1295400"/>
          </a:xfrm>
        </p:spPr>
        <p:txBody>
          <a:bodyPr/>
          <a:lstStyle/>
          <a:p>
            <a:r>
              <a:rPr lang="en-US" dirty="0"/>
              <a:t>Demo: </a:t>
            </a:r>
            <a:r>
              <a:rPr lang="en-US" dirty="0" smtClean="0"/>
              <a:t>Business approval workflow</a:t>
            </a:r>
            <a:endParaRPr lang="en-US" sz="3600" dirty="0"/>
          </a:p>
        </p:txBody>
      </p:sp>
      <p:pic>
        <p:nvPicPr>
          <p:cNvPr id="4" name="Picture 3"/>
          <p:cNvPicPr>
            <a:picLocks noChangeAspect="1"/>
          </p:cNvPicPr>
          <p:nvPr/>
        </p:nvPicPr>
        <p:blipFill>
          <a:blip r:embed="rId2"/>
          <a:stretch>
            <a:fillRect/>
          </a:stretch>
        </p:blipFill>
        <p:spPr>
          <a:xfrm>
            <a:off x="32442" y="1828800"/>
            <a:ext cx="9054974" cy="4071949"/>
          </a:xfrm>
          <a:prstGeom prst="rect">
            <a:avLst/>
          </a:prstGeom>
        </p:spPr>
      </p:pic>
    </p:spTree>
    <p:extLst>
      <p:ext uri="{BB962C8B-B14F-4D97-AF65-F5344CB8AC3E}">
        <p14:creationId xmlns:p14="http://schemas.microsoft.com/office/powerpoint/2010/main" val="5226874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0"/>
          </a:xfrm>
        </p:spPr>
        <p:txBody>
          <a:bodyPr/>
          <a:lstStyle/>
          <a:p>
            <a:r>
              <a:rPr lang="en-US" dirty="0" smtClean="0">
                <a:solidFill>
                  <a:srgbClr val="000000"/>
                </a:solidFill>
              </a:rPr>
              <a:t>Visual Studio Support</a:t>
            </a:r>
            <a:endParaRPr lang="en-US" dirty="0">
              <a:solidFill>
                <a:srgbClr val="000000"/>
              </a:solidFill>
            </a:endParaRPr>
          </a:p>
        </p:txBody>
      </p:sp>
      <p:sp>
        <p:nvSpPr>
          <p:cNvPr id="3" name="Content Placeholder 2"/>
          <p:cNvSpPr>
            <a:spLocks noGrp="1"/>
          </p:cNvSpPr>
          <p:nvPr>
            <p:ph idx="1"/>
          </p:nvPr>
        </p:nvSpPr>
        <p:spPr>
          <a:xfrm>
            <a:off x="228600" y="1600200"/>
            <a:ext cx="8229600" cy="4495800"/>
          </a:xfrm>
        </p:spPr>
        <p:txBody>
          <a:bodyPr/>
          <a:lstStyle/>
          <a:p>
            <a:pPr marL="457200" lvl="2" indent="-457200"/>
            <a:endParaRPr lang="en-US" sz="2800" dirty="0" smtClean="0">
              <a:solidFill>
                <a:schemeClr val="tx1"/>
              </a:solidFill>
            </a:endParaRPr>
          </a:p>
          <a:p>
            <a:pPr marL="457200" lvl="2" indent="-457200"/>
            <a:endParaRPr lang="en-US" sz="2800" dirty="0">
              <a:solidFill>
                <a:schemeClr val="tx1"/>
              </a:solidFill>
            </a:endParaRPr>
          </a:p>
          <a:p>
            <a:pPr marL="457200" lvl="2" indent="-457200"/>
            <a:r>
              <a:rPr lang="en-US" sz="2800" dirty="0" smtClean="0">
                <a:solidFill>
                  <a:schemeClr val="tx1"/>
                </a:solidFill>
              </a:rPr>
              <a:t>Azure SDK 2.8+</a:t>
            </a:r>
          </a:p>
          <a:p>
            <a:pPr marL="457200" lvl="2" indent="-457200"/>
            <a:r>
              <a:rPr lang="en-US" sz="2800" dirty="0" smtClean="0">
                <a:solidFill>
                  <a:schemeClr val="tx1"/>
                </a:solidFill>
              </a:rPr>
              <a:t>New -&gt; Project -&gt;Templates -&gt; Visual C# -&gt;Cloud -&gt; Azure Resource Group -&gt; Logic App</a:t>
            </a:r>
            <a:endParaRPr lang="en-US" sz="2800" dirty="0">
              <a:solidFill>
                <a:schemeClr val="tx1"/>
              </a:solidFill>
            </a:endParaRPr>
          </a:p>
        </p:txBody>
      </p:sp>
    </p:spTree>
    <p:extLst>
      <p:ext uri="{BB962C8B-B14F-4D97-AF65-F5344CB8AC3E}">
        <p14:creationId xmlns:p14="http://schemas.microsoft.com/office/powerpoint/2010/main" val="17431144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0"/>
          </a:xfrm>
        </p:spPr>
        <p:txBody>
          <a:bodyPr/>
          <a:lstStyle/>
          <a:p>
            <a:r>
              <a:rPr lang="en-US" dirty="0" smtClean="0">
                <a:solidFill>
                  <a:srgbClr val="000000"/>
                </a:solidFill>
              </a:rPr>
              <a:t>Expert scenarios customization</a:t>
            </a:r>
            <a:endParaRPr lang="en-US" dirty="0">
              <a:solidFill>
                <a:srgbClr val="000000"/>
              </a:solidFill>
            </a:endParaRPr>
          </a:p>
        </p:txBody>
      </p:sp>
      <p:sp>
        <p:nvSpPr>
          <p:cNvPr id="3" name="Content Placeholder 2"/>
          <p:cNvSpPr>
            <a:spLocks noGrp="1"/>
          </p:cNvSpPr>
          <p:nvPr>
            <p:ph idx="1"/>
          </p:nvPr>
        </p:nvSpPr>
        <p:spPr>
          <a:xfrm>
            <a:off x="228600" y="1600200"/>
            <a:ext cx="8229600" cy="4495800"/>
          </a:xfrm>
        </p:spPr>
        <p:txBody>
          <a:bodyPr/>
          <a:lstStyle/>
          <a:p>
            <a:pPr marL="457200" lvl="2" indent="-457200"/>
            <a:r>
              <a:rPr lang="en-US" sz="2800" dirty="0" smtClean="0">
                <a:solidFill>
                  <a:schemeClr val="tx1"/>
                </a:solidFill>
              </a:rPr>
              <a:t>Logic </a:t>
            </a:r>
            <a:r>
              <a:rPr lang="en-US" sz="2800" dirty="0">
                <a:solidFill>
                  <a:schemeClr val="tx1"/>
                </a:solidFill>
              </a:rPr>
              <a:t>Apps Github </a:t>
            </a:r>
            <a:r>
              <a:rPr lang="en-US" sz="2800" dirty="0" smtClean="0">
                <a:solidFill>
                  <a:schemeClr val="tx1"/>
                </a:solidFill>
              </a:rPr>
              <a:t>Repository</a:t>
            </a:r>
          </a:p>
          <a:p>
            <a:pPr marL="457200" lvl="2" indent="-457200"/>
            <a:r>
              <a:rPr lang="en-US" sz="2800" dirty="0" smtClean="0">
                <a:solidFill>
                  <a:schemeClr val="tx1"/>
                </a:solidFill>
              </a:rPr>
              <a:t>BizTalk </a:t>
            </a:r>
            <a:r>
              <a:rPr lang="en-US" sz="2800" dirty="0">
                <a:solidFill>
                  <a:schemeClr val="tx1"/>
                </a:solidFill>
              </a:rPr>
              <a:t>APIs</a:t>
            </a:r>
          </a:p>
          <a:p>
            <a:pPr marL="457200" lvl="2" indent="-457200"/>
            <a:r>
              <a:rPr lang="en-US" sz="2800" dirty="0" smtClean="0">
                <a:solidFill>
                  <a:schemeClr val="tx1"/>
                </a:solidFill>
              </a:rPr>
              <a:t>Function Apps</a:t>
            </a:r>
          </a:p>
          <a:p>
            <a:pPr marL="457200" lvl="2" indent="-457200"/>
            <a:r>
              <a:rPr lang="en-US" sz="2800" dirty="0" smtClean="0">
                <a:solidFill>
                  <a:schemeClr val="tx1"/>
                </a:solidFill>
              </a:rPr>
              <a:t>Full </a:t>
            </a:r>
            <a:r>
              <a:rPr lang="en-US" sz="2800" dirty="0">
                <a:solidFill>
                  <a:schemeClr val="tx1"/>
                </a:solidFill>
              </a:rPr>
              <a:t>rest </a:t>
            </a:r>
            <a:r>
              <a:rPr lang="en-US" sz="2800" dirty="0" smtClean="0">
                <a:solidFill>
                  <a:schemeClr val="tx1"/>
                </a:solidFill>
              </a:rPr>
              <a:t>PowerShell support (</a:t>
            </a:r>
            <a:r>
              <a:rPr lang="en-US" sz="2800" dirty="0">
                <a:solidFill>
                  <a:schemeClr val="tx1"/>
                </a:solidFill>
                <a:hlinkClick r:id="rId2"/>
              </a:rPr>
              <a:t>Workflow Management </a:t>
            </a:r>
            <a:r>
              <a:rPr lang="en-US" sz="2800" dirty="0" smtClean="0">
                <a:solidFill>
                  <a:schemeClr val="tx1"/>
                </a:solidFill>
                <a:hlinkClick r:id="rId2"/>
              </a:rPr>
              <a:t>API</a:t>
            </a:r>
            <a:r>
              <a:rPr lang="en-US" sz="2800" dirty="0">
                <a:solidFill>
                  <a:schemeClr val="tx1"/>
                </a:solidFill>
              </a:rPr>
              <a:t>)</a:t>
            </a:r>
          </a:p>
          <a:p>
            <a:endParaRPr lang="en-US" dirty="0"/>
          </a:p>
        </p:txBody>
      </p:sp>
    </p:spTree>
    <p:extLst>
      <p:ext uri="{BB962C8B-B14F-4D97-AF65-F5344CB8AC3E}">
        <p14:creationId xmlns:p14="http://schemas.microsoft.com/office/powerpoint/2010/main" val="13571037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0"/>
          </a:xfrm>
        </p:spPr>
        <p:txBody>
          <a:bodyPr/>
          <a:lstStyle/>
          <a:p>
            <a:r>
              <a:rPr lang="en-US" dirty="0" smtClean="0">
                <a:solidFill>
                  <a:srgbClr val="000000"/>
                </a:solidFill>
              </a:rPr>
              <a:t>Expert scenarios customization</a:t>
            </a:r>
            <a:endParaRPr lang="en-US" dirty="0">
              <a:solidFill>
                <a:srgbClr val="000000"/>
              </a:solidFill>
            </a:endParaRPr>
          </a:p>
        </p:txBody>
      </p:sp>
      <p:sp>
        <p:nvSpPr>
          <p:cNvPr id="3" name="Content Placeholder 2"/>
          <p:cNvSpPr>
            <a:spLocks noGrp="1"/>
          </p:cNvSpPr>
          <p:nvPr>
            <p:ph idx="1"/>
          </p:nvPr>
        </p:nvSpPr>
        <p:spPr>
          <a:xfrm>
            <a:off x="228600" y="1600200"/>
            <a:ext cx="8229600" cy="4495800"/>
          </a:xfrm>
        </p:spPr>
        <p:txBody>
          <a:bodyPr/>
          <a:lstStyle/>
          <a:p>
            <a:pPr marL="457200" lvl="2" indent="-457200"/>
            <a:r>
              <a:rPr lang="en-US" sz="2800" dirty="0">
                <a:solidFill>
                  <a:schemeClr val="tx1"/>
                </a:solidFill>
              </a:rPr>
              <a:t>Custom API Apps </a:t>
            </a:r>
            <a:endParaRPr lang="en-US" sz="2800" dirty="0" smtClean="0">
              <a:solidFill>
                <a:schemeClr val="tx1"/>
              </a:solidFill>
            </a:endParaRPr>
          </a:p>
          <a:p>
            <a:pPr marL="457200" lvl="2" indent="-457200"/>
            <a:r>
              <a:rPr lang="en-US" sz="2800" dirty="0" smtClean="0">
                <a:solidFill>
                  <a:schemeClr val="tx1"/>
                </a:solidFill>
                <a:hlinkClick r:id="rId2"/>
              </a:rPr>
              <a:t>Swagger</a:t>
            </a:r>
            <a:endParaRPr lang="en-US" sz="2800" dirty="0">
              <a:solidFill>
                <a:schemeClr val="tx1"/>
              </a:solidFill>
            </a:endParaRPr>
          </a:p>
          <a:p>
            <a:pPr marL="457200" lvl="2" indent="-457200"/>
            <a:r>
              <a:rPr lang="en-US" sz="2800" dirty="0" smtClean="0">
                <a:solidFill>
                  <a:schemeClr val="tx1"/>
                </a:solidFill>
                <a:hlinkClick r:id="rId3"/>
              </a:rPr>
              <a:t>TRex</a:t>
            </a:r>
            <a:r>
              <a:rPr lang="en-US" sz="2800" dirty="0" smtClean="0">
                <a:solidFill>
                  <a:schemeClr val="tx1"/>
                </a:solidFill>
              </a:rPr>
              <a:t> – Logic Apps metadata generation</a:t>
            </a:r>
          </a:p>
          <a:p>
            <a:pPr marL="457200" lvl="2" indent="-457200"/>
            <a:r>
              <a:rPr lang="en-US" sz="2800" dirty="0" smtClean="0">
                <a:solidFill>
                  <a:schemeClr val="tx1"/>
                </a:solidFill>
                <a:hlinkClick r:id="rId4"/>
              </a:rPr>
              <a:t>Swashbuckle</a:t>
            </a:r>
            <a:r>
              <a:rPr lang="en-US" sz="2800" dirty="0" smtClean="0">
                <a:solidFill>
                  <a:schemeClr val="tx1"/>
                </a:solidFill>
              </a:rPr>
              <a:t> - </a:t>
            </a:r>
            <a:r>
              <a:rPr lang="en-US" sz="2800" dirty="0">
                <a:solidFill>
                  <a:schemeClr val="tx1"/>
                </a:solidFill>
              </a:rPr>
              <a:t>Swagger generator</a:t>
            </a:r>
          </a:p>
          <a:p>
            <a:pPr marL="457200" lvl="2" indent="-457200"/>
            <a:endParaRPr lang="en-US" sz="2800" dirty="0">
              <a:solidFill>
                <a:schemeClr val="tx1"/>
              </a:solidFill>
            </a:endParaRPr>
          </a:p>
          <a:p>
            <a:pPr marL="457200" lvl="2" indent="-457200"/>
            <a:endParaRPr lang="en-US" sz="2800" dirty="0">
              <a:solidFill>
                <a:schemeClr val="tx1"/>
              </a:solidFill>
            </a:endParaRPr>
          </a:p>
          <a:p>
            <a:endParaRPr lang="en-US" dirty="0"/>
          </a:p>
        </p:txBody>
      </p:sp>
    </p:spTree>
    <p:extLst>
      <p:ext uri="{BB962C8B-B14F-4D97-AF65-F5344CB8AC3E}">
        <p14:creationId xmlns:p14="http://schemas.microsoft.com/office/powerpoint/2010/main" val="24644310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0"/>
          </a:xfrm>
        </p:spPr>
        <p:txBody>
          <a:bodyPr/>
          <a:lstStyle/>
          <a:p>
            <a:r>
              <a:rPr lang="en-US" dirty="0">
                <a:solidFill>
                  <a:schemeClr val="tx1"/>
                </a:solidFill>
              </a:rPr>
              <a:t>Demo: Custom API Apps</a:t>
            </a:r>
            <a:endParaRPr lang="en-US" sz="3600" dirty="0"/>
          </a:p>
        </p:txBody>
      </p:sp>
      <p:sp>
        <p:nvSpPr>
          <p:cNvPr id="3" name="Content Placeholder 2"/>
          <p:cNvSpPr>
            <a:spLocks noGrp="1"/>
          </p:cNvSpPr>
          <p:nvPr>
            <p:ph idx="1"/>
          </p:nvPr>
        </p:nvSpPr>
        <p:spPr/>
        <p:txBody>
          <a:bodyPr/>
          <a:lstStyle/>
          <a:p>
            <a:pPr lvl="2"/>
            <a:endParaRPr lang="en-US" sz="2400" dirty="0"/>
          </a:p>
          <a:p>
            <a:pPr lvl="1"/>
            <a:endParaRPr lang="en-US" sz="2000" dirty="0"/>
          </a:p>
          <a:p>
            <a:endParaRPr lang="en-US" dirty="0"/>
          </a:p>
        </p:txBody>
      </p:sp>
      <p:pic>
        <p:nvPicPr>
          <p:cNvPr id="4" name="Picture 3"/>
          <p:cNvPicPr>
            <a:picLocks noChangeAspect="1"/>
          </p:cNvPicPr>
          <p:nvPr/>
        </p:nvPicPr>
        <p:blipFill>
          <a:blip r:embed="rId2"/>
          <a:stretch>
            <a:fillRect/>
          </a:stretch>
        </p:blipFill>
        <p:spPr>
          <a:xfrm>
            <a:off x="897731" y="1447800"/>
            <a:ext cx="7348538" cy="3915133"/>
          </a:xfrm>
          <a:prstGeom prst="rect">
            <a:avLst/>
          </a:prstGeom>
        </p:spPr>
      </p:pic>
      <p:sp>
        <p:nvSpPr>
          <p:cNvPr id="5" name="Content Placeholder 2"/>
          <p:cNvSpPr txBox="1">
            <a:spLocks/>
          </p:cNvSpPr>
          <p:nvPr/>
        </p:nvSpPr>
        <p:spPr bwMode="auto">
          <a:xfrm>
            <a:off x="-76201" y="5398799"/>
            <a:ext cx="8322469" cy="879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rgbClr val="7F7F7F"/>
                </a:solidFill>
                <a:latin typeface="Segoe UI" panose="020B0502040204020203" pitchFamily="34" charset="0"/>
                <a:ea typeface="+mn-ea"/>
                <a:cs typeface="Segoe UI" panose="020B0502040204020203" pitchFamily="34" charset="0"/>
              </a:defRPr>
            </a:lvl1pPr>
            <a:lvl2pPr marL="742950" indent="-285750" algn="l" rtl="0" eaLnBrk="0" fontAlgn="base" hangingPunct="0">
              <a:spcBef>
                <a:spcPct val="20000"/>
              </a:spcBef>
              <a:spcAft>
                <a:spcPct val="0"/>
              </a:spcAft>
              <a:buFont typeface="Courier New" pitchFamily="49" charset="0"/>
              <a:buChar char="o"/>
              <a:defRPr sz="1600" kern="1200">
                <a:solidFill>
                  <a:srgbClr val="7F7F7F"/>
                </a:solidFill>
                <a:latin typeface="Segoe UI" panose="020B0502040204020203" pitchFamily="34" charset="0"/>
                <a:ea typeface="+mn-ea"/>
                <a:cs typeface="Segoe UI" panose="020B0502040204020203" pitchFamily="34" charset="0"/>
              </a:defRPr>
            </a:lvl2pPr>
            <a:lvl3pPr marL="1143000" indent="-228600" algn="l" rtl="0" eaLnBrk="0" fontAlgn="base" hangingPunct="0">
              <a:spcBef>
                <a:spcPct val="20000"/>
              </a:spcBef>
              <a:spcAft>
                <a:spcPct val="0"/>
              </a:spcAft>
              <a:buFont typeface="Arial" charset="0"/>
              <a:buChar char="•"/>
              <a:defRPr sz="1600" kern="1200">
                <a:solidFill>
                  <a:srgbClr val="7F7F7F"/>
                </a:solidFill>
                <a:latin typeface="Segoe UI" panose="020B0502040204020203" pitchFamily="34" charset="0"/>
                <a:ea typeface="+mn-ea"/>
                <a:cs typeface="Segoe UI" panose="020B0502040204020203" pitchFamily="34" charset="0"/>
              </a:defRPr>
            </a:lvl3pPr>
            <a:lvl4pPr marL="1600200" indent="-228600" algn="l" rtl="0" eaLnBrk="0" fontAlgn="base" hangingPunct="0">
              <a:spcBef>
                <a:spcPct val="20000"/>
              </a:spcBef>
              <a:spcAft>
                <a:spcPct val="0"/>
              </a:spcAft>
              <a:buFont typeface="Courier New" pitchFamily="49" charset="0"/>
              <a:buChar char="o"/>
              <a:defRPr sz="1600" kern="1200">
                <a:solidFill>
                  <a:srgbClr val="7F7F7F"/>
                </a:solidFill>
                <a:latin typeface="Segoe UI" panose="020B0502040204020203" pitchFamily="34" charset="0"/>
                <a:ea typeface="+mn-ea"/>
                <a:cs typeface="Segoe UI" panose="020B0502040204020203" pitchFamily="34" charset="0"/>
              </a:defRPr>
            </a:lvl4pPr>
            <a:lvl5pPr marL="2057400" indent="-228600" algn="l" rtl="0" eaLnBrk="0" fontAlgn="base" hangingPunct="0">
              <a:spcBef>
                <a:spcPct val="20000"/>
              </a:spcBef>
              <a:spcAft>
                <a:spcPct val="0"/>
              </a:spcAft>
              <a:buFont typeface="Arial" charset="0"/>
              <a:buChar char="•"/>
              <a:defRPr sz="1600" kern="1200">
                <a:solidFill>
                  <a:srgbClr val="7F7F7F"/>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914400" lvl="2" indent="0">
              <a:buNone/>
            </a:pPr>
            <a:r>
              <a:rPr lang="en-US" sz="2400" dirty="0" smtClean="0">
                <a:solidFill>
                  <a:schemeClr val="tx1"/>
                </a:solidFill>
              </a:rPr>
              <a:t>Blame //build/ 2016 for so many games sessions</a:t>
            </a:r>
          </a:p>
          <a:p>
            <a:pPr lvl="1"/>
            <a:endParaRPr lang="en-US" sz="2000" dirty="0" smtClean="0"/>
          </a:p>
          <a:p>
            <a:endParaRPr lang="en-US" dirty="0"/>
          </a:p>
        </p:txBody>
      </p:sp>
    </p:spTree>
    <p:extLst>
      <p:ext uri="{BB962C8B-B14F-4D97-AF65-F5344CB8AC3E}">
        <p14:creationId xmlns:p14="http://schemas.microsoft.com/office/powerpoint/2010/main" val="16634852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The challenge</a:t>
            </a:r>
            <a:endParaRPr lang="en-US" sz="2800" dirty="0"/>
          </a:p>
        </p:txBody>
      </p:sp>
      <p:sp>
        <p:nvSpPr>
          <p:cNvPr id="3" name="Content Placeholder 2"/>
          <p:cNvSpPr>
            <a:spLocks noGrp="1"/>
          </p:cNvSpPr>
          <p:nvPr>
            <p:ph idx="1"/>
          </p:nvPr>
        </p:nvSpPr>
        <p:spPr/>
        <p:txBody>
          <a:bodyPr/>
          <a:lstStyle/>
          <a:p>
            <a:r>
              <a:rPr lang="en-US" dirty="0" smtClean="0">
                <a:solidFill>
                  <a:schemeClr val="tx1"/>
                </a:solidFill>
              </a:rPr>
              <a:t>Http json data </a:t>
            </a:r>
            <a:r>
              <a:rPr lang="en-US" dirty="0">
                <a:solidFill>
                  <a:schemeClr val="tx1"/>
                </a:solidFill>
              </a:rPr>
              <a:t>from the game:</a:t>
            </a:r>
          </a:p>
          <a:p>
            <a:pPr marL="0" indent="0">
              <a:buNone/>
            </a:pPr>
            <a:r>
              <a:rPr lang="en-US" sz="2800" dirty="0">
                <a:solidFill>
                  <a:schemeClr val="tx2"/>
                </a:solidFill>
                <a:effectLst>
                  <a:outerShdw blurRad="63500" dist="38100" dir="5400000" algn="t" rotWithShape="0">
                    <a:prstClr val="black">
                      <a:alpha val="25000"/>
                    </a:prstClr>
                  </a:outerShdw>
                </a:effectLst>
              </a:rPr>
              <a:t>	{ “data” : “</a:t>
            </a:r>
            <a:r>
              <a:rPr lang="en-US" sz="2800" dirty="0" err="1">
                <a:solidFill>
                  <a:schemeClr val="tx2"/>
                </a:solidFill>
                <a:effectLst>
                  <a:outerShdw blurRad="63500" dist="38100" dir="5400000" algn="t" rotWithShape="0">
                    <a:prstClr val="black">
                      <a:alpha val="25000"/>
                    </a:prstClr>
                  </a:outerShdw>
                </a:effectLst>
              </a:rPr>
              <a:t>velin</a:t>
            </a:r>
            <a:r>
              <a:rPr lang="en-US" sz="2800" dirty="0" smtClean="0">
                <a:solidFill>
                  <a:schemeClr val="tx2"/>
                </a:solidFill>
                <a:effectLst>
                  <a:outerShdw blurRad="63500" dist="38100" dir="5400000" algn="t" rotWithShape="0">
                    <a:prstClr val="black">
                      <a:alpha val="25000"/>
                    </a:prstClr>
                  </a:outerShdw>
                </a:effectLst>
              </a:rPr>
              <a:t>#;100#;200</a:t>
            </a:r>
            <a:r>
              <a:rPr lang="en-US" sz="2800" dirty="0">
                <a:solidFill>
                  <a:schemeClr val="tx2"/>
                </a:solidFill>
                <a:effectLst>
                  <a:outerShdw blurRad="63500" dist="38100" dir="5400000" algn="t" rotWithShape="0">
                    <a:prstClr val="black">
                      <a:alpha val="25000"/>
                    </a:prstClr>
                  </a:outerShdw>
                </a:effectLst>
              </a:rPr>
              <a:t>” </a:t>
            </a:r>
            <a:r>
              <a:rPr lang="en-US" sz="2800" dirty="0" smtClean="0">
                <a:solidFill>
                  <a:schemeClr val="tx2"/>
                </a:solidFill>
                <a:effectLst>
                  <a:outerShdw blurRad="63500" dist="38100" dir="5400000" algn="t" rotWithShape="0">
                    <a:prstClr val="black">
                      <a:alpha val="25000"/>
                    </a:prstClr>
                  </a:outerShdw>
                </a:effectLst>
              </a:rPr>
              <a:t>}</a:t>
            </a:r>
          </a:p>
          <a:p>
            <a:pPr marL="0" indent="0">
              <a:buNone/>
            </a:pPr>
            <a:endParaRPr lang="en-US" sz="2800" dirty="0">
              <a:solidFill>
                <a:schemeClr val="tx2"/>
              </a:solidFill>
              <a:effectLst>
                <a:outerShdw blurRad="63500" dist="38100" dir="5400000" algn="t" rotWithShape="0">
                  <a:prstClr val="black">
                    <a:alpha val="25000"/>
                  </a:prstClr>
                </a:outerShdw>
              </a:effectLst>
            </a:endParaRPr>
          </a:p>
          <a:p>
            <a:r>
              <a:rPr lang="en-US" dirty="0">
                <a:solidFill>
                  <a:schemeClr val="tx1"/>
                </a:solidFill>
              </a:rPr>
              <a:t>Http json data </a:t>
            </a:r>
            <a:r>
              <a:rPr lang="en-US" dirty="0" smtClean="0">
                <a:solidFill>
                  <a:schemeClr val="tx1"/>
                </a:solidFill>
              </a:rPr>
              <a:t>to </a:t>
            </a:r>
            <a:r>
              <a:rPr lang="en-US" dirty="0">
                <a:solidFill>
                  <a:schemeClr val="tx1"/>
                </a:solidFill>
              </a:rPr>
              <a:t>be send to the </a:t>
            </a:r>
            <a:r>
              <a:rPr lang="en-US" dirty="0" err="1">
                <a:solidFill>
                  <a:schemeClr val="tx1"/>
                </a:solidFill>
              </a:rPr>
              <a:t>PowerBI</a:t>
            </a:r>
            <a:r>
              <a:rPr lang="en-US" dirty="0">
                <a:solidFill>
                  <a:schemeClr val="tx1"/>
                </a:solidFill>
              </a:rPr>
              <a:t> dashboard:</a:t>
            </a:r>
          </a:p>
          <a:p>
            <a:pPr marL="457200" lvl="1" indent="0">
              <a:buNone/>
            </a:pPr>
            <a:r>
              <a:rPr lang="en-US" sz="2800" dirty="0">
                <a:solidFill>
                  <a:schemeClr val="tx2"/>
                </a:solidFill>
                <a:effectLst>
                  <a:outerShdw blurRad="63500" dist="38100" dir="5400000" algn="t" rotWithShape="0">
                    <a:prstClr val="black">
                      <a:alpha val="25000"/>
                    </a:prstClr>
                  </a:outerShdw>
                </a:effectLst>
              </a:rPr>
              <a:t>	{ “score”: 100, “name”: “</a:t>
            </a:r>
            <a:r>
              <a:rPr lang="en-US" sz="2800" dirty="0" err="1">
                <a:solidFill>
                  <a:schemeClr val="tx2"/>
                </a:solidFill>
                <a:effectLst>
                  <a:outerShdw blurRad="63500" dist="38100" dir="5400000" algn="t" rotWithShape="0">
                    <a:prstClr val="black">
                      <a:alpha val="25000"/>
                    </a:prstClr>
                  </a:outerShdw>
                </a:effectLst>
              </a:rPr>
              <a:t>velin</a:t>
            </a:r>
            <a:r>
              <a:rPr lang="en-US" sz="2800" dirty="0">
                <a:solidFill>
                  <a:schemeClr val="tx2"/>
                </a:solidFill>
                <a:effectLst>
                  <a:outerShdw blurRad="63500" dist="38100" dir="5400000" algn="t" rotWithShape="0">
                    <a:prstClr val="black">
                      <a:alpha val="25000"/>
                    </a:prstClr>
                  </a:outerShdw>
                </a:effectLst>
              </a:rPr>
              <a:t>” }</a:t>
            </a:r>
          </a:p>
          <a:p>
            <a:pPr marL="457200" lvl="1" indent="0">
              <a:buNone/>
            </a:pPr>
            <a:endParaRPr lang="en-US" sz="2800" dirty="0">
              <a:solidFill>
                <a:schemeClr val="tx2"/>
              </a:solidFill>
              <a:effectLst>
                <a:outerShdw blurRad="63500" dist="38100" dir="5400000" algn="t" rotWithShape="0">
                  <a:prstClr val="black">
                    <a:alpha val="25000"/>
                  </a:prstClr>
                </a:outerShdw>
              </a:effectLst>
            </a:endParaRPr>
          </a:p>
          <a:p>
            <a:r>
              <a:rPr lang="en-US" dirty="0">
                <a:solidFill>
                  <a:schemeClr val="tx1"/>
                </a:solidFill>
              </a:rPr>
              <a:t>How the DataConvertor API converts the data:</a:t>
            </a:r>
          </a:p>
          <a:p>
            <a:pPr marL="0" lvl="1" indent="0">
              <a:buNone/>
            </a:pPr>
            <a:r>
              <a:rPr lang="en-US" sz="2800" dirty="0" smtClean="0">
                <a:solidFill>
                  <a:schemeClr val="tx2"/>
                </a:solidFill>
                <a:effectLst>
                  <a:outerShdw blurRad="63500" dist="38100" dir="5400000" algn="t" rotWithShape="0">
                    <a:prstClr val="black">
                      <a:alpha val="25000"/>
                    </a:prstClr>
                  </a:outerShdw>
                </a:effectLst>
              </a:rPr>
              <a:t>  { </a:t>
            </a:r>
            <a:r>
              <a:rPr lang="en-US" sz="2800" dirty="0">
                <a:solidFill>
                  <a:schemeClr val="tx2"/>
                </a:solidFill>
                <a:effectLst>
                  <a:outerShdw blurRad="63500" dist="38100" dir="5400000" algn="t" rotWithShape="0">
                    <a:prstClr val="black">
                      <a:alpha val="25000"/>
                    </a:prstClr>
                  </a:outerShdw>
                </a:effectLst>
              </a:rPr>
              <a:t>“score”: 100</a:t>
            </a:r>
            <a:r>
              <a:rPr lang="en-US" sz="2800" dirty="0" smtClean="0">
                <a:solidFill>
                  <a:schemeClr val="tx2"/>
                </a:solidFill>
                <a:effectLst>
                  <a:outerShdw blurRad="63500" dist="38100" dir="5400000" algn="t" rotWithShape="0">
                    <a:prstClr val="black">
                      <a:alpha val="25000"/>
                    </a:prstClr>
                  </a:outerShdw>
                </a:effectLst>
              </a:rPr>
              <a:t>, “</a:t>
            </a:r>
            <a:r>
              <a:rPr lang="en-US" sz="2800" dirty="0">
                <a:solidFill>
                  <a:schemeClr val="tx2"/>
                </a:solidFill>
                <a:effectLst>
                  <a:outerShdw blurRad="63500" dist="38100" dir="5400000" algn="t" rotWithShape="0">
                    <a:prstClr val="black">
                      <a:alpha val="25000"/>
                    </a:prstClr>
                  </a:outerShdw>
                </a:effectLst>
              </a:rPr>
              <a:t>name”: “</a:t>
            </a:r>
            <a:r>
              <a:rPr lang="en-US" sz="2800" dirty="0" err="1">
                <a:solidFill>
                  <a:schemeClr val="tx2"/>
                </a:solidFill>
                <a:effectLst>
                  <a:outerShdw blurRad="63500" dist="38100" dir="5400000" algn="t" rotWithShape="0">
                    <a:prstClr val="black">
                      <a:alpha val="25000"/>
                    </a:prstClr>
                  </a:outerShdw>
                </a:effectLst>
              </a:rPr>
              <a:t>velin</a:t>
            </a:r>
            <a:r>
              <a:rPr lang="en-US" sz="2800" dirty="0" smtClean="0">
                <a:solidFill>
                  <a:schemeClr val="tx2"/>
                </a:solidFill>
                <a:effectLst>
                  <a:outerShdw blurRad="63500" dist="38100" dir="5400000" algn="t" rotWithShape="0">
                    <a:prstClr val="black">
                      <a:alpha val="25000"/>
                    </a:prstClr>
                  </a:outerShdw>
                </a:effectLst>
              </a:rPr>
              <a:t>”, “</a:t>
            </a:r>
            <a:r>
              <a:rPr lang="en-US" sz="2800" dirty="0" err="1" smtClean="0">
                <a:solidFill>
                  <a:schemeClr val="tx2"/>
                </a:solidFill>
                <a:effectLst>
                  <a:outerShdw blurRad="63500" dist="38100" dir="5400000" algn="t" rotWithShape="0">
                    <a:prstClr val="black">
                      <a:alpha val="25000"/>
                    </a:prstClr>
                  </a:outerShdw>
                </a:effectLst>
              </a:rPr>
              <a:t>totalScore</a:t>
            </a:r>
            <a:r>
              <a:rPr lang="en-US" sz="2800" dirty="0" smtClean="0">
                <a:solidFill>
                  <a:schemeClr val="tx2"/>
                </a:solidFill>
                <a:effectLst>
                  <a:outerShdw blurRad="63500" dist="38100" dir="5400000" algn="t" rotWithShape="0">
                    <a:prstClr val="black">
                      <a:alpha val="25000"/>
                    </a:prstClr>
                  </a:outerShdw>
                </a:effectLst>
              </a:rPr>
              <a:t>”: </a:t>
            </a:r>
            <a:r>
              <a:rPr lang="en-US" sz="2800" dirty="0">
                <a:solidFill>
                  <a:schemeClr val="tx2"/>
                </a:solidFill>
                <a:effectLst>
                  <a:outerShdw blurRad="63500" dist="38100" dir="5400000" algn="t" rotWithShape="0">
                    <a:prstClr val="black">
                      <a:alpha val="25000"/>
                    </a:prstClr>
                  </a:outerShdw>
                </a:effectLst>
              </a:rPr>
              <a:t>200 </a:t>
            </a:r>
            <a:r>
              <a:rPr lang="en-US" sz="2800" dirty="0" smtClean="0">
                <a:solidFill>
                  <a:schemeClr val="tx2"/>
                </a:solidFill>
                <a:effectLst>
                  <a:outerShdw blurRad="63500" dist="38100" dir="5400000" algn="t" rotWithShape="0">
                    <a:prstClr val="black">
                      <a:alpha val="25000"/>
                    </a:prstClr>
                  </a:outerShdw>
                </a:effectLst>
              </a:rPr>
              <a:t>}</a:t>
            </a:r>
            <a:endParaRPr lang="en-US" sz="2800" dirty="0"/>
          </a:p>
        </p:txBody>
      </p:sp>
    </p:spTree>
    <p:extLst>
      <p:ext uri="{BB962C8B-B14F-4D97-AF65-F5344CB8AC3E}">
        <p14:creationId xmlns:p14="http://schemas.microsoft.com/office/powerpoint/2010/main" val="22946168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0"/>
          </a:xfrm>
        </p:spPr>
        <p:txBody>
          <a:bodyPr/>
          <a:lstStyle/>
          <a:p>
            <a:r>
              <a:rPr lang="en-US" dirty="0" smtClean="0">
                <a:solidFill>
                  <a:srgbClr val="000000"/>
                </a:solidFill>
              </a:rPr>
              <a:t>Action required</a:t>
            </a:r>
            <a:endParaRPr lang="en-US" dirty="0">
              <a:solidFill>
                <a:srgbClr val="000000"/>
              </a:solidFill>
            </a:endParaRPr>
          </a:p>
        </p:txBody>
      </p:sp>
      <p:sp>
        <p:nvSpPr>
          <p:cNvPr id="3" name="Content Placeholder 2"/>
          <p:cNvSpPr>
            <a:spLocks noGrp="1"/>
          </p:cNvSpPr>
          <p:nvPr>
            <p:ph idx="1"/>
          </p:nvPr>
        </p:nvSpPr>
        <p:spPr/>
        <p:txBody>
          <a:bodyPr/>
          <a:lstStyle/>
          <a:p>
            <a:pPr lvl="2"/>
            <a:endParaRPr lang="en-US" sz="2400" dirty="0"/>
          </a:p>
          <a:p>
            <a:pPr lvl="1"/>
            <a:endParaRPr lang="en-US" sz="2000" dirty="0"/>
          </a:p>
          <a:p>
            <a:pPr marL="0" indent="0" algn="ctr">
              <a:buNone/>
            </a:pPr>
            <a:r>
              <a:rPr lang="en-US" sz="6600" dirty="0" smtClean="0"/>
              <a:t>bit.do/</a:t>
            </a:r>
            <a:r>
              <a:rPr lang="en-US" sz="6600" dirty="0" err="1" smtClean="0"/>
              <a:t>tkzs</a:t>
            </a:r>
            <a:endParaRPr lang="en-US" sz="6600" dirty="0"/>
          </a:p>
        </p:txBody>
      </p:sp>
    </p:spTree>
    <p:extLst>
      <p:ext uri="{BB962C8B-B14F-4D97-AF65-F5344CB8AC3E}">
        <p14:creationId xmlns:p14="http://schemas.microsoft.com/office/powerpoint/2010/main" val="11529109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0"/>
          </a:xfrm>
        </p:spPr>
        <p:txBody>
          <a:bodyPr/>
          <a:lstStyle/>
          <a:p>
            <a:r>
              <a:rPr lang="en-US" dirty="0" smtClean="0"/>
              <a:t>Call to action</a:t>
            </a:r>
            <a:endParaRPr lang="en-US" sz="3600" dirty="0"/>
          </a:p>
        </p:txBody>
      </p:sp>
      <p:sp>
        <p:nvSpPr>
          <p:cNvPr id="3" name="Content Placeholder 2"/>
          <p:cNvSpPr>
            <a:spLocks noGrp="1"/>
          </p:cNvSpPr>
          <p:nvPr>
            <p:ph idx="1"/>
          </p:nvPr>
        </p:nvSpPr>
        <p:spPr>
          <a:xfrm>
            <a:off x="457200" y="1371600"/>
            <a:ext cx="8229600" cy="4572000"/>
          </a:xfrm>
        </p:spPr>
        <p:txBody>
          <a:bodyPr/>
          <a:lstStyle/>
          <a:p>
            <a:r>
              <a:rPr lang="en-US" sz="2800" dirty="0" smtClean="0">
                <a:solidFill>
                  <a:schemeClr val="tx1"/>
                </a:solidFill>
              </a:rPr>
              <a:t>Azure portal (public preview)</a:t>
            </a:r>
          </a:p>
          <a:p>
            <a:r>
              <a:rPr lang="en-US" sz="2800" dirty="0" smtClean="0">
                <a:solidFill>
                  <a:schemeClr val="tx1"/>
                </a:solidFill>
              </a:rPr>
              <a:t>Get started</a:t>
            </a:r>
          </a:p>
          <a:p>
            <a:pPr lvl="1"/>
            <a:r>
              <a:rPr lang="en-US" sz="2000" dirty="0" smtClean="0">
                <a:solidFill>
                  <a:schemeClr val="tx1"/>
                </a:solidFill>
                <a:hlinkClick r:id="rId2"/>
              </a:rPr>
              <a:t>http://aka.ms/logicappsquickstart</a:t>
            </a:r>
            <a:endParaRPr lang="en-US" sz="2000" dirty="0" smtClean="0">
              <a:solidFill>
                <a:schemeClr val="tx1"/>
              </a:solidFill>
            </a:endParaRPr>
          </a:p>
          <a:p>
            <a:pPr lvl="1"/>
            <a:r>
              <a:rPr lang="en-US" sz="2000" dirty="0">
                <a:solidFill>
                  <a:schemeClr val="tx1"/>
                </a:solidFill>
                <a:hlinkClick r:id="rId3"/>
              </a:rPr>
              <a:t>https://</a:t>
            </a:r>
            <a:r>
              <a:rPr lang="en-US" sz="2000" dirty="0" smtClean="0">
                <a:solidFill>
                  <a:schemeClr val="tx1"/>
                </a:solidFill>
                <a:hlinkClick r:id="rId3"/>
              </a:rPr>
              <a:t>github.com/logicappsio</a:t>
            </a:r>
            <a:endParaRPr lang="en-US" sz="2000" dirty="0" smtClean="0">
              <a:solidFill>
                <a:schemeClr val="tx1"/>
              </a:solidFill>
            </a:endParaRPr>
          </a:p>
          <a:p>
            <a:r>
              <a:rPr lang="en-US" sz="2800" dirty="0" smtClean="0">
                <a:solidFill>
                  <a:schemeClr val="tx1"/>
                </a:solidFill>
              </a:rPr>
              <a:t>Comunnity links:</a:t>
            </a:r>
          </a:p>
          <a:p>
            <a:pPr lvl="1"/>
            <a:r>
              <a:rPr lang="en-US" sz="2000" dirty="0" smtClean="0">
                <a:solidFill>
                  <a:schemeClr val="tx1"/>
                </a:solidFill>
              </a:rPr>
              <a:t>Webcast: </a:t>
            </a:r>
            <a:r>
              <a:rPr lang="en-US" sz="2000" dirty="0" smtClean="0">
                <a:solidFill>
                  <a:schemeClr val="tx1"/>
                </a:solidFill>
                <a:hlinkClick r:id="rId4"/>
              </a:rPr>
              <a:t>http://aka.ms/logicappslive</a:t>
            </a:r>
            <a:endParaRPr lang="en-US" sz="2000" dirty="0" smtClean="0">
              <a:solidFill>
                <a:schemeClr val="tx1"/>
              </a:solidFill>
            </a:endParaRPr>
          </a:p>
          <a:p>
            <a:pPr lvl="1"/>
            <a:r>
              <a:rPr lang="en-US" sz="2000" dirty="0" smtClean="0">
                <a:solidFill>
                  <a:schemeClr val="tx1"/>
                </a:solidFill>
              </a:rPr>
              <a:t>Twitter: @logicappsio</a:t>
            </a:r>
          </a:p>
          <a:p>
            <a:pPr lvl="1"/>
            <a:r>
              <a:rPr lang="en-US" sz="2000" dirty="0" smtClean="0">
                <a:solidFill>
                  <a:schemeClr val="tx1"/>
                </a:solidFill>
              </a:rPr>
              <a:t>Blog</a:t>
            </a:r>
            <a:r>
              <a:rPr lang="en-US" sz="2000" dirty="0">
                <a:solidFill>
                  <a:schemeClr val="tx1"/>
                </a:solidFill>
              </a:rPr>
              <a:t>: </a:t>
            </a:r>
            <a:r>
              <a:rPr lang="en-US" sz="2000" dirty="0">
                <a:solidFill>
                  <a:schemeClr val="tx1"/>
                </a:solidFill>
                <a:hlinkClick r:id="rId5"/>
              </a:rPr>
              <a:t>https://blogs.msdn.microsoft.com/logicapps</a:t>
            </a:r>
            <a:r>
              <a:rPr lang="en-US" sz="2000" dirty="0" smtClean="0">
                <a:solidFill>
                  <a:schemeClr val="tx1"/>
                </a:solidFill>
                <a:hlinkClick r:id="rId5"/>
              </a:rPr>
              <a:t>/</a:t>
            </a:r>
            <a:endParaRPr lang="en-US" sz="2000" dirty="0" smtClean="0">
              <a:solidFill>
                <a:schemeClr val="tx1"/>
              </a:solidFill>
            </a:endParaRPr>
          </a:p>
          <a:p>
            <a:pPr lvl="1"/>
            <a:r>
              <a:rPr lang="en-US" sz="2000" dirty="0" smtClean="0">
                <a:solidFill>
                  <a:schemeClr val="tx1"/>
                </a:solidFill>
              </a:rPr>
              <a:t>Channel </a:t>
            </a:r>
            <a:r>
              <a:rPr lang="en-US" sz="2000" dirty="0">
                <a:solidFill>
                  <a:schemeClr val="tx1"/>
                </a:solidFill>
              </a:rPr>
              <a:t>9 </a:t>
            </a:r>
            <a:r>
              <a:rPr lang="en-US" sz="2000" dirty="0" smtClean="0">
                <a:solidFill>
                  <a:schemeClr val="tx1"/>
                </a:solidFill>
              </a:rPr>
              <a:t>(many enterprise examples)</a:t>
            </a:r>
          </a:p>
          <a:p>
            <a:pPr lvl="1"/>
            <a:r>
              <a:rPr lang="en-US" sz="2000" dirty="0" smtClean="0">
                <a:solidFill>
                  <a:schemeClr val="tx1"/>
                </a:solidFill>
              </a:rPr>
              <a:t>User voice: </a:t>
            </a:r>
            <a:r>
              <a:rPr lang="en-US" sz="2000" dirty="0" smtClean="0">
                <a:solidFill>
                  <a:schemeClr val="tx1"/>
                </a:solidFill>
                <a:hlinkClick r:id="rId6"/>
              </a:rPr>
              <a:t>https</a:t>
            </a:r>
            <a:r>
              <a:rPr lang="en-US" sz="2000" dirty="0">
                <a:solidFill>
                  <a:schemeClr val="tx1"/>
                </a:solidFill>
                <a:hlinkClick r:id="rId6"/>
              </a:rPr>
              <a:t>://</a:t>
            </a:r>
            <a:r>
              <a:rPr lang="en-US" sz="2000" dirty="0" smtClean="0">
                <a:solidFill>
                  <a:schemeClr val="tx1"/>
                </a:solidFill>
                <a:hlinkClick r:id="rId6"/>
              </a:rPr>
              <a:t>feedback.azure.com/forums/287593-logic-apps?filter=top&amp;page=1</a:t>
            </a:r>
            <a:endParaRPr lang="en-US" sz="2400" dirty="0"/>
          </a:p>
          <a:p>
            <a:pPr lvl="1"/>
            <a:endParaRPr lang="en-US" sz="2000" dirty="0"/>
          </a:p>
          <a:p>
            <a:endParaRPr lang="en-US" dirty="0"/>
          </a:p>
        </p:txBody>
      </p:sp>
    </p:spTree>
    <p:extLst>
      <p:ext uri="{BB962C8B-B14F-4D97-AF65-F5344CB8AC3E}">
        <p14:creationId xmlns:p14="http://schemas.microsoft.com/office/powerpoint/2010/main" val="26005356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0"/>
          </a:xfrm>
        </p:spPr>
        <p:txBody>
          <a:bodyPr/>
          <a:lstStyle/>
          <a:p>
            <a:r>
              <a:rPr lang="en-US" dirty="0" smtClean="0"/>
              <a:t>Who’s this guy?</a:t>
            </a:r>
            <a:endParaRPr lang="en-US" sz="3600" dirty="0"/>
          </a:p>
        </p:txBody>
      </p:sp>
      <p:sp>
        <p:nvSpPr>
          <p:cNvPr id="3" name="Content Placeholder 2"/>
          <p:cNvSpPr>
            <a:spLocks noGrp="1"/>
          </p:cNvSpPr>
          <p:nvPr>
            <p:ph idx="1"/>
          </p:nvPr>
        </p:nvSpPr>
        <p:spPr>
          <a:xfrm>
            <a:off x="736600" y="5641016"/>
            <a:ext cx="3352800" cy="990600"/>
          </a:xfrm>
        </p:spPr>
        <p:txBody>
          <a:bodyPr/>
          <a:lstStyle/>
          <a:p>
            <a:pPr marL="0" indent="0">
              <a:buNone/>
            </a:pPr>
            <a:r>
              <a:rPr lang="en-US" sz="2800" dirty="0" smtClean="0">
                <a:solidFill>
                  <a:schemeClr val="tx1"/>
                </a:solidFill>
              </a:rPr>
              <a:t>Contributor</a:t>
            </a:r>
            <a:endParaRPr lang="en-US" sz="2400" dirty="0" smtClean="0"/>
          </a:p>
          <a:p>
            <a:pPr lvl="2"/>
            <a:endParaRPr lang="en-US" sz="2400" dirty="0"/>
          </a:p>
          <a:p>
            <a:pPr lvl="1"/>
            <a:endParaRPr lang="en-US" sz="2000" dirty="0"/>
          </a:p>
          <a:p>
            <a:endParaRPr lang="en-US" dirty="0"/>
          </a:p>
        </p:txBody>
      </p:sp>
      <p:pic>
        <p:nvPicPr>
          <p:cNvPr id="1026" name="Picture 2" descr="https://camo.githubusercontent.com/a732087ed949b0f2f84f5f02b8c79f1a9dd96f65/687474703a2f2f692e696d6775722e636f6d2f6c3031686876452e706e6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400" y="4511218"/>
            <a:ext cx="2857500" cy="1104901"/>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txBox="1">
            <a:spLocks/>
          </p:cNvSpPr>
          <p:nvPr/>
        </p:nvSpPr>
        <p:spPr bwMode="auto">
          <a:xfrm>
            <a:off x="609600" y="1752601"/>
            <a:ext cx="86868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rgbClr val="7F7F7F"/>
                </a:solidFill>
                <a:latin typeface="Segoe UI" panose="020B0502040204020203" pitchFamily="34" charset="0"/>
                <a:ea typeface="+mn-ea"/>
                <a:cs typeface="Segoe UI" panose="020B0502040204020203" pitchFamily="34" charset="0"/>
              </a:defRPr>
            </a:lvl1pPr>
            <a:lvl2pPr marL="742950" indent="-285750" algn="l" rtl="0" eaLnBrk="0" fontAlgn="base" hangingPunct="0">
              <a:spcBef>
                <a:spcPct val="20000"/>
              </a:spcBef>
              <a:spcAft>
                <a:spcPct val="0"/>
              </a:spcAft>
              <a:buFont typeface="Courier New" pitchFamily="49" charset="0"/>
              <a:buChar char="o"/>
              <a:defRPr sz="1600" kern="1200">
                <a:solidFill>
                  <a:srgbClr val="7F7F7F"/>
                </a:solidFill>
                <a:latin typeface="Segoe UI" panose="020B0502040204020203" pitchFamily="34" charset="0"/>
                <a:ea typeface="+mn-ea"/>
                <a:cs typeface="Segoe UI" panose="020B0502040204020203" pitchFamily="34" charset="0"/>
              </a:defRPr>
            </a:lvl2pPr>
            <a:lvl3pPr marL="1143000" indent="-228600" algn="l" rtl="0" eaLnBrk="0" fontAlgn="base" hangingPunct="0">
              <a:spcBef>
                <a:spcPct val="20000"/>
              </a:spcBef>
              <a:spcAft>
                <a:spcPct val="0"/>
              </a:spcAft>
              <a:buFont typeface="Arial" charset="0"/>
              <a:buChar char="•"/>
              <a:defRPr sz="1600" kern="1200">
                <a:solidFill>
                  <a:srgbClr val="7F7F7F"/>
                </a:solidFill>
                <a:latin typeface="Segoe UI" panose="020B0502040204020203" pitchFamily="34" charset="0"/>
                <a:ea typeface="+mn-ea"/>
                <a:cs typeface="Segoe UI" panose="020B0502040204020203" pitchFamily="34" charset="0"/>
              </a:defRPr>
            </a:lvl3pPr>
            <a:lvl4pPr marL="1600200" indent="-228600" algn="l" rtl="0" eaLnBrk="0" fontAlgn="base" hangingPunct="0">
              <a:spcBef>
                <a:spcPct val="20000"/>
              </a:spcBef>
              <a:spcAft>
                <a:spcPct val="0"/>
              </a:spcAft>
              <a:buFont typeface="Courier New" pitchFamily="49" charset="0"/>
              <a:buChar char="o"/>
              <a:defRPr sz="1600" kern="1200">
                <a:solidFill>
                  <a:srgbClr val="7F7F7F"/>
                </a:solidFill>
                <a:latin typeface="Segoe UI" panose="020B0502040204020203" pitchFamily="34" charset="0"/>
                <a:ea typeface="+mn-ea"/>
                <a:cs typeface="Segoe UI" panose="020B0502040204020203" pitchFamily="34" charset="0"/>
              </a:defRPr>
            </a:lvl4pPr>
            <a:lvl5pPr marL="2057400" indent="-228600" algn="l" rtl="0" eaLnBrk="0" fontAlgn="base" hangingPunct="0">
              <a:spcBef>
                <a:spcPct val="20000"/>
              </a:spcBef>
              <a:spcAft>
                <a:spcPct val="0"/>
              </a:spcAft>
              <a:buFont typeface="Arial" charset="0"/>
              <a:buChar char="•"/>
              <a:defRPr sz="1600" kern="1200">
                <a:solidFill>
                  <a:srgbClr val="7F7F7F"/>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r>
              <a:rPr lang="en-US" sz="2800" dirty="0" smtClean="0">
                <a:solidFill>
                  <a:schemeClr val="tx1"/>
                </a:solidFill>
              </a:rPr>
              <a:t>Senior SharePoint Developer at </a:t>
            </a:r>
          </a:p>
          <a:p>
            <a:r>
              <a:rPr lang="en-US" sz="2800" dirty="0" smtClean="0">
                <a:solidFill>
                  <a:schemeClr val="tx1"/>
                </a:solidFill>
              </a:rPr>
              <a:t>Tech Junkie</a:t>
            </a:r>
            <a:endParaRPr lang="en-US" dirty="0" smtClean="0"/>
          </a:p>
          <a:p>
            <a:pPr lvl="2"/>
            <a:endParaRPr lang="en-US" sz="2400" dirty="0" smtClean="0"/>
          </a:p>
          <a:p>
            <a:pPr lvl="1"/>
            <a:endParaRPr lang="en-US" sz="2000" dirty="0" smtClean="0"/>
          </a:p>
          <a:p>
            <a:endParaRPr lang="en-US" dirty="0"/>
          </a:p>
        </p:txBody>
      </p:sp>
      <p:sp>
        <p:nvSpPr>
          <p:cNvPr id="10" name="AutoShape 12" descr="data:image/jpeg;base64,/9j/4AAQSkZJRgABAQAAAQABAAD/2wCEAAkGBxISDxUSERAVFhAXEhcPFRYYFRYVFhcWFhUWFhcYFRUZHSghGBolHhMTITEhJSorLi4uGB8zODMtNygtLisBCgoKDg0OGxAQGzclICYrLS0vLS0vNS0tLS0tNzUtLS0tLS0tLS0tLS0tLS0tLS0tLS0tLS0tLS0tLS0tLS0tLf/AABEIAJwBDQMBEQACEQEDEQH/xAAcAAEAAwADAQEAAAAAAAAAAAAAAQQHAgUGAwj/xABCEAABAwICAw0EBwgDAQAAAAABAAIDBBEFEgYhMQcTFSJBUVRhcYGRk9IyNHSzI1NikqGx0RRCUnJzgrLBJTNDNf/EABoBAQACAwEAAAAAAAAAAAAAAAADBQECBAb/xAArEQEAAgECBQQDAAIDAQAAAAAAAQIDBBESEyExUQUUMlIiM0FhcTRCgSP/2gAMAwEAAhEDEQA/AKuM4tUCqnAqZwBPKABLIAAJHAAAO1DUvQYMGOaV/F5jLmvxz1U+F6npU/nSepTe2x/VDz8nk4XqelT+dJ6k9tj+pz8nk4XqelT+dJ6k9tj+pz8nk4XqelT+dJ6k9tj+pz8nk4XqelT+dJ6k9tj+pz8nk4XqelT+dJ6k9tj+pz8nk4XqelT+dJ6k9tj+pz8nk4XqelT+dJ6k9tj+pz8nk4XqelT+dJ6k9tj+pz8nk4XqelT+dJ6k9tj+pz8nk4XqelT+dJ6k9tj+pz8nk4XqelT+dJ6k9tj+pz8nk4XqelT+dJ6k9tj+pz8nk4XqelT+dJ6k9tj+pz8nk4XqelT+dJ6k9tj+pz8nk4XqelT+dJ6k9tj+pz8nk4XqelT+dJ6k9tj+pz8nk4XqelT+dJ6k9tj+pz8nk4XqelT+dJ6k9tj+pz8nk4XqelT+dJ6k9tj+pz8nk4XqelT+dJ6k9tj+pz8nk4XqelT+dJ6k9tj+pz8nk4XqelT+dJ6k9tj+pz8nk4XqelT+dJ6k9tj+pz8nk4XqelT+dJ6k9tj+pz8nk4XqelT+dJ6k9tj+pz8nk4XqelT+dJ6k9tj+pz8nk4XqelT+dJ6k9tj+pz8nk4XqelT+dJ6k9tj+pz8nk4XqelT+dJ6k9tj+pz8nk4XqelT+dJ6k9tj+pz8nk4XqelT+dJ6k9tj+pz8nk4XqelT+dJ6k9tj+pz8nkxv3uo+Il+Y5NN+upm+cqSnRITqbidTcTqbidTcTqbidTcTqbidTcTqbidTdKdQTqCRvLIsbgsxO8bgkTuFk36bgkzMAm8sITqbidTcTqbidTcTqbidTcTqbidTcTqbidTcTqbidTcTqL2N+91HxEvzHKDTfqqlzfOVJTokICAgICAgICAgIJAQh9BEc4YQQ7MGkEWIJPN3qOckcHFH8S1pPHFZdxiujktPWR079Yke1sb7antLgD3i+sLnrqq3xzMd0/trUyRE9pd1pJoaY8QhZEPoJ5GtH2CNb2nuBIXPi1kWwzxd4dGTRTTJER2lc0r0OLsRiELbQzkB1hqZkHH8WjxUeDWcOKYnulz6LfLHD2fHTLRRzsRijgbZkzANQ1M3sBrnH+3L3rbT6uIxTxd4aanRzOSIq6rTHR7ea6OngaTniZkA2udra7/G57VNptRFsc3sh1GmmuSKVdVpBhJpZ95e67hGx7jsF3C5A6hsuunDnjJWbubNhnFaKuvkYRqIINg6xFtR1gqaLcUborVmJ6uCy1EBAQEBAQEBAQEBAQXsb97qPiJfmOUGm/VVLm+cqSnRIQEBAQEBAQEBAWO7L0dZojMKZlVBeWF0YkIA47NWsED2ht1jwXDGrra00t0dvtLVrF46tCxHRaKtigmFmThsb89vaAsbPHLy61WV1NsUzXfotZ0tckRb+vS1NFHJkL2gljxIw8zhsIXNFrR2dnDE94cMTr4YI98me1rAdp5zq1daUpa87VYvatK7y6fDdNqKeURskIeTlbmaWhx5gSpr6TJSN3PTWY7W2/r0YaL3tr51zuvaHxfRRmUSlo3wNLA7lDSbkBbRaYjb+NZpEzv8A10VdolFNX/tcxzNDGNbHbVmaTxnc+0aupTV1NqY+CHPbS1vl45eIxjRuorcUqN6bliEgYZHamDKxrbD+Ii2wKxx6muLDHXqrMulvlzTtHR5DEqdsc0kbXFzWPLA4i17G17KwxX46xM9FfkpwW2VlIjEBAQEBAQEBAQEBBexv3uo+Il+Y5Qab9VUub5ypKdEhAQEBAQEBAQfRkLiCWtJDdbiASG35TbYFrNoju2isz2e10DwqlrqeSGZtpY3ZmSNOV+R/Pz2cHbecKs1eW+K8WrPRZ6PDTLSa2aLozhBpKcQGTO1rnZTaxyk3AIvtFyqvNk5luKOi3wYuXThnq7ayj/2l28CMsi3V65zq1sN+JHGHAfafe58AB4q69OxxwcX9UPqV55nD/HiQ4jWNoNx28isMkRakq7HM1vEw/ReHOJiYXe0WNJ7bBeXvH5S9XimZpEysrVIhIYcJWktIGokEDt50jv1Jjp0Z9XaKU1BSS1M3004aSC/UzfHGzbM7Ty3VjXU3zXisdIVd9LXFSbz1lmbY3OaXhpLR7TgDlBJtrOwXKuYvXtupZrM9dnBbtNkICAgICAgICAgIL2N+91HxEvzHKDTfqqlzfOVJTokICAgICAgIOTRc25yB4myxM7QzEby9Vo/R1tDVMmNLIY75ZMozgxnaeLfZt7lX6nLizU236u/TY8uK++3RrdPh8IfvzImtkLbZg3KSDr122qlm1p6TK+rWsdYhdWqRKCCgzLdbwoB0dU3afoX9e0tP5hWvp2T/AKKb1PF/2eHwXCpKmdsUbSSSC48jW31uPUrHUZIpjmZVunxze8RD9BQR5Who2AAeGpeamd5eppG1Yh9FhsIIKCtXUMcwDZWNe0ODwHC4uNht3lZraa9mlqRbuz3dDE88jaSmppDDHZzi1lmF5GoA6hqB/FWWjvSn/wBMk9VVra2vPBjjo8BiFDJBIY5W5ZAAS24JFxcXtyq2pki8cVeyovjmk8MqqkaCAgICAgICAgIL2N+91HxEvzHKDTfqqlzfOVJTokICAgICAglB2WDYFNVlwhDS5ustLg02PKAdoUGXPXH8k+HBbJ8WtaDwVcUO8VbBZn/W8ODrt/hPWOf9FRam1LWm1F/pK5K02u9OFyuxKyCDrsexdlJA6eS5a2wAG1zibABb0xzeeGEWXJGOvFLJNMdMHVwawRb3E0l1s2YuOwE2AtbmV3pNJyp4t1FqtZzo4Yjoq6G49+x1OYtBY/LG8m92szayANpUmsw82m0I9Hn5V95bJhWN09SPoJmvttAOsdo2qhvhvTvD0GPPTJH4y7EFRbpkrIIIssSKWMSSsheYI881rMaSGi51XJPINvcpMe02/LsiyzMV/HuxrG9F6yJr6ipyC5zOcZAS5zjyDlPV+ivcGpxztSjz+o0+Sv5XedXa4hAQEBAQEBAQEF7G/e6j4iX5jlBpv1VS5vnKkp0SEBAQEBAQSn+ZHrtGtE61xZU08sTbHM1wfftBAHiFW6nVYutLQsdNpcu8WrLX6TPkbvmXfLcbLfLfltfkVJbbfov677dX3CNhAQeR3T6Yvw57h+49kndex/NdeittliHD6hTfFLGV6OZ36POfzYWIYW8JxB9POyaM8ZjgbbMw5WnqKgzYoyVmE2HNOO8TDesGxOOpgbNGbsd+BBsR3EELzmTHOO3DL0+LLGSu8L4WiUQEHFyEs60z0Zr6uUvL4t6bfIzO4Bo5zca3HnVlpdRixx26qnV6fLk79mbTxZHlpLSQcpLTdptzHlVzS3FVTWrs+a2aIQEBAQEBAQEF7G/e6j4iX5jlBpv1VS5vnKkp0SEBAQEBAQc42ZnAarkgazYa+c8i1mdussxG89GlaF6KV1O8SiojZG4gvYLyB7e4gA25VTarUYr9Nl3o9Pkp+W7Rgqz/AEtf51cgssiAgqYrSCaGSJwu17HMPeLLfHbgtFkeWnHWavz3VUz4nujeLPY4scOsL02O8XiLQ8rkpNLTWXxUiNITrsR3ep0E0lfSzsicb00jw1wJtkLrDOD4XXBrdLGSnHHdYaLUzjvwz2bU06lQvQxO8JRkQQUYeW01wSrq2ZIJ2MitxoyCC/teOTqsunS5ceO28w5NXhyZa7VnZkOK4Y+mkMcmXONuVwcB222div8AFljJXeHn8uKcc7TKmVLtMIUICAgICAgICC9jfvdR8RL8xyg036qpc3zlSU6JCAgICAgIPrTwue8MaLuccoFwNfadS1m0RG8tq1mZ2hq2gujdZS2MtQGxHXvAGcdzjqb3Ki1WbHefxhf6TDkpG9pe4C4NoWPVyCyCAggoMj3WaIMrGSC15IuMOW7Da/eHNHcrr028zSYlQepU2yxPl4dWasSEFrDsMlqHhkMbnk6jYah1udsAUGbLWlZ3T4sdr2jZ+hKKPLGxp2hob4Cy81ad5mXqKRtWIfZYbiCCjEuj0pwyonhyU9TvLuXi+11Zwbt7lLhyVrbe0INTjvkrtWWMYzg81LJvcwAdtuHB1+vn8V6HBlpkrvV5zPhnHb8nXqaIQIWQQEBAQEBAQXsb97qPiJfmOUGm/VVLm+cqSnRIQEBAQEBBzZGXENAuSQ0DnJ1WWtpiOssxEzOzV9AtH6yAB01Q5sXJBqd4k+z2BUerzUvP4x/6v9HivSOs9HuguBZJQEBBBT+ksQ3QsS3/ABCSx4sYELf7b5j4kr0Ghx8OLfy83r8nHl/080u1wpCf0ajuQT3gmjP7socP7m6/8VSep1nj3XnpkxNdmhBVq2SgIIWGHR6U4ZUTw5aapML+oandRcNbe0KfBkrW35xu59Rjvav4TsxXFsNmp5SydpEm0km+brDuVeiw5KWp+DzmbHalvyUlJCKZQssCAgICAgICC9jfvdR8RL8xyg036qpc3zlSU6JCAgICAgIJssD3u5/h892yvrDDTg3Ee+C7x/K42a38VU621O3D1W+ii8deLo0wYhD9cz77f1VXFJ8LectfKeEIfro/vt/VOC3g5lfJwhD9dH99v6pwW8HMr5OEIfro/vt/VOC3g5lfL41mLQsY55lZZrS72m8gJ5+pbVxWmY6Nb5qRE9X5/qZzJI6R217i895J/wBr02Ou1YrDy2S3FaZfJbtEp/CHvdyasayadr3BoLGuFyBrBI5e1VfqdJmsbLb0u8Vmd2mjEIfro/vt/VVHLt4XEZa+ThCH66P77f1Tgt4OZXycIQ/XR/fb+qcFvBzK+ThCH66P77f1Tgt4OZXy8rpvTSTszUtdlcBYxCRrWv7HA3DvwXVpbRS35V3cWr3tX8ZZDK0hxDvauQ6+s3G1X1dtuigtu4rdqhAQEBAQEBAQXsb97qPiJfmOUGm/VVLm+cqSnRIQEBAQEBBKdhxLRzBY2jfdtEyZBzBNjeTIOYeCcMR/DikyDmCxtHg3kyDmHgnTwbyBg5gm0eDeXIrZqIbSIILb7QsW2merbrHZGQcw8E2jwbyZBzDwTaPBxT5Mg5h4LG0eDinyZBzBOGO5vJvY5h4LPDHg4pclnaGu6FgFkEBAQEBAQEF7G/e6j4iX5jlBpv1VS5vnKkp0SEBAQEBAQEErW28VmYbUiJtES2Gj3P6F0bXGN1y0E/SO2kDrVDfW5eLuvsegxTVnum+CNpKwxsB3pzGyMub6jcEX7R+KtNHnnJXeVXrMEYr7R2fLQ/BxV1jInf8AXYvfbVxQNl+skLbV5uVTeO7XS4ebeIns0mbc9oQ1xEbrgE+27m7VU112aZ7re/p+KKzLHoY3PcGtBLnENaBtJJsAFe2vwxxWUMU4rcMNL0f3NmBofVvLnnXvbTla3qc4a3HwHaqfPr7TO1Fzg9Prtvd250PwtxyBrM2ywkOb81D7rP33Te00/ZmGkuHthrZYIr5WvDWAm54zWm1+XW5XGDLNsXFZTZ8UVy8NXvcD3PII4hJWOzPtmcL5WM6ieXtKrc3qGS1uGkLPD6dSteLJKydF8JmDhEWF4BPEludXVdaRqdTW0cUNrabTWrPDLNsBo2S1sULwTG6Xe3a7EjXy9ytc+S0YuOFXgx1nLwS1CXQHDmi7mlo65XAfiVTxrc0ztEredDhiOr4zbndDI36Jz2n+Jr8w8DcFbe+yxP5MT6fitH4y8FpVorLQuBcc8LjZrwLa+Zw5CrPTauM0bKzVaScXV59djiEBAQEBAQEBAQXsb97qPiJfmOUGm/VVLm+cqSnRIQEBAQEBAQFreN6zDanyhvGJVu8UUcvI3eS7+UuY134ErzMV4rzD1HFw0iXn91fDhJSsnbtjdYn7D7D88q6/T8nDeaeXH6jj46ReFbcnoAyCaqdqzHI0/ZYLuPZckf2rfX34rxSGnp1OGk3l67Ba3f6ITfxte8dhLrfhZcFq8N9lhFuLHM/4ZvuT4eJKt0jhfemXb/M64v4X8VbeoX4aRCn9Oxxa+7t91XHZGFlLG4tDmb5IQbEgkgNvzaiSoPT8EW/OXR6lnmu1asyDRzBXHDG22ym4pW6OrInjkeS7LIxxJJJIaRynqC0yU/CYhJiv+cTLb8aoW19C6OOSzZGhzXjWNRDhcco1awvO47zhyby9HkrGbDtDHcb0dqaNwMrCBfiyN9m/JZ37p6le4dRjyqDNpsmLu5aHn/kab+sPyKayNsMwzpOuarQd11o/Yo9X/u3/ABcqz07rkWnqPTH0ZrgWLyUkzZInEAHjNvxXN5QRsVrqMNL0neFRhz3paNpbLpZTNqMNluNsW+t6nNAe38QqHTzNMsbeV/qYjJhmZYUF6WHmJFkEBAQEBAQEBBexv3uo+Il+Y5Qab9VUub5ypKdEhAQEBAQEBAK1t2bU7w2jTT/4z/6Uf5tXn9N1z7PRanpg3cdG5hX4RvbtbjG6mf1ODbA+GUrOeOTn6f7Y0887T7T/AKVNJXfsOCiAanujFP3uHHPhmW2CObn3a555ODaHbaGj/iYf6B/2o9R++Y/yk03/AB//AB4rchqg2oljO18YcOvKdf5ru9RpvWJcHpt9rTCzus4S/OyqaCY8m9PP8NnEtJ5hxiFp6bnjbgb+pYJ3i7OrjnVvxKfZzEbswblOY2AFtZvssOvUnFDO0u5wHSapojljddgcc0T7lt+XVtaexcmbTUyurBqb4Za5geIx4hRCR0fEfmjex3GFwbEX5RqVLkpOHJtEr3Heuox7zDLMHpBDjUcQ9llUWDsF7K3yX4tNMz4U2KvDqYiPL2u657lH/XH+Llw+nfsd/qX62Z4Lhj6qdsMYJJIzEbGt5XOPILXVtqM1aUndT4MU3vGzZdMattNhsuv/AM95b1udxB+d+5UOmrOTLGy/1Nox4ZhhgXpIeZkWQQEBAQEBAQEF7G/e6j4iX5jlBpv1VS5vnKkp0SEBAQEBAQEBYt2lms7TEtP0m0ppJcMfDHMDKY2NAsdoLb/kVS6fT5K5otMLvPqcdsM1h0m5xpHHSulZO/LE8B4Os8cauTnFvBdGu083iLVc2g1MY962fPdG0hjq5o2wuzQsYTfWLvcbHbzADxK20OnnHG9u8tdfqYyW2r2h6XRrSyjiw+KGSYCQRFpFjqOvqXJm02ScszEf124dVjrhiJnrszLDqt8MjJY3WkYcwP8Ao84OxW+THx14ZU2PLNLcUNWwbdCpZWWqPopLWcCMzD2OHJ1FUuXQ3pO9F5h12O8bXfd2M4PGc4NPm23awE91gteTqJjad23O0sM3xnFI5MSNSy+9b8yQarHKzLfV/aVbY8N4wcKnyZaTm4o7NClxfB6njymEv+23K7v1a1VRi1NPitebpskb2cMS06o6aHe6Sz3AZWNYMrB2nmWcekyXtvcy63HSm1GdYFXhuIRTzO1b9vj3dtyT4lWmbFPJmlVThzRzovZqNXpdhcrcssjHtBuA5hcL9hCqa6XPWekLq2rwWjaVaTTnDoGEQi/2Y48t+/UFtGjz3n8kc6zDjj8We6UaTS1sgLxlib7EYN7X1XceUq002lrhj/Kr1Oqtmnq6JdbjEBAQEBAQEBAQXsb97qPiJfmOUGm/VVLm+cqSnRIQEBAQEBAQSgXQEBATcFgLrILG2/cE2Z3FlgSP8k7CAsbAsm4nWBCAgICAgICAgICC9jfvdR8RL8xyg036qpc3zlSU6JCAgICAgICAgICAgICAgICAgICAgICAgICAgICAgICAgvY373UfES/McoNN+qqXN85UlOiQgICAgICAgICAgICAgICAgICAgICAgICAgICAgICAgIP/2Q=="/>
          <p:cNvSpPr>
            <a:spLocks noChangeAspect="1" noChangeArrowheads="1"/>
          </p:cNvSpPr>
          <p:nvPr/>
        </p:nvSpPr>
        <p:spPr bwMode="auto">
          <a:xfrm>
            <a:off x="155575" y="-890588"/>
            <a:ext cx="3209925" cy="18573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4" descr="data:image/jpeg;base64,/9j/4AAQSkZJRgABAQAAAQABAAD/2wCEAAkGBxISDxUSERAVFhAXEhcPFRYYFRYVFhcWFhUWFhcYFRUZHSghGBolHhMTITEhJSorLi4uGB8zODMtNygtLisBCgoKDg0OGxAQGzclICYrLS0vLS0vNS0tLS0tNzUtLS0tLS0tLS0tLS0tLS0tLS0tLS0tLS0tLS0tLS0tLS0tLf/AABEIAJwBDQMBEQACEQEDEQH/xAAcAAEAAwADAQEAAAAAAAAAAAAAAQQHAgUGAwj/xABCEAABAwICAw0EBwgDAQAAAAABAAIDBBEFEgYhMQcTFSJBUVRhcYGRk9IyNHSzI1NikqGx0RRCUnJzgrLBJTNDNf/EABoBAQACAwEAAAAAAAAAAAAAAAADBQECBAb/xAArEQEAAgECBQQDAAIDAQAAAAAAAQIDBBESEyExUQUUMlIiM0FhcTRCgSP/2gAMAwEAAhEDEQA/AKuM4tUCqnAqZwBPKABLIAAJHAAAO1DUvQYMGOaV/F5jLmvxz1U+F6npU/nSepTe2x/VDz8nk4XqelT+dJ6k9tj+pz8nk4XqelT+dJ6k9tj+pz8nk4XqelT+dJ6k9tj+pz8nk4XqelT+dJ6k9tj+pz8nk4XqelT+dJ6k9tj+pz8nk4XqelT+dJ6k9tj+pz8nk4XqelT+dJ6k9tj+pz8nk4XqelT+dJ6k9tj+pz8nk4XqelT+dJ6k9tj+pz8nk4XqelT+dJ6k9tj+pz8nk4XqelT+dJ6k9tj+pz8nk4XqelT+dJ6k9tj+pz8nk4XqelT+dJ6k9tj+pz8nk4XqelT+dJ6k9tj+pz8nk4XqelT+dJ6k9tj+pz8nk4XqelT+dJ6k9tj+pz8nk4XqelT+dJ6k9tj+pz8nk4XqelT+dJ6k9tj+pz8nk4XqelT+dJ6k9tj+pz8nk4XqelT+dJ6k9tj+pz8nk4XqelT+dJ6k9tj+pz8nk4XqelT+dJ6k9tj+pz8nk4XqelT+dJ6k9tj+pz8nk4XqelT+dJ6k9tj+pz8nk4XqelT+dJ6k9tj+pz8nk4XqelT+dJ6k9tj+pz8nk4XqelT+dJ6k9tj+pz8nk4XqelT+dJ6k9tj+pz8nk4XqelT+dJ6k9tj+pz8nk4XqelT+dJ6k9tj+pz8nk4XqelT+dJ6k9tj+pz8nk4XqelT+dJ6k9tj+pz8nkxv3uo+Il+Y5NN+upm+cqSnRITqbidTcTqbidTcTqbidTcTqbidTcTqbidTdKdQTqCRvLIsbgsxO8bgkTuFk36bgkzMAm8sITqbidTcTqbidTcTqbidTcTqbidTcTqbidTcTqbidTcTqL2N+91HxEvzHKDTfqqlzfOVJTokICAgICAgICAgIJAQh9BEc4YQQ7MGkEWIJPN3qOckcHFH8S1pPHFZdxiujktPWR079Yke1sb7antLgD3i+sLnrqq3xzMd0/trUyRE9pd1pJoaY8QhZEPoJ5GtH2CNb2nuBIXPi1kWwzxd4dGTRTTJER2lc0r0OLsRiELbQzkB1hqZkHH8WjxUeDWcOKYnulz6LfLHD2fHTLRRzsRijgbZkzANQ1M3sBrnH+3L3rbT6uIxTxd4aanRzOSIq6rTHR7ea6OngaTniZkA2udra7/G57VNptRFsc3sh1GmmuSKVdVpBhJpZ95e67hGx7jsF3C5A6hsuunDnjJWbubNhnFaKuvkYRqIINg6xFtR1gqaLcUborVmJ6uCy1EBAQEBAQEBAQEBAQXsb97qPiJfmOUGm/VVLm+cqSnRIQEBAQEBAQEBAWO7L0dZojMKZlVBeWF0YkIA47NWsED2ht1jwXDGrra00t0dvtLVrF46tCxHRaKtigmFmThsb89vaAsbPHLy61WV1NsUzXfotZ0tckRb+vS1NFHJkL2gljxIw8zhsIXNFrR2dnDE94cMTr4YI98me1rAdp5zq1daUpa87VYvatK7y6fDdNqKeURskIeTlbmaWhx5gSpr6TJSN3PTWY7W2/r0YaL3tr51zuvaHxfRRmUSlo3wNLA7lDSbkBbRaYjb+NZpEzv8A10VdolFNX/tcxzNDGNbHbVmaTxnc+0aupTV1NqY+CHPbS1vl45eIxjRuorcUqN6bliEgYZHamDKxrbD+Ii2wKxx6muLDHXqrMulvlzTtHR5DEqdsc0kbXFzWPLA4i17G17KwxX46xM9FfkpwW2VlIjEBAQEBAQEBAQEBBexv3uo+Il+Y5Qab9VUub5ypKdEhAQEBAQEBAQfRkLiCWtJDdbiASG35TbYFrNoju2isz2e10DwqlrqeSGZtpY3ZmSNOV+R/Pz2cHbecKs1eW+K8WrPRZ6PDTLSa2aLozhBpKcQGTO1rnZTaxyk3AIvtFyqvNk5luKOi3wYuXThnq7ayj/2l28CMsi3V65zq1sN+JHGHAfafe58AB4q69OxxwcX9UPqV55nD/HiQ4jWNoNx28isMkRakq7HM1vEw/ReHOJiYXe0WNJ7bBeXvH5S9XimZpEysrVIhIYcJWktIGokEDt50jv1Jjp0Z9XaKU1BSS1M3004aSC/UzfHGzbM7Ty3VjXU3zXisdIVd9LXFSbz1lmbY3OaXhpLR7TgDlBJtrOwXKuYvXtupZrM9dnBbtNkICAgICAgICAgIL2N+91HxEvzHKDTfqqlzfOVJTokICAgICAgIOTRc25yB4myxM7QzEby9Vo/R1tDVMmNLIY75ZMozgxnaeLfZt7lX6nLizU236u/TY8uK++3RrdPh8IfvzImtkLbZg3KSDr122qlm1p6TK+rWsdYhdWqRKCCgzLdbwoB0dU3afoX9e0tP5hWvp2T/AKKb1PF/2eHwXCpKmdsUbSSSC48jW31uPUrHUZIpjmZVunxze8RD9BQR5Who2AAeGpeamd5eppG1Yh9FhsIIKCtXUMcwDZWNe0ODwHC4uNht3lZraa9mlqRbuz3dDE88jaSmppDDHZzi1lmF5GoA6hqB/FWWjvSn/wBMk9VVra2vPBjjo8BiFDJBIY5W5ZAAS24JFxcXtyq2pki8cVeyovjmk8MqqkaCAgICAgICAgIL2N+91HxEvzHKDTfqqlzfOVJTokICAgICAglB2WDYFNVlwhDS5ustLg02PKAdoUGXPXH8k+HBbJ8WtaDwVcUO8VbBZn/W8ODrt/hPWOf9FRam1LWm1F/pK5K02u9OFyuxKyCDrsexdlJA6eS5a2wAG1zibABb0xzeeGEWXJGOvFLJNMdMHVwawRb3E0l1s2YuOwE2AtbmV3pNJyp4t1FqtZzo4Yjoq6G49+x1OYtBY/LG8m92szayANpUmsw82m0I9Hn5V95bJhWN09SPoJmvttAOsdo2qhvhvTvD0GPPTJH4y7EFRbpkrIIIssSKWMSSsheYI881rMaSGi51XJPINvcpMe02/LsiyzMV/HuxrG9F6yJr6ipyC5zOcZAS5zjyDlPV+ivcGpxztSjz+o0+Sv5XedXa4hAQEBAQEBAQEF7G/e6j4iX5jlBpv1VS5vnKkp0SEBAQEBAQSn+ZHrtGtE61xZU08sTbHM1wfftBAHiFW6nVYutLQsdNpcu8WrLX6TPkbvmXfLcbLfLfltfkVJbbfov677dX3CNhAQeR3T6Yvw57h+49kndex/NdeittliHD6hTfFLGV6OZ36POfzYWIYW8JxB9POyaM8ZjgbbMw5WnqKgzYoyVmE2HNOO8TDesGxOOpgbNGbsd+BBsR3EELzmTHOO3DL0+LLGSu8L4WiUQEHFyEs60z0Zr6uUvL4t6bfIzO4Bo5zca3HnVlpdRixx26qnV6fLk79mbTxZHlpLSQcpLTdptzHlVzS3FVTWrs+a2aIQEBAQEBAQEF7G/e6j4iX5jlBpv1VS5vnKkp0SEBAQEBAQc42ZnAarkgazYa+c8i1mdussxG89GlaF6KV1O8SiojZG4gvYLyB7e4gA25VTarUYr9Nl3o9Pkp+W7Rgqz/AEtf51cgssiAgqYrSCaGSJwu17HMPeLLfHbgtFkeWnHWavz3VUz4nujeLPY4scOsL02O8XiLQ8rkpNLTWXxUiNITrsR3ep0E0lfSzsicb00jw1wJtkLrDOD4XXBrdLGSnHHdYaLUzjvwz2bU06lQvQxO8JRkQQUYeW01wSrq2ZIJ2MitxoyCC/teOTqsunS5ceO28w5NXhyZa7VnZkOK4Y+mkMcmXONuVwcB222div8AFljJXeHn8uKcc7TKmVLtMIUICAgICAgICC9jfvdR8RL8xyg036qpc3zlSU6JCAgICAgIPrTwue8MaLuccoFwNfadS1m0RG8tq1mZ2hq2gujdZS2MtQGxHXvAGcdzjqb3Ki1WbHefxhf6TDkpG9pe4C4NoWPVyCyCAggoMj3WaIMrGSC15IuMOW7Da/eHNHcrr028zSYlQepU2yxPl4dWasSEFrDsMlqHhkMbnk6jYah1udsAUGbLWlZ3T4sdr2jZ+hKKPLGxp2hob4Cy81ad5mXqKRtWIfZYbiCCjEuj0pwyonhyU9TvLuXi+11Zwbt7lLhyVrbe0INTjvkrtWWMYzg81LJvcwAdtuHB1+vn8V6HBlpkrvV5zPhnHb8nXqaIQIWQQEBAQEBAQXsb97qPiJfmOUGm/VVLm+cqSnRIQEBAQEBBzZGXENAuSQ0DnJ1WWtpiOssxEzOzV9AtH6yAB01Q5sXJBqd4k+z2BUerzUvP4x/6v9HivSOs9HuguBZJQEBBBT+ksQ3QsS3/ABCSx4sYELf7b5j4kr0Ghx8OLfy83r8nHl/080u1wpCf0ajuQT3gmjP7socP7m6/8VSep1nj3XnpkxNdmhBVq2SgIIWGHR6U4ZUTw5aapML+oandRcNbe0KfBkrW35xu59Rjvav4TsxXFsNmp5SydpEm0km+brDuVeiw5KWp+DzmbHalvyUlJCKZQssCAgICAgICC9jfvdR8RL8xyg036qpc3zlSU6JCAgICAgIJssD3u5/h892yvrDDTg3Ee+C7x/K42a38VU621O3D1W+ii8deLo0wYhD9cz77f1VXFJ8LectfKeEIfro/vt/VOC3g5lfJwhD9dH99v6pwW8HMr5OEIfro/vt/VOC3g5lfL41mLQsY55lZZrS72m8gJ5+pbVxWmY6Nb5qRE9X5/qZzJI6R217i895J/wBr02Ou1YrDy2S3FaZfJbtEp/CHvdyasayadr3BoLGuFyBrBI5e1VfqdJmsbLb0u8Vmd2mjEIfro/vt/VVHLt4XEZa+ThCH66P77f1Tgt4OZXycIQ/XR/fb+qcFvBzK+ThCH66P77f1Tgt4OZXy8rpvTSTszUtdlcBYxCRrWv7HA3DvwXVpbRS35V3cWr3tX8ZZDK0hxDvauQ6+s3G1X1dtuigtu4rdqhAQEBAQEBAQXsb97qPiJfmOUGm/VVLm+cqSnRIQEBAQEBBKdhxLRzBY2jfdtEyZBzBNjeTIOYeCcMR/DikyDmCxtHg3kyDmHgnTwbyBg5gm0eDeXIrZqIbSIILb7QsW2merbrHZGQcw8E2jwbyZBzDwTaPBxT5Mg5h4LG0eDinyZBzBOGO5vJvY5h4LPDHg4pclnaGu6FgFkEBAQEBAQEF7G/e6j4iX5jlBpv1VS5vnKkp0SEBAQEBAQEErW28VmYbUiJtES2Gj3P6F0bXGN1y0E/SO2kDrVDfW5eLuvsegxTVnum+CNpKwxsB3pzGyMub6jcEX7R+KtNHnnJXeVXrMEYr7R2fLQ/BxV1jInf8AXYvfbVxQNl+skLbV5uVTeO7XS4ebeIns0mbc9oQ1xEbrgE+27m7VU112aZ7re/p+KKzLHoY3PcGtBLnENaBtJJsAFe2vwxxWUMU4rcMNL0f3NmBofVvLnnXvbTla3qc4a3HwHaqfPr7TO1Fzg9Prtvd250PwtxyBrM2ywkOb81D7rP33Te00/ZmGkuHthrZYIr5WvDWAm54zWm1+XW5XGDLNsXFZTZ8UVy8NXvcD3PII4hJWOzPtmcL5WM6ieXtKrc3qGS1uGkLPD6dSteLJKydF8JmDhEWF4BPEludXVdaRqdTW0cUNrabTWrPDLNsBo2S1sULwTG6Xe3a7EjXy9ytc+S0YuOFXgx1nLwS1CXQHDmi7mlo65XAfiVTxrc0ztEredDhiOr4zbndDI36Jz2n+Jr8w8DcFbe+yxP5MT6fitH4y8FpVorLQuBcc8LjZrwLa+Zw5CrPTauM0bKzVaScXV59djiEBAQEBAQEBAQXsb97qPiJfmOUGm/VVLm+cqSnRIQEBAQEBAQFreN6zDanyhvGJVu8UUcvI3eS7+UuY134ErzMV4rzD1HFw0iXn91fDhJSsnbtjdYn7D7D88q6/T8nDeaeXH6jj46ReFbcnoAyCaqdqzHI0/ZYLuPZckf2rfX34rxSGnp1OGk3l67Ba3f6ITfxte8dhLrfhZcFq8N9lhFuLHM/4ZvuT4eJKt0jhfemXb/M64v4X8VbeoX4aRCn9Oxxa+7t91XHZGFlLG4tDmb5IQbEgkgNvzaiSoPT8EW/OXR6lnmu1asyDRzBXHDG22ym4pW6OrInjkeS7LIxxJJJIaRynqC0yU/CYhJiv+cTLb8aoW19C6OOSzZGhzXjWNRDhcco1awvO47zhyby9HkrGbDtDHcb0dqaNwMrCBfiyN9m/JZ37p6le4dRjyqDNpsmLu5aHn/kab+sPyKayNsMwzpOuarQd11o/Yo9X/u3/ABcqz07rkWnqPTH0ZrgWLyUkzZInEAHjNvxXN5QRsVrqMNL0neFRhz3paNpbLpZTNqMNluNsW+t6nNAe38QqHTzNMsbeV/qYjJhmZYUF6WHmJFkEBAQEBAQEBBexv3uo+Il+Y5Qab9VUub5ypKdEhAQEBAQEBAK1t2bU7w2jTT/4z/6Uf5tXn9N1z7PRanpg3cdG5hX4RvbtbjG6mf1ODbA+GUrOeOTn6f7Y0887T7T/AKVNJXfsOCiAanujFP3uHHPhmW2CObn3a555ODaHbaGj/iYf6B/2o9R++Y/yk03/AB//AB4rchqg2oljO18YcOvKdf5ru9RpvWJcHpt9rTCzus4S/OyqaCY8m9PP8NnEtJ5hxiFp6bnjbgb+pYJ3i7OrjnVvxKfZzEbswblOY2AFtZvssOvUnFDO0u5wHSapojljddgcc0T7lt+XVtaexcmbTUyurBqb4Za5geIx4hRCR0fEfmjex3GFwbEX5RqVLkpOHJtEr3Heuox7zDLMHpBDjUcQ9llUWDsF7K3yX4tNMz4U2KvDqYiPL2u657lH/XH+Llw+nfsd/qX62Z4Lhj6qdsMYJJIzEbGt5XOPILXVtqM1aUndT4MU3vGzZdMattNhsuv/AM95b1udxB+d+5UOmrOTLGy/1Nox4ZhhgXpIeZkWQQEBAQEBAQEF7G/e6j4iX5jlBpv1VS5vnKkp0SEBAQEBAQEBYt2lms7TEtP0m0ppJcMfDHMDKY2NAsdoLb/kVS6fT5K5otMLvPqcdsM1h0m5xpHHSulZO/LE8B4Os8cauTnFvBdGu083iLVc2g1MY962fPdG0hjq5o2wuzQsYTfWLvcbHbzADxK20OnnHG9u8tdfqYyW2r2h6XRrSyjiw+KGSYCQRFpFjqOvqXJm02ScszEf124dVjrhiJnrszLDqt8MjJY3WkYcwP8Ao84OxW+THx14ZU2PLNLcUNWwbdCpZWWqPopLWcCMzD2OHJ1FUuXQ3pO9F5h12O8bXfd2M4PGc4NPm23awE91gteTqJjad23O0sM3xnFI5MSNSy+9b8yQarHKzLfV/aVbY8N4wcKnyZaTm4o7NClxfB6njymEv+23K7v1a1VRi1NPitebpskb2cMS06o6aHe6Sz3AZWNYMrB2nmWcekyXtvcy63HSm1GdYFXhuIRTzO1b9vj3dtyT4lWmbFPJmlVThzRzovZqNXpdhcrcssjHtBuA5hcL9hCqa6XPWekLq2rwWjaVaTTnDoGEQi/2Y48t+/UFtGjz3n8kc6zDjj8We6UaTS1sgLxlib7EYN7X1XceUq002lrhj/Kr1Oqtmnq6JdbjEBAQEBAQEBAQXsb97qPiJfmOUGm/VVLm+cqSnRIQEBAQEBAQSgXQEBATcFgLrILG2/cE2Z3FlgSP8k7CAsbAsm4nWBCAgICAgICAgICC9jfvdR8RL8xyg036qpc3zlSU6JCAgICAgICAgICAgICAgICAgICAgICAgICAgICAgICAgvY373UfES/McoNN+qqXN85UlOiQgICAgICAgICAgICAgICAgICAgICAgICAgICAgICAgIP/2Q=="/>
          <p:cNvSpPr>
            <a:spLocks noChangeAspect="1" noChangeArrowheads="1"/>
          </p:cNvSpPr>
          <p:nvPr/>
        </p:nvSpPr>
        <p:spPr bwMode="auto">
          <a:xfrm>
            <a:off x="307975" y="-738188"/>
            <a:ext cx="3209925" cy="18573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0200" y="2967219"/>
            <a:ext cx="2362200" cy="1366852"/>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7800" y="2834819"/>
            <a:ext cx="3843362" cy="1584781"/>
          </a:xfrm>
          <a:prstGeom prst="rect">
            <a:avLst/>
          </a:prstGeom>
        </p:spPr>
      </p:pic>
      <p:pic>
        <p:nvPicPr>
          <p:cNvPr id="1040" name="Picture 16" descr="http://www.bait-awards.bg/uploads/registr/2015/pic_11_9dbcc8a0f1414335efa516dea20b125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3600" y="1346657"/>
            <a:ext cx="2121894" cy="1595665"/>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2"/>
          <p:cNvSpPr txBox="1">
            <a:spLocks/>
          </p:cNvSpPr>
          <p:nvPr/>
        </p:nvSpPr>
        <p:spPr bwMode="auto">
          <a:xfrm>
            <a:off x="4323715" y="4381313"/>
            <a:ext cx="4397721" cy="2041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rgbClr val="7F7F7F"/>
                </a:solidFill>
                <a:latin typeface="Segoe UI" panose="020B0502040204020203" pitchFamily="34" charset="0"/>
                <a:ea typeface="+mn-ea"/>
                <a:cs typeface="Segoe UI" panose="020B0502040204020203" pitchFamily="34" charset="0"/>
              </a:defRPr>
            </a:lvl1pPr>
            <a:lvl2pPr marL="742950" indent="-285750" algn="l" rtl="0" eaLnBrk="0" fontAlgn="base" hangingPunct="0">
              <a:spcBef>
                <a:spcPct val="20000"/>
              </a:spcBef>
              <a:spcAft>
                <a:spcPct val="0"/>
              </a:spcAft>
              <a:buFont typeface="Courier New" pitchFamily="49" charset="0"/>
              <a:buChar char="o"/>
              <a:defRPr sz="1600" kern="1200">
                <a:solidFill>
                  <a:srgbClr val="7F7F7F"/>
                </a:solidFill>
                <a:latin typeface="Segoe UI" panose="020B0502040204020203" pitchFamily="34" charset="0"/>
                <a:ea typeface="+mn-ea"/>
                <a:cs typeface="Segoe UI" panose="020B0502040204020203" pitchFamily="34" charset="0"/>
              </a:defRPr>
            </a:lvl2pPr>
            <a:lvl3pPr marL="1143000" indent="-228600" algn="l" rtl="0" eaLnBrk="0" fontAlgn="base" hangingPunct="0">
              <a:spcBef>
                <a:spcPct val="20000"/>
              </a:spcBef>
              <a:spcAft>
                <a:spcPct val="0"/>
              </a:spcAft>
              <a:buFont typeface="Arial" charset="0"/>
              <a:buChar char="•"/>
              <a:defRPr sz="1600" kern="1200">
                <a:solidFill>
                  <a:srgbClr val="7F7F7F"/>
                </a:solidFill>
                <a:latin typeface="Segoe UI" panose="020B0502040204020203" pitchFamily="34" charset="0"/>
                <a:ea typeface="+mn-ea"/>
                <a:cs typeface="Segoe UI" panose="020B0502040204020203" pitchFamily="34" charset="0"/>
              </a:defRPr>
            </a:lvl3pPr>
            <a:lvl4pPr marL="1600200" indent="-228600" algn="l" rtl="0" eaLnBrk="0" fontAlgn="base" hangingPunct="0">
              <a:spcBef>
                <a:spcPct val="20000"/>
              </a:spcBef>
              <a:spcAft>
                <a:spcPct val="0"/>
              </a:spcAft>
              <a:buFont typeface="Courier New" pitchFamily="49" charset="0"/>
              <a:buChar char="o"/>
              <a:defRPr sz="1600" kern="1200">
                <a:solidFill>
                  <a:srgbClr val="7F7F7F"/>
                </a:solidFill>
                <a:latin typeface="Segoe UI" panose="020B0502040204020203" pitchFamily="34" charset="0"/>
                <a:ea typeface="+mn-ea"/>
                <a:cs typeface="Segoe UI" panose="020B0502040204020203" pitchFamily="34" charset="0"/>
              </a:defRPr>
            </a:lvl4pPr>
            <a:lvl5pPr marL="2057400" indent="-228600" algn="l" rtl="0" eaLnBrk="0" fontAlgn="base" hangingPunct="0">
              <a:spcBef>
                <a:spcPct val="20000"/>
              </a:spcBef>
              <a:spcAft>
                <a:spcPct val="0"/>
              </a:spcAft>
              <a:buFont typeface="Arial" charset="0"/>
              <a:buChar char="•"/>
              <a:defRPr sz="1600" kern="1200">
                <a:solidFill>
                  <a:srgbClr val="7F7F7F"/>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buFont typeface="Arial" charset="0"/>
              <a:buNone/>
            </a:pPr>
            <a:r>
              <a:rPr lang="en-US" sz="2800" dirty="0" smtClean="0">
                <a:solidFill>
                  <a:schemeClr val="tx1"/>
                </a:solidFill>
              </a:rPr>
              <a:t>Blogs:</a:t>
            </a:r>
          </a:p>
          <a:p>
            <a:pPr marL="0" indent="0">
              <a:buFont typeface="Arial" charset="0"/>
              <a:buNone/>
            </a:pPr>
            <a:r>
              <a:rPr lang="en-US" sz="2800" dirty="0" smtClean="0">
                <a:solidFill>
                  <a:schemeClr val="tx1"/>
                </a:solidFill>
              </a:rPr>
              <a:t>velingeorgiev.pro</a:t>
            </a:r>
          </a:p>
          <a:p>
            <a:pPr marL="0" indent="0">
              <a:buFont typeface="Arial" charset="0"/>
              <a:buNone/>
            </a:pPr>
            <a:r>
              <a:rPr lang="en-US" sz="2800" dirty="0" smtClean="0">
                <a:solidFill>
                  <a:schemeClr val="tx1"/>
                </a:solidFill>
              </a:rPr>
              <a:t>sharepoint.bg</a:t>
            </a:r>
          </a:p>
          <a:p>
            <a:pPr marL="0" indent="0">
              <a:buFont typeface="Arial" charset="0"/>
              <a:buNone/>
            </a:pPr>
            <a:r>
              <a:rPr lang="en-US" sz="2800" dirty="0" smtClean="0">
                <a:solidFill>
                  <a:schemeClr val="tx1"/>
                </a:solidFill>
              </a:rPr>
              <a:t>Twitter: @velingeorgiev</a:t>
            </a:r>
            <a:endParaRPr lang="en-US" sz="2800" dirty="0">
              <a:solidFill>
                <a:schemeClr val="tx1"/>
              </a:solidFill>
            </a:endParaRPr>
          </a:p>
          <a:p>
            <a:pPr marL="0" indent="0">
              <a:buFont typeface="Arial" charset="0"/>
              <a:buNone/>
            </a:pPr>
            <a:endParaRPr lang="en-US" dirty="0" smtClean="0"/>
          </a:p>
          <a:p>
            <a:pPr lvl="2"/>
            <a:endParaRPr lang="en-US" sz="2400" dirty="0" smtClean="0"/>
          </a:p>
          <a:p>
            <a:pPr lvl="1"/>
            <a:endParaRPr lang="en-US" sz="2000" dirty="0" smtClean="0"/>
          </a:p>
          <a:p>
            <a:endParaRPr lang="en-US" dirty="0"/>
          </a:p>
        </p:txBody>
      </p:sp>
    </p:spTree>
    <p:extLst>
      <p:ext uri="{BB962C8B-B14F-4D97-AF65-F5344CB8AC3E}">
        <p14:creationId xmlns:p14="http://schemas.microsoft.com/office/powerpoint/2010/main" val="9827159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0"/>
          </a:xfrm>
        </p:spPr>
        <p:txBody>
          <a:bodyPr/>
          <a:lstStyle/>
          <a:p>
            <a:r>
              <a:rPr lang="en-US" dirty="0" smtClean="0"/>
              <a:t>Introduction to Logic Apps</a:t>
            </a:r>
            <a:endParaRPr lang="en-US" dirty="0"/>
          </a:p>
        </p:txBody>
      </p:sp>
      <p:sp>
        <p:nvSpPr>
          <p:cNvPr id="3" name="Content Placeholder 2"/>
          <p:cNvSpPr>
            <a:spLocks noGrp="1"/>
          </p:cNvSpPr>
          <p:nvPr>
            <p:ph idx="1"/>
          </p:nvPr>
        </p:nvSpPr>
        <p:spPr/>
        <p:txBody>
          <a:bodyPr/>
          <a:lstStyle/>
          <a:p>
            <a:pPr lvl="2"/>
            <a:endParaRPr lang="en-US" sz="2400" dirty="0"/>
          </a:p>
          <a:p>
            <a:pPr lvl="1"/>
            <a:endParaRPr lang="en-US" sz="2000" dirty="0"/>
          </a:p>
          <a:p>
            <a:pPr marL="0" indent="0" algn="ctr">
              <a:buNone/>
            </a:pPr>
            <a:r>
              <a:rPr lang="en-US" sz="4400" dirty="0"/>
              <a:t>Q &amp; A</a:t>
            </a:r>
          </a:p>
        </p:txBody>
      </p:sp>
    </p:spTree>
    <p:extLst>
      <p:ext uri="{BB962C8B-B14F-4D97-AF65-F5344CB8AC3E}">
        <p14:creationId xmlns:p14="http://schemas.microsoft.com/office/powerpoint/2010/main" val="14811038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Upcoming events</a:t>
            </a:r>
            <a:endParaRPr lang="en-US" dirty="0"/>
          </a:p>
        </p:txBody>
      </p:sp>
      <p:sp>
        <p:nvSpPr>
          <p:cNvPr id="4" name="Content Placeholder 3"/>
          <p:cNvSpPr>
            <a:spLocks noGrp="1"/>
          </p:cNvSpPr>
          <p:nvPr>
            <p:ph sz="quarter" idx="13"/>
          </p:nvPr>
        </p:nvSpPr>
        <p:spPr>
          <a:xfrm>
            <a:off x="2819400" y="1371600"/>
            <a:ext cx="5943600" cy="4876800"/>
          </a:xfrm>
        </p:spPr>
        <p:txBody>
          <a:bodyPr/>
          <a:lstStyle/>
          <a:p>
            <a:pPr marL="0" indent="0">
              <a:buNone/>
            </a:pPr>
            <a:endParaRPr lang="en-US" dirty="0" smtClean="0"/>
          </a:p>
          <a:p>
            <a:pPr marL="0" indent="0">
              <a:buNone/>
            </a:pPr>
            <a:r>
              <a:rPr lang="en-US" dirty="0" smtClean="0"/>
              <a:t>SQLSaturday #</a:t>
            </a:r>
            <a:r>
              <a:rPr lang="bg-BG" dirty="0" smtClean="0"/>
              <a:t>519</a:t>
            </a:r>
            <a:r>
              <a:rPr lang="en-US" dirty="0" smtClean="0"/>
              <a:t> </a:t>
            </a:r>
            <a:r>
              <a:rPr lang="en-US" dirty="0"/>
              <a:t>in </a:t>
            </a:r>
            <a:r>
              <a:rPr lang="en-US" dirty="0" smtClean="0"/>
              <a:t>may!</a:t>
            </a:r>
          </a:p>
          <a:p>
            <a:pPr marL="0" indent="0">
              <a:buNone/>
            </a:pPr>
            <a:r>
              <a:rPr lang="en-US" dirty="0" smtClean="0">
                <a:hlinkClick r:id="rId2"/>
              </a:rPr>
              <a:t>http</a:t>
            </a:r>
            <a:r>
              <a:rPr lang="en-US" dirty="0">
                <a:hlinkClick r:id="rId2"/>
              </a:rPr>
              <a:t>://</a:t>
            </a:r>
            <a:r>
              <a:rPr lang="en-US" dirty="0" smtClean="0">
                <a:hlinkClick r:id="rId2"/>
              </a:rPr>
              <a:t>www.sqlsaturday.com/</a:t>
            </a:r>
            <a:r>
              <a:rPr lang="bg-BG" dirty="0" smtClean="0">
                <a:hlinkClick r:id="rId2"/>
              </a:rPr>
              <a:t>519</a:t>
            </a:r>
            <a:r>
              <a:rPr lang="en-US" dirty="0" smtClean="0">
                <a:hlinkClick r:id="rId2"/>
              </a:rPr>
              <a:t>/</a:t>
            </a:r>
            <a:endParaRPr lang="en-US" dirty="0"/>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828800"/>
            <a:ext cx="2436876" cy="1188720"/>
          </a:xfrm>
          <a:prstGeom prst="rect">
            <a:avLst/>
          </a:prstGeom>
        </p:spPr>
      </p:pic>
      <p:sp>
        <p:nvSpPr>
          <p:cNvPr id="3" name="Rectangle 2"/>
          <p:cNvSpPr/>
          <p:nvPr/>
        </p:nvSpPr>
        <p:spPr>
          <a:xfrm>
            <a:off x="3876521" y="3244334"/>
            <a:ext cx="1390958" cy="369332"/>
          </a:xfrm>
          <a:prstGeom prst="rect">
            <a:avLst/>
          </a:prstGeom>
        </p:spPr>
        <p:txBody>
          <a:bodyPr wrap="none">
            <a:spAutoFit/>
          </a:bodyPr>
          <a:lstStyle/>
          <a:p>
            <a:pPr marL="0" indent="0">
              <a:buNone/>
            </a:pPr>
            <a:r>
              <a:rPr lang="en-US" dirty="0"/>
              <a:t>bit.do/</a:t>
            </a:r>
            <a:r>
              <a:rPr lang="en-US" dirty="0" err="1"/>
              <a:t>svote</a:t>
            </a:r>
            <a:endParaRPr lang="en-US" dirty="0"/>
          </a:p>
        </p:txBody>
      </p:sp>
    </p:spTree>
    <p:extLst>
      <p:ext uri="{BB962C8B-B14F-4D97-AF65-F5344CB8AC3E}">
        <p14:creationId xmlns:p14="http://schemas.microsoft.com/office/powerpoint/2010/main" val="36487751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0"/>
          </a:xfrm>
        </p:spPr>
        <p:txBody>
          <a:bodyPr/>
          <a:lstStyle/>
          <a:p>
            <a:pPr algn="l"/>
            <a:r>
              <a:rPr lang="en-US" sz="3600" dirty="0" smtClean="0"/>
              <a:t>Thanks to our Sponsors:</a:t>
            </a:r>
            <a:endParaRPr lang="en-US" sz="3600" dirty="0"/>
          </a:p>
        </p:txBody>
      </p:sp>
      <p:sp>
        <p:nvSpPr>
          <p:cNvPr id="4" name="Rectangle 3"/>
          <p:cNvSpPr/>
          <p:nvPr/>
        </p:nvSpPr>
        <p:spPr>
          <a:xfrm>
            <a:off x="228600" y="1576899"/>
            <a:ext cx="1620059" cy="338554"/>
          </a:xfrm>
          <a:prstGeom prst="rect">
            <a:avLst/>
          </a:prstGeom>
        </p:spPr>
        <p:txBody>
          <a:bodyPr wrap="none">
            <a:spAutoFit/>
          </a:bodyPr>
          <a:lstStyle/>
          <a:p>
            <a:r>
              <a:rPr lang="en-US" sz="1600" dirty="0" smtClean="0">
                <a:latin typeface="Segoe UI" panose="020B0502040204020203" pitchFamily="34" charset="0"/>
                <a:cs typeface="Segoe UI" panose="020B0502040204020203" pitchFamily="34" charset="0"/>
              </a:rPr>
              <a:t>Global Sponsor:</a:t>
            </a:r>
            <a:endParaRPr lang="en-US" sz="1600" dirty="0">
              <a:latin typeface="Segoe UI" panose="020B0502040204020203" pitchFamily="34" charset="0"/>
              <a:cs typeface="Segoe UI" panose="020B0502040204020203" pitchFamily="34" charset="0"/>
            </a:endParaRPr>
          </a:p>
        </p:txBody>
      </p:sp>
      <p:sp>
        <p:nvSpPr>
          <p:cNvPr id="6" name="Rectangle 5"/>
          <p:cNvSpPr/>
          <p:nvPr/>
        </p:nvSpPr>
        <p:spPr>
          <a:xfrm>
            <a:off x="298704" y="2127357"/>
            <a:ext cx="1912511" cy="338554"/>
          </a:xfrm>
          <a:prstGeom prst="rect">
            <a:avLst/>
          </a:prstGeom>
        </p:spPr>
        <p:txBody>
          <a:bodyPr wrap="none">
            <a:spAutoFit/>
          </a:bodyPr>
          <a:lstStyle/>
          <a:p>
            <a:r>
              <a:rPr lang="en-US" sz="1600" dirty="0" smtClean="0">
                <a:latin typeface="Segoe UI" panose="020B0502040204020203" pitchFamily="34" charset="0"/>
                <a:cs typeface="Segoe UI" panose="020B0502040204020203" pitchFamily="34" charset="0"/>
              </a:rPr>
              <a:t>Platinum Sponsors:</a:t>
            </a:r>
            <a:endParaRPr lang="en-US" sz="1600" dirty="0">
              <a:latin typeface="Segoe UI" panose="020B0502040204020203" pitchFamily="34" charset="0"/>
              <a:cs typeface="Segoe UI" panose="020B0502040204020203" pitchFamily="34" charset="0"/>
            </a:endParaRPr>
          </a:p>
        </p:txBody>
      </p:sp>
      <p:sp>
        <p:nvSpPr>
          <p:cNvPr id="13" name="Rectangle 12"/>
          <p:cNvSpPr/>
          <p:nvPr/>
        </p:nvSpPr>
        <p:spPr>
          <a:xfrm>
            <a:off x="230940" y="5870884"/>
            <a:ext cx="1597232" cy="338554"/>
          </a:xfrm>
          <a:prstGeom prst="rect">
            <a:avLst/>
          </a:prstGeom>
        </p:spPr>
        <p:txBody>
          <a:bodyPr wrap="none">
            <a:spAutoFit/>
          </a:bodyPr>
          <a:lstStyle/>
          <a:p>
            <a:r>
              <a:rPr lang="en-US" sz="1600" dirty="0" smtClean="0">
                <a:latin typeface="Segoe UI" panose="020B0502040204020203" pitchFamily="34" charset="0"/>
                <a:cs typeface="Segoe UI" panose="020B0502040204020203" pitchFamily="34" charset="0"/>
              </a:rPr>
              <a:t>Swag Sponsors:</a:t>
            </a:r>
            <a:endParaRPr lang="en-US" sz="1600" dirty="0">
              <a:latin typeface="Segoe UI" panose="020B0502040204020203" pitchFamily="34" charset="0"/>
              <a:cs typeface="Segoe UI" panose="020B0502040204020203" pitchFamily="34" charset="0"/>
            </a:endParaRPr>
          </a:p>
        </p:txBody>
      </p:sp>
      <p:sp>
        <p:nvSpPr>
          <p:cNvPr id="15" name="Rectangle 14"/>
          <p:cNvSpPr/>
          <p:nvPr/>
        </p:nvSpPr>
        <p:spPr>
          <a:xfrm>
            <a:off x="6096000" y="5840999"/>
            <a:ext cx="1594411" cy="338554"/>
          </a:xfrm>
          <a:prstGeom prst="rect">
            <a:avLst/>
          </a:prstGeom>
        </p:spPr>
        <p:txBody>
          <a:bodyPr wrap="none">
            <a:spAutoFit/>
          </a:bodyPr>
          <a:lstStyle/>
          <a:p>
            <a:pPr defTabSz="457200" eaLnBrk="1" fontAlgn="auto" hangingPunct="1">
              <a:spcBef>
                <a:spcPts val="0"/>
              </a:spcBef>
              <a:spcAft>
                <a:spcPts val="0"/>
              </a:spcAft>
            </a:pPr>
            <a:r>
              <a:rPr lang="en-US" sz="1600" dirty="0">
                <a:latin typeface="Segoe UI"/>
              </a:rPr>
              <a:t>Media Partners:</a:t>
            </a:r>
          </a:p>
        </p:txBody>
      </p:sp>
      <p:pic>
        <p:nvPicPr>
          <p:cNvPr id="2060" name="Picture 12" descr="partner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4876" y="5915909"/>
            <a:ext cx="1227610" cy="24850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9" descr="C:\inetpub\wwwroot\js-sat-web-with-events\images\sofia\sponsors\redgat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28800" y="5879204"/>
            <a:ext cx="928727" cy="32272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descr="C:\inetpub\wwwroot\js-sat-web-with-events\images\sofia\sponsors\pluralsigh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5822540"/>
            <a:ext cx="1346000" cy="373716"/>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D:\work\Work\AZURE Bootcamp\microsof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14524" y="1395137"/>
            <a:ext cx="2352675" cy="7239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C:\inetpub\wwwroot\sofia-bootcamp\images\sofia\sponsors\wintellect.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9400" y="5820812"/>
            <a:ext cx="1047701" cy="377172"/>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p:cNvSpPr/>
          <p:nvPr/>
        </p:nvSpPr>
        <p:spPr>
          <a:xfrm>
            <a:off x="6590878" y="2189312"/>
            <a:ext cx="2059346" cy="338554"/>
          </a:xfrm>
          <a:prstGeom prst="rect">
            <a:avLst/>
          </a:prstGeom>
        </p:spPr>
        <p:txBody>
          <a:bodyPr wrap="none">
            <a:spAutoFit/>
          </a:bodyPr>
          <a:lstStyle/>
          <a:p>
            <a:r>
              <a:rPr lang="en-US" sz="1600" dirty="0">
                <a:latin typeface="Segoe UI" panose="020B0502040204020203" pitchFamily="34" charset="0"/>
                <a:cs typeface="Segoe UI" panose="020B0502040204020203" pitchFamily="34" charset="0"/>
              </a:rPr>
              <a:t>With the support of</a:t>
            </a:r>
            <a:r>
              <a:rPr lang="en-US" sz="1600" dirty="0" smtClean="0">
                <a:latin typeface="Segoe UI" panose="020B0502040204020203" pitchFamily="34" charset="0"/>
                <a:cs typeface="Segoe UI" panose="020B0502040204020203" pitchFamily="34" charset="0"/>
              </a:rPr>
              <a:t>:</a:t>
            </a:r>
            <a:endParaRPr lang="en-US" sz="1600" dirty="0">
              <a:latin typeface="Segoe UI" panose="020B0502040204020203" pitchFamily="34" charset="0"/>
              <a:cs typeface="Segoe UI" panose="020B0502040204020203" pitchFamily="34" charset="0"/>
            </a:endParaRPr>
          </a:p>
        </p:txBody>
      </p:sp>
      <p:pic>
        <p:nvPicPr>
          <p:cNvPr id="3" name="Picture 2" descr="D:\work\Work\Events\Logos\sponsors\Packt Publishing\200x80.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410200" y="5885657"/>
            <a:ext cx="609600" cy="24923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80764" y="2602776"/>
            <a:ext cx="2287748" cy="948992"/>
          </a:xfrm>
          <a:prstGeom prst="rect">
            <a:avLst/>
          </a:prstGeom>
        </p:spPr>
      </p:pic>
      <p:pic>
        <p:nvPicPr>
          <p:cNvPr id="1026" name="Picture 2" descr="partner logo"/>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1700" y="2622412"/>
            <a:ext cx="2012899" cy="5826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artner logo"/>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1701" y="3379039"/>
            <a:ext cx="2012899" cy="67096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artner logo"/>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1701" y="4327144"/>
            <a:ext cx="2080071" cy="64002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partner logo"/>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92372" y="2527866"/>
            <a:ext cx="2150617" cy="74873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partner logo"/>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92373" y="3495344"/>
            <a:ext cx="2158961" cy="41518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partner logo"/>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28949" y="4327145"/>
            <a:ext cx="2122385" cy="47345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3876521" y="3244334"/>
            <a:ext cx="1390958" cy="369332"/>
          </a:xfrm>
          <a:prstGeom prst="rect">
            <a:avLst/>
          </a:prstGeom>
        </p:spPr>
        <p:txBody>
          <a:bodyPr wrap="none">
            <a:spAutoFit/>
          </a:bodyPr>
          <a:lstStyle/>
          <a:p>
            <a:r>
              <a:rPr lang="en-US" dirty="0"/>
              <a:t>bit.do/</a:t>
            </a:r>
            <a:r>
              <a:rPr lang="en-US" dirty="0" err="1"/>
              <a:t>svote</a:t>
            </a:r>
            <a:endParaRPr lang="en-US" dirty="0"/>
          </a:p>
        </p:txBody>
      </p:sp>
    </p:spTree>
    <p:extLst>
      <p:ext uri="{BB962C8B-B14F-4D97-AF65-F5344CB8AC3E}">
        <p14:creationId xmlns:p14="http://schemas.microsoft.com/office/powerpoint/2010/main" val="17521144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152400" y="1371600"/>
            <a:ext cx="8610600" cy="4876800"/>
          </a:xfrm>
        </p:spPr>
        <p:txBody>
          <a:bodyPr/>
          <a:lstStyle/>
          <a:p>
            <a:pPr marL="0" indent="0">
              <a:buNone/>
            </a:pPr>
            <a:endParaRPr lang="en-US" dirty="0" smtClean="0"/>
          </a:p>
          <a:p>
            <a:pPr marL="0" indent="0">
              <a:buNone/>
            </a:pPr>
            <a:r>
              <a:rPr lang="en-US" sz="7200" dirty="0" smtClean="0"/>
              <a:t>		bit.do/</a:t>
            </a:r>
            <a:r>
              <a:rPr lang="en-US" sz="7200" dirty="0" err="1" smtClean="0"/>
              <a:t>svote</a:t>
            </a:r>
            <a:endParaRPr lang="en-US" sz="7200" dirty="0" smtClean="0"/>
          </a:p>
          <a:p>
            <a:pPr marL="0" indent="0">
              <a:buNone/>
            </a:pPr>
            <a:endParaRPr lang="en-US" dirty="0" smtClean="0"/>
          </a:p>
          <a:p>
            <a:pPr marL="0" indent="0">
              <a:buNone/>
            </a:pPr>
            <a:endParaRPr lang="en-US" dirty="0"/>
          </a:p>
          <a:p>
            <a:pPr marL="0" indent="0">
              <a:buNone/>
            </a:pPr>
            <a:endParaRPr lang="en-US" dirty="0" smtClean="0"/>
          </a:p>
        </p:txBody>
      </p:sp>
      <p:sp>
        <p:nvSpPr>
          <p:cNvPr id="6" name="Title 5"/>
          <p:cNvSpPr>
            <a:spLocks noGrp="1"/>
          </p:cNvSpPr>
          <p:nvPr>
            <p:ph type="title"/>
          </p:nvPr>
        </p:nvSpPr>
        <p:spPr/>
        <p:txBody>
          <a:bodyPr/>
          <a:lstStyle/>
          <a:p>
            <a:r>
              <a:rPr lang="en-US" dirty="0" smtClean="0"/>
              <a:t>Feedback</a:t>
            </a:r>
            <a:endParaRPr lang="en-US" dirty="0"/>
          </a:p>
        </p:txBody>
      </p:sp>
    </p:spTree>
    <p:extLst>
      <p:ext uri="{BB962C8B-B14F-4D97-AF65-F5344CB8AC3E}">
        <p14:creationId xmlns:p14="http://schemas.microsoft.com/office/powerpoint/2010/main" val="40560884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0"/>
          </a:xfrm>
        </p:spPr>
        <p:txBody>
          <a:bodyPr/>
          <a:lstStyle/>
          <a:p>
            <a:r>
              <a:rPr lang="en-US" dirty="0" smtClean="0"/>
              <a:t>Common Q&amp;A </a:t>
            </a:r>
            <a:endParaRPr lang="en-US" sz="3600" dirty="0"/>
          </a:p>
        </p:txBody>
      </p:sp>
      <p:sp>
        <p:nvSpPr>
          <p:cNvPr id="3" name="Content Placeholder 2"/>
          <p:cNvSpPr>
            <a:spLocks noGrp="1"/>
          </p:cNvSpPr>
          <p:nvPr>
            <p:ph idx="1"/>
          </p:nvPr>
        </p:nvSpPr>
        <p:spPr>
          <a:xfrm>
            <a:off x="457200" y="1600200"/>
            <a:ext cx="8229600" cy="4953000"/>
          </a:xfrm>
        </p:spPr>
        <p:txBody>
          <a:bodyPr/>
          <a:lstStyle/>
          <a:p>
            <a:pPr marL="0" lvl="2" indent="0">
              <a:buNone/>
            </a:pPr>
            <a:r>
              <a:rPr lang="en-US" sz="2000" dirty="0"/>
              <a:t>How to secure http trigger</a:t>
            </a:r>
            <a:r>
              <a:rPr lang="en-US" sz="2000" dirty="0" smtClean="0"/>
              <a:t>?</a:t>
            </a:r>
            <a:endParaRPr lang="en-US" sz="1900" b="1" dirty="0" smtClean="0"/>
          </a:p>
          <a:p>
            <a:pPr marL="0" indent="0">
              <a:buNone/>
            </a:pPr>
            <a:r>
              <a:rPr lang="en-US" sz="1100" b="1" dirty="0" smtClean="0"/>
              <a:t>Jeff </a:t>
            </a:r>
            <a:r>
              <a:rPr lang="en-US" sz="1100" b="1" dirty="0" err="1" smtClean="0"/>
              <a:t>Hollan</a:t>
            </a:r>
            <a:r>
              <a:rPr lang="en-US" sz="1100" b="1" dirty="0" smtClean="0"/>
              <a:t>: </a:t>
            </a:r>
            <a:r>
              <a:rPr lang="en-US" sz="1100" dirty="0" smtClean="0"/>
              <a:t>Authentication </a:t>
            </a:r>
            <a:r>
              <a:rPr lang="en-US" sz="1100" dirty="0"/>
              <a:t>exists today in the form of a “Shared Access Signature</a:t>
            </a:r>
            <a:r>
              <a:rPr lang="en-US" sz="1100" dirty="0" smtClean="0"/>
              <a:t>” - </a:t>
            </a:r>
            <a:r>
              <a:rPr lang="en-US" sz="1100" dirty="0" smtClean="0">
                <a:hlinkClick r:id="rId2"/>
              </a:rPr>
              <a:t>https</a:t>
            </a:r>
            <a:r>
              <a:rPr lang="en-US" sz="1100" dirty="0">
                <a:hlinkClick r:id="rId2"/>
              </a:rPr>
              <a:t>://</a:t>
            </a:r>
            <a:r>
              <a:rPr lang="en-US" sz="1100" dirty="0" smtClean="0">
                <a:hlinkClick r:id="rId2"/>
              </a:rPr>
              <a:t>azure.microsoft.com/en-us/documentation/articles/storage-dotnet-shared-access-signature-part-1/</a:t>
            </a:r>
            <a:endParaRPr lang="en-US" sz="1100" dirty="0"/>
          </a:p>
          <a:p>
            <a:pPr marL="0" indent="0">
              <a:buNone/>
            </a:pPr>
            <a:r>
              <a:rPr lang="en-US" sz="2000" dirty="0"/>
              <a:t>How to clean connection you use from the resource </a:t>
            </a:r>
            <a:r>
              <a:rPr lang="en-US" sz="2000" dirty="0" smtClean="0"/>
              <a:t>group?</a:t>
            </a:r>
          </a:p>
          <a:p>
            <a:pPr marL="0" indent="0">
              <a:buNone/>
            </a:pPr>
            <a:r>
              <a:rPr lang="en-US" sz="1100" b="1" dirty="0" smtClean="0"/>
              <a:t>Jeff </a:t>
            </a:r>
            <a:r>
              <a:rPr lang="en-US" sz="1100" b="1" dirty="0" err="1"/>
              <a:t>Hollan</a:t>
            </a:r>
            <a:r>
              <a:rPr lang="en-US" sz="1100" b="1" dirty="0" smtClean="0"/>
              <a:t>:</a:t>
            </a:r>
            <a:r>
              <a:rPr lang="en-US" sz="1100" dirty="0"/>
              <a:t> o</a:t>
            </a:r>
            <a:r>
              <a:rPr lang="en-US" sz="1100" dirty="0" smtClean="0"/>
              <a:t>nly </a:t>
            </a:r>
            <a:r>
              <a:rPr lang="en-US" sz="1100" dirty="0"/>
              <a:t>possible via the REST API</a:t>
            </a:r>
            <a:r>
              <a:rPr lang="en-US" sz="1100" b="1" dirty="0" smtClean="0"/>
              <a:t> </a:t>
            </a:r>
            <a:r>
              <a:rPr lang="en-US" sz="1100" dirty="0" smtClean="0">
                <a:hlinkClick r:id="rId3"/>
              </a:rPr>
              <a:t>https</a:t>
            </a:r>
            <a:r>
              <a:rPr lang="en-US" sz="1100" dirty="0">
                <a:hlinkClick r:id="rId3"/>
              </a:rPr>
              <a:t>://</a:t>
            </a:r>
            <a:r>
              <a:rPr lang="en-US" sz="1100" dirty="0" smtClean="0">
                <a:hlinkClick r:id="rId3"/>
              </a:rPr>
              <a:t>blogs.msdn.microsoft.com/logicapps/2016/03/18/using-powershell-to-manage-api-connections/</a:t>
            </a:r>
            <a:endParaRPr lang="en-US" sz="1100" dirty="0"/>
          </a:p>
          <a:p>
            <a:pPr marL="0" indent="0">
              <a:buNone/>
            </a:pPr>
            <a:r>
              <a:rPr lang="en-US" sz="2000" dirty="0"/>
              <a:t>How to deploy logic app via the rest </a:t>
            </a:r>
            <a:r>
              <a:rPr lang="en-US" sz="2000" dirty="0" smtClean="0"/>
              <a:t>API?</a:t>
            </a:r>
          </a:p>
          <a:p>
            <a:pPr marL="0" indent="0">
              <a:buNone/>
            </a:pPr>
            <a:r>
              <a:rPr lang="en-US" sz="1100" dirty="0" smtClean="0">
                <a:hlinkClick r:id="rId4"/>
              </a:rPr>
              <a:t>https://blogs.msdn.microsoft.com/logicapps/2016/02/23/deploying-in-the-logic-apps-preview-refresh</a:t>
            </a:r>
            <a:r>
              <a:rPr lang="en-US" sz="1800" dirty="0" smtClean="0">
                <a:hlinkClick r:id="rId4"/>
              </a:rPr>
              <a:t>/</a:t>
            </a:r>
            <a:endParaRPr lang="en-US" sz="1800" dirty="0" smtClean="0"/>
          </a:p>
          <a:p>
            <a:pPr marL="0" indent="0">
              <a:buNone/>
            </a:pPr>
            <a:r>
              <a:rPr lang="en-US" sz="2000" dirty="0" smtClean="0"/>
              <a:t>Source </a:t>
            </a:r>
            <a:r>
              <a:rPr lang="en-US" sz="2000" dirty="0"/>
              <a:t>control</a:t>
            </a:r>
            <a:r>
              <a:rPr lang="en-US" sz="2000" dirty="0" smtClean="0"/>
              <a:t>? – cannot deploy via </a:t>
            </a:r>
            <a:r>
              <a:rPr lang="en-US" sz="2000" dirty="0" err="1" smtClean="0"/>
              <a:t>Git</a:t>
            </a:r>
            <a:r>
              <a:rPr lang="en-US" sz="2000" dirty="0" smtClean="0"/>
              <a:t> (continuous integration)</a:t>
            </a:r>
            <a:endParaRPr lang="en-US" sz="2000" dirty="0"/>
          </a:p>
          <a:p>
            <a:pPr marL="0" indent="0">
              <a:buNone/>
            </a:pPr>
            <a:r>
              <a:rPr lang="en-US" sz="2000" dirty="0" smtClean="0"/>
              <a:t>Cancel </a:t>
            </a:r>
            <a:r>
              <a:rPr lang="en-US" sz="2000" dirty="0"/>
              <a:t>all instances</a:t>
            </a:r>
            <a:r>
              <a:rPr lang="en-US" sz="2000" dirty="0" smtClean="0"/>
              <a:t>? – Yes, on disable.</a:t>
            </a:r>
          </a:p>
          <a:p>
            <a:pPr marL="0" indent="0">
              <a:buNone/>
            </a:pPr>
            <a:r>
              <a:rPr lang="en-US" sz="2000" dirty="0" smtClean="0"/>
              <a:t>Limitations?</a:t>
            </a:r>
          </a:p>
          <a:p>
            <a:pPr marL="0" indent="0">
              <a:buNone/>
            </a:pPr>
            <a:r>
              <a:rPr lang="en-US" sz="1200" dirty="0" smtClean="0">
                <a:hlinkClick r:id="rId5"/>
              </a:rPr>
              <a:t>https</a:t>
            </a:r>
            <a:r>
              <a:rPr lang="en-US" sz="1200" dirty="0">
                <a:hlinkClick r:id="rId5"/>
              </a:rPr>
              <a:t>://azure.microsoft.com/en-us/documentation/articles/azure-subscription-service-limits/#</a:t>
            </a:r>
            <a:r>
              <a:rPr lang="en-US" sz="1200" dirty="0" smtClean="0">
                <a:hlinkClick r:id="rId5"/>
              </a:rPr>
              <a:t>app-service-limits</a:t>
            </a:r>
            <a:endParaRPr lang="en-US" sz="1200" dirty="0" smtClean="0"/>
          </a:p>
          <a:p>
            <a:pPr marL="0" indent="0">
              <a:buNone/>
            </a:pPr>
            <a:r>
              <a:rPr lang="en-US" sz="1200" dirty="0">
                <a:hlinkClick r:id="rId6"/>
              </a:rPr>
              <a:t>https://azure.microsoft.com/en-us/documentation/articles/azure-web-sites-web-hosting-plans-in-depth-overview</a:t>
            </a:r>
            <a:r>
              <a:rPr lang="en-US" sz="1200" dirty="0" smtClean="0">
                <a:hlinkClick r:id="rId6"/>
              </a:rPr>
              <a:t>/</a:t>
            </a:r>
            <a:endParaRPr lang="en-US" sz="1200" dirty="0" smtClean="0"/>
          </a:p>
          <a:p>
            <a:pPr marL="0" indent="0">
              <a:buNone/>
            </a:pPr>
            <a:r>
              <a:rPr lang="en-US" sz="2000" dirty="0" smtClean="0"/>
              <a:t>Marketplace </a:t>
            </a:r>
            <a:r>
              <a:rPr lang="en-US" sz="2000" dirty="0"/>
              <a:t>and Monetization</a:t>
            </a:r>
            <a:r>
              <a:rPr lang="en-US" sz="2000" dirty="0" smtClean="0"/>
              <a:t>?</a:t>
            </a:r>
          </a:p>
          <a:p>
            <a:pPr marL="0" indent="0">
              <a:buNone/>
            </a:pPr>
            <a:r>
              <a:rPr lang="en-US" sz="1200" dirty="0">
                <a:hlinkClick r:id="rId7"/>
              </a:rPr>
              <a:t>https://</a:t>
            </a:r>
            <a:r>
              <a:rPr lang="en-US" sz="1200" dirty="0" smtClean="0">
                <a:hlinkClick r:id="rId7"/>
              </a:rPr>
              <a:t>azure.microsoft.com/en-us/marketplace</a:t>
            </a:r>
            <a:endParaRPr lang="en-US" sz="1200" dirty="0" smtClean="0"/>
          </a:p>
          <a:p>
            <a:pPr marL="0" indent="0">
              <a:buNone/>
            </a:pPr>
            <a:r>
              <a:rPr lang="en-US" sz="2000" dirty="0"/>
              <a:t>Scaling</a:t>
            </a:r>
            <a:r>
              <a:rPr lang="en-US" sz="2000" dirty="0" smtClean="0"/>
              <a:t>? – Scales with resource group.</a:t>
            </a:r>
            <a:endParaRPr lang="en-US" sz="2000" dirty="0"/>
          </a:p>
          <a:p>
            <a:pPr marL="0" indent="0">
              <a:buNone/>
            </a:pPr>
            <a:endParaRPr lang="en-US" sz="2000" dirty="0"/>
          </a:p>
          <a:p>
            <a:pPr lvl="2"/>
            <a:endParaRPr lang="en-US" sz="2400" dirty="0"/>
          </a:p>
          <a:p>
            <a:pPr lvl="1"/>
            <a:endParaRPr lang="en-US" sz="2000" dirty="0"/>
          </a:p>
          <a:p>
            <a:endParaRPr lang="en-US" dirty="0"/>
          </a:p>
        </p:txBody>
      </p:sp>
    </p:spTree>
    <p:extLst>
      <p:ext uri="{BB962C8B-B14F-4D97-AF65-F5344CB8AC3E}">
        <p14:creationId xmlns:p14="http://schemas.microsoft.com/office/powerpoint/2010/main" val="29934917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0"/>
          </a:xfrm>
        </p:spPr>
        <p:txBody>
          <a:bodyPr/>
          <a:lstStyle/>
          <a:p>
            <a:r>
              <a:rPr lang="en-US" sz="3600" dirty="0" smtClean="0"/>
              <a:t>The initial logic app blade</a:t>
            </a:r>
            <a:endParaRPr lang="en-US" sz="3600" dirty="0"/>
          </a:p>
        </p:txBody>
      </p:sp>
      <p:sp>
        <p:nvSpPr>
          <p:cNvPr id="3" name="Content Placeholder 2"/>
          <p:cNvSpPr>
            <a:spLocks noGrp="1"/>
          </p:cNvSpPr>
          <p:nvPr>
            <p:ph idx="1"/>
          </p:nvPr>
        </p:nvSpPr>
        <p:spPr/>
        <p:txBody>
          <a:bodyPr/>
          <a:lstStyle/>
          <a:p>
            <a:r>
              <a:rPr lang="en-US" sz="2800" dirty="0" smtClean="0">
                <a:solidFill>
                  <a:schemeClr val="tx1"/>
                </a:solidFill>
              </a:rPr>
              <a:t>Summary</a:t>
            </a:r>
          </a:p>
          <a:p>
            <a:r>
              <a:rPr lang="en-US" sz="2800" dirty="0" smtClean="0">
                <a:solidFill>
                  <a:schemeClr val="tx1"/>
                </a:solidFill>
              </a:rPr>
              <a:t>Quick Start</a:t>
            </a:r>
          </a:p>
          <a:p>
            <a:r>
              <a:rPr lang="en-US" sz="2800" dirty="0">
                <a:solidFill>
                  <a:schemeClr val="tx1"/>
                </a:solidFill>
              </a:rPr>
              <a:t>All </a:t>
            </a:r>
            <a:r>
              <a:rPr lang="en-US" sz="2800" dirty="0" smtClean="0">
                <a:solidFill>
                  <a:schemeClr val="tx1"/>
                </a:solidFill>
              </a:rPr>
              <a:t>Triggers</a:t>
            </a:r>
          </a:p>
          <a:p>
            <a:r>
              <a:rPr lang="en-US" sz="2800" dirty="0" smtClean="0">
                <a:solidFill>
                  <a:schemeClr val="tx1"/>
                </a:solidFill>
              </a:rPr>
              <a:t>All Runs</a:t>
            </a:r>
          </a:p>
          <a:p>
            <a:r>
              <a:rPr lang="en-US" sz="2800" dirty="0" smtClean="0">
                <a:solidFill>
                  <a:schemeClr val="tx1"/>
                </a:solidFill>
              </a:rPr>
              <a:t>Trigger History</a:t>
            </a:r>
          </a:p>
          <a:p>
            <a:r>
              <a:rPr lang="en-US" sz="2800" dirty="0" smtClean="0">
                <a:solidFill>
                  <a:schemeClr val="tx1"/>
                </a:solidFill>
              </a:rPr>
              <a:t>Debugging</a:t>
            </a:r>
          </a:p>
          <a:p>
            <a:endParaRPr lang="en-US" sz="2400" dirty="0" smtClean="0"/>
          </a:p>
          <a:p>
            <a:pPr lvl="2"/>
            <a:endParaRPr lang="en-US" sz="2400" dirty="0"/>
          </a:p>
          <a:p>
            <a:pPr lvl="1"/>
            <a:endParaRPr lang="en-US" sz="2000" dirty="0"/>
          </a:p>
          <a:p>
            <a:endParaRPr lang="en-US" dirty="0"/>
          </a:p>
        </p:txBody>
      </p:sp>
    </p:spTree>
    <p:extLst>
      <p:ext uri="{BB962C8B-B14F-4D97-AF65-F5344CB8AC3E}">
        <p14:creationId xmlns:p14="http://schemas.microsoft.com/office/powerpoint/2010/main" val="32168153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0"/>
          </a:xfrm>
        </p:spPr>
        <p:txBody>
          <a:bodyPr/>
          <a:lstStyle/>
          <a:p>
            <a:r>
              <a:rPr lang="en-US" dirty="0" smtClean="0"/>
              <a:t>Azure App Service</a:t>
            </a:r>
            <a:endParaRPr lang="en-US" sz="3600" dirty="0"/>
          </a:p>
        </p:txBody>
      </p:sp>
      <p:pic>
        <p:nvPicPr>
          <p:cNvPr id="31" name="Picture 30"/>
          <p:cNvPicPr>
            <a:picLocks noChangeAspect="1"/>
          </p:cNvPicPr>
          <p:nvPr/>
        </p:nvPicPr>
        <p:blipFill>
          <a:blip r:embed="rId2"/>
          <a:stretch>
            <a:fillRect/>
          </a:stretch>
        </p:blipFill>
        <p:spPr>
          <a:xfrm>
            <a:off x="914400" y="1952498"/>
            <a:ext cx="724385" cy="707495"/>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pic>
        <p:nvPicPr>
          <p:cNvPr id="32" name="Picture 31"/>
          <p:cNvPicPr>
            <a:picLocks noChangeAspect="1"/>
          </p:cNvPicPr>
          <p:nvPr/>
        </p:nvPicPr>
        <p:blipFill>
          <a:blip r:embed="rId3"/>
          <a:stretch>
            <a:fillRect/>
          </a:stretch>
        </p:blipFill>
        <p:spPr>
          <a:xfrm>
            <a:off x="5334000" y="1952498"/>
            <a:ext cx="556316" cy="798813"/>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pic>
        <p:nvPicPr>
          <p:cNvPr id="33" name="Picture 32"/>
          <p:cNvPicPr>
            <a:picLocks noChangeAspect="1"/>
          </p:cNvPicPr>
          <p:nvPr/>
        </p:nvPicPr>
        <p:blipFill>
          <a:blip r:embed="rId4"/>
          <a:stretch>
            <a:fillRect/>
          </a:stretch>
        </p:blipFill>
        <p:spPr>
          <a:xfrm>
            <a:off x="914400" y="4190999"/>
            <a:ext cx="727877" cy="727065"/>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pic>
        <p:nvPicPr>
          <p:cNvPr id="34" name="Picture 3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34000" y="4190999"/>
            <a:ext cx="683133" cy="683133"/>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35" name="Content Placeholder 2"/>
          <p:cNvSpPr>
            <a:spLocks noGrp="1"/>
          </p:cNvSpPr>
          <p:nvPr>
            <p:ph idx="1"/>
          </p:nvPr>
        </p:nvSpPr>
        <p:spPr>
          <a:xfrm>
            <a:off x="2190992" y="1993069"/>
            <a:ext cx="2590800" cy="685800"/>
          </a:xfrm>
        </p:spPr>
        <p:txBody>
          <a:bodyPr/>
          <a:lstStyle/>
          <a:p>
            <a:pPr marL="0" indent="0">
              <a:buNone/>
            </a:pPr>
            <a:r>
              <a:rPr lang="en-US" sz="2800" dirty="0" smtClean="0">
                <a:solidFill>
                  <a:schemeClr val="tx1"/>
                </a:solidFill>
              </a:rPr>
              <a:t>Web Apps</a:t>
            </a:r>
            <a:endParaRPr lang="en-US" sz="2400" dirty="0" smtClean="0"/>
          </a:p>
          <a:p>
            <a:pPr lvl="2"/>
            <a:endParaRPr lang="en-US" sz="2400" dirty="0"/>
          </a:p>
          <a:p>
            <a:pPr lvl="1"/>
            <a:endParaRPr lang="en-US" sz="2000" dirty="0"/>
          </a:p>
          <a:p>
            <a:endParaRPr lang="en-US" dirty="0"/>
          </a:p>
        </p:txBody>
      </p:sp>
      <p:sp>
        <p:nvSpPr>
          <p:cNvPr id="36" name="Content Placeholder 2"/>
          <p:cNvSpPr txBox="1">
            <a:spLocks/>
          </p:cNvSpPr>
          <p:nvPr/>
        </p:nvSpPr>
        <p:spPr bwMode="auto">
          <a:xfrm>
            <a:off x="2286000" y="4232264"/>
            <a:ext cx="2590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rgbClr val="7F7F7F"/>
                </a:solidFill>
                <a:latin typeface="Segoe UI" panose="020B0502040204020203" pitchFamily="34" charset="0"/>
                <a:ea typeface="+mn-ea"/>
                <a:cs typeface="Segoe UI" panose="020B0502040204020203" pitchFamily="34" charset="0"/>
              </a:defRPr>
            </a:lvl1pPr>
            <a:lvl2pPr marL="742950" indent="-285750" algn="l" rtl="0" eaLnBrk="0" fontAlgn="base" hangingPunct="0">
              <a:spcBef>
                <a:spcPct val="20000"/>
              </a:spcBef>
              <a:spcAft>
                <a:spcPct val="0"/>
              </a:spcAft>
              <a:buFont typeface="Courier New" pitchFamily="49" charset="0"/>
              <a:buChar char="o"/>
              <a:defRPr sz="1600" kern="1200">
                <a:solidFill>
                  <a:srgbClr val="7F7F7F"/>
                </a:solidFill>
                <a:latin typeface="Segoe UI" panose="020B0502040204020203" pitchFamily="34" charset="0"/>
                <a:ea typeface="+mn-ea"/>
                <a:cs typeface="Segoe UI" panose="020B0502040204020203" pitchFamily="34" charset="0"/>
              </a:defRPr>
            </a:lvl2pPr>
            <a:lvl3pPr marL="1143000" indent="-228600" algn="l" rtl="0" eaLnBrk="0" fontAlgn="base" hangingPunct="0">
              <a:spcBef>
                <a:spcPct val="20000"/>
              </a:spcBef>
              <a:spcAft>
                <a:spcPct val="0"/>
              </a:spcAft>
              <a:buFont typeface="Arial" charset="0"/>
              <a:buChar char="•"/>
              <a:defRPr sz="1600" kern="1200">
                <a:solidFill>
                  <a:srgbClr val="7F7F7F"/>
                </a:solidFill>
                <a:latin typeface="Segoe UI" panose="020B0502040204020203" pitchFamily="34" charset="0"/>
                <a:ea typeface="+mn-ea"/>
                <a:cs typeface="Segoe UI" panose="020B0502040204020203" pitchFamily="34" charset="0"/>
              </a:defRPr>
            </a:lvl3pPr>
            <a:lvl4pPr marL="1600200" indent="-228600" algn="l" rtl="0" eaLnBrk="0" fontAlgn="base" hangingPunct="0">
              <a:spcBef>
                <a:spcPct val="20000"/>
              </a:spcBef>
              <a:spcAft>
                <a:spcPct val="0"/>
              </a:spcAft>
              <a:buFont typeface="Courier New" pitchFamily="49" charset="0"/>
              <a:buChar char="o"/>
              <a:defRPr sz="1600" kern="1200">
                <a:solidFill>
                  <a:srgbClr val="7F7F7F"/>
                </a:solidFill>
                <a:latin typeface="Segoe UI" panose="020B0502040204020203" pitchFamily="34" charset="0"/>
                <a:ea typeface="+mn-ea"/>
                <a:cs typeface="Segoe UI" panose="020B0502040204020203" pitchFamily="34" charset="0"/>
              </a:defRPr>
            </a:lvl4pPr>
            <a:lvl5pPr marL="2057400" indent="-228600" algn="l" rtl="0" eaLnBrk="0" fontAlgn="base" hangingPunct="0">
              <a:spcBef>
                <a:spcPct val="20000"/>
              </a:spcBef>
              <a:spcAft>
                <a:spcPct val="0"/>
              </a:spcAft>
              <a:buFont typeface="Arial" charset="0"/>
              <a:buChar char="•"/>
              <a:defRPr sz="1600" kern="1200">
                <a:solidFill>
                  <a:srgbClr val="7F7F7F"/>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buFont typeface="Arial" charset="0"/>
              <a:buNone/>
            </a:pPr>
            <a:r>
              <a:rPr lang="en-US" sz="2800" dirty="0" smtClean="0">
                <a:solidFill>
                  <a:schemeClr val="tx1"/>
                </a:solidFill>
              </a:rPr>
              <a:t>Logic Apps</a:t>
            </a:r>
            <a:endParaRPr lang="en-US" dirty="0" smtClean="0"/>
          </a:p>
          <a:p>
            <a:pPr lvl="2"/>
            <a:endParaRPr lang="en-US" sz="2400" dirty="0" smtClean="0"/>
          </a:p>
          <a:p>
            <a:pPr lvl="1"/>
            <a:endParaRPr lang="en-US" sz="2000" dirty="0" smtClean="0"/>
          </a:p>
          <a:p>
            <a:endParaRPr lang="en-US" dirty="0"/>
          </a:p>
        </p:txBody>
      </p:sp>
      <p:sp>
        <p:nvSpPr>
          <p:cNvPr id="37" name="Content Placeholder 2"/>
          <p:cNvSpPr txBox="1">
            <a:spLocks/>
          </p:cNvSpPr>
          <p:nvPr/>
        </p:nvSpPr>
        <p:spPr bwMode="auto">
          <a:xfrm>
            <a:off x="6442524" y="1974193"/>
            <a:ext cx="2590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rgbClr val="7F7F7F"/>
                </a:solidFill>
                <a:latin typeface="Segoe UI" panose="020B0502040204020203" pitchFamily="34" charset="0"/>
                <a:ea typeface="+mn-ea"/>
                <a:cs typeface="Segoe UI" panose="020B0502040204020203" pitchFamily="34" charset="0"/>
              </a:defRPr>
            </a:lvl1pPr>
            <a:lvl2pPr marL="742950" indent="-285750" algn="l" rtl="0" eaLnBrk="0" fontAlgn="base" hangingPunct="0">
              <a:spcBef>
                <a:spcPct val="20000"/>
              </a:spcBef>
              <a:spcAft>
                <a:spcPct val="0"/>
              </a:spcAft>
              <a:buFont typeface="Courier New" pitchFamily="49" charset="0"/>
              <a:buChar char="o"/>
              <a:defRPr sz="1600" kern="1200">
                <a:solidFill>
                  <a:srgbClr val="7F7F7F"/>
                </a:solidFill>
                <a:latin typeface="Segoe UI" panose="020B0502040204020203" pitchFamily="34" charset="0"/>
                <a:ea typeface="+mn-ea"/>
                <a:cs typeface="Segoe UI" panose="020B0502040204020203" pitchFamily="34" charset="0"/>
              </a:defRPr>
            </a:lvl2pPr>
            <a:lvl3pPr marL="1143000" indent="-228600" algn="l" rtl="0" eaLnBrk="0" fontAlgn="base" hangingPunct="0">
              <a:spcBef>
                <a:spcPct val="20000"/>
              </a:spcBef>
              <a:spcAft>
                <a:spcPct val="0"/>
              </a:spcAft>
              <a:buFont typeface="Arial" charset="0"/>
              <a:buChar char="•"/>
              <a:defRPr sz="1600" kern="1200">
                <a:solidFill>
                  <a:srgbClr val="7F7F7F"/>
                </a:solidFill>
                <a:latin typeface="Segoe UI" panose="020B0502040204020203" pitchFamily="34" charset="0"/>
                <a:ea typeface="+mn-ea"/>
                <a:cs typeface="Segoe UI" panose="020B0502040204020203" pitchFamily="34" charset="0"/>
              </a:defRPr>
            </a:lvl3pPr>
            <a:lvl4pPr marL="1600200" indent="-228600" algn="l" rtl="0" eaLnBrk="0" fontAlgn="base" hangingPunct="0">
              <a:spcBef>
                <a:spcPct val="20000"/>
              </a:spcBef>
              <a:spcAft>
                <a:spcPct val="0"/>
              </a:spcAft>
              <a:buFont typeface="Courier New" pitchFamily="49" charset="0"/>
              <a:buChar char="o"/>
              <a:defRPr sz="1600" kern="1200">
                <a:solidFill>
                  <a:srgbClr val="7F7F7F"/>
                </a:solidFill>
                <a:latin typeface="Segoe UI" panose="020B0502040204020203" pitchFamily="34" charset="0"/>
                <a:ea typeface="+mn-ea"/>
                <a:cs typeface="Segoe UI" panose="020B0502040204020203" pitchFamily="34" charset="0"/>
              </a:defRPr>
            </a:lvl4pPr>
            <a:lvl5pPr marL="2057400" indent="-228600" algn="l" rtl="0" eaLnBrk="0" fontAlgn="base" hangingPunct="0">
              <a:spcBef>
                <a:spcPct val="20000"/>
              </a:spcBef>
              <a:spcAft>
                <a:spcPct val="0"/>
              </a:spcAft>
              <a:buFont typeface="Arial" charset="0"/>
              <a:buChar char="•"/>
              <a:defRPr sz="1600" kern="1200">
                <a:solidFill>
                  <a:srgbClr val="7F7F7F"/>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buFont typeface="Arial" charset="0"/>
              <a:buNone/>
            </a:pPr>
            <a:r>
              <a:rPr lang="en-US" sz="2800" dirty="0" smtClean="0">
                <a:solidFill>
                  <a:schemeClr val="tx1"/>
                </a:solidFill>
              </a:rPr>
              <a:t>Mobile Apps</a:t>
            </a:r>
            <a:endParaRPr lang="en-US" dirty="0" smtClean="0"/>
          </a:p>
          <a:p>
            <a:pPr lvl="2"/>
            <a:endParaRPr lang="en-US" sz="2400" dirty="0" smtClean="0"/>
          </a:p>
          <a:p>
            <a:pPr lvl="1"/>
            <a:endParaRPr lang="en-US" sz="2000" dirty="0" smtClean="0"/>
          </a:p>
          <a:p>
            <a:endParaRPr lang="en-US" dirty="0"/>
          </a:p>
        </p:txBody>
      </p:sp>
      <p:sp>
        <p:nvSpPr>
          <p:cNvPr id="38" name="Content Placeholder 2"/>
          <p:cNvSpPr txBox="1">
            <a:spLocks/>
          </p:cNvSpPr>
          <p:nvPr/>
        </p:nvSpPr>
        <p:spPr bwMode="auto">
          <a:xfrm>
            <a:off x="6553200" y="4232264"/>
            <a:ext cx="2590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rgbClr val="7F7F7F"/>
                </a:solidFill>
                <a:latin typeface="Segoe UI" panose="020B0502040204020203" pitchFamily="34" charset="0"/>
                <a:ea typeface="+mn-ea"/>
                <a:cs typeface="Segoe UI" panose="020B0502040204020203" pitchFamily="34" charset="0"/>
              </a:defRPr>
            </a:lvl1pPr>
            <a:lvl2pPr marL="742950" indent="-285750" algn="l" rtl="0" eaLnBrk="0" fontAlgn="base" hangingPunct="0">
              <a:spcBef>
                <a:spcPct val="20000"/>
              </a:spcBef>
              <a:spcAft>
                <a:spcPct val="0"/>
              </a:spcAft>
              <a:buFont typeface="Courier New" pitchFamily="49" charset="0"/>
              <a:buChar char="o"/>
              <a:defRPr sz="1600" kern="1200">
                <a:solidFill>
                  <a:srgbClr val="7F7F7F"/>
                </a:solidFill>
                <a:latin typeface="Segoe UI" panose="020B0502040204020203" pitchFamily="34" charset="0"/>
                <a:ea typeface="+mn-ea"/>
                <a:cs typeface="Segoe UI" panose="020B0502040204020203" pitchFamily="34" charset="0"/>
              </a:defRPr>
            </a:lvl2pPr>
            <a:lvl3pPr marL="1143000" indent="-228600" algn="l" rtl="0" eaLnBrk="0" fontAlgn="base" hangingPunct="0">
              <a:spcBef>
                <a:spcPct val="20000"/>
              </a:spcBef>
              <a:spcAft>
                <a:spcPct val="0"/>
              </a:spcAft>
              <a:buFont typeface="Arial" charset="0"/>
              <a:buChar char="•"/>
              <a:defRPr sz="1600" kern="1200">
                <a:solidFill>
                  <a:srgbClr val="7F7F7F"/>
                </a:solidFill>
                <a:latin typeface="Segoe UI" panose="020B0502040204020203" pitchFamily="34" charset="0"/>
                <a:ea typeface="+mn-ea"/>
                <a:cs typeface="Segoe UI" panose="020B0502040204020203" pitchFamily="34" charset="0"/>
              </a:defRPr>
            </a:lvl3pPr>
            <a:lvl4pPr marL="1600200" indent="-228600" algn="l" rtl="0" eaLnBrk="0" fontAlgn="base" hangingPunct="0">
              <a:spcBef>
                <a:spcPct val="20000"/>
              </a:spcBef>
              <a:spcAft>
                <a:spcPct val="0"/>
              </a:spcAft>
              <a:buFont typeface="Courier New" pitchFamily="49" charset="0"/>
              <a:buChar char="o"/>
              <a:defRPr sz="1600" kern="1200">
                <a:solidFill>
                  <a:srgbClr val="7F7F7F"/>
                </a:solidFill>
                <a:latin typeface="Segoe UI" panose="020B0502040204020203" pitchFamily="34" charset="0"/>
                <a:ea typeface="+mn-ea"/>
                <a:cs typeface="Segoe UI" panose="020B0502040204020203" pitchFamily="34" charset="0"/>
              </a:defRPr>
            </a:lvl4pPr>
            <a:lvl5pPr marL="2057400" indent="-228600" algn="l" rtl="0" eaLnBrk="0" fontAlgn="base" hangingPunct="0">
              <a:spcBef>
                <a:spcPct val="20000"/>
              </a:spcBef>
              <a:spcAft>
                <a:spcPct val="0"/>
              </a:spcAft>
              <a:buFont typeface="Arial" charset="0"/>
              <a:buChar char="•"/>
              <a:defRPr sz="1600" kern="1200">
                <a:solidFill>
                  <a:srgbClr val="7F7F7F"/>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buFont typeface="Arial" charset="0"/>
              <a:buNone/>
            </a:pPr>
            <a:r>
              <a:rPr lang="en-US" sz="2800" dirty="0" smtClean="0">
                <a:solidFill>
                  <a:schemeClr val="tx1"/>
                </a:solidFill>
              </a:rPr>
              <a:t>API Apps</a:t>
            </a:r>
            <a:endParaRPr lang="en-US" dirty="0" smtClean="0"/>
          </a:p>
          <a:p>
            <a:pPr lvl="2"/>
            <a:endParaRPr lang="en-US" sz="2400" dirty="0" smtClean="0"/>
          </a:p>
          <a:p>
            <a:pPr lvl="1"/>
            <a:endParaRPr lang="en-US" sz="2000" dirty="0" smtClean="0"/>
          </a:p>
          <a:p>
            <a:endParaRPr lang="en-US" dirty="0"/>
          </a:p>
        </p:txBody>
      </p:sp>
    </p:spTree>
    <p:extLst>
      <p:ext uri="{BB962C8B-B14F-4D97-AF65-F5344CB8AC3E}">
        <p14:creationId xmlns:p14="http://schemas.microsoft.com/office/powerpoint/2010/main" val="960128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0"/>
          </a:xfrm>
        </p:spPr>
        <p:txBody>
          <a:bodyPr/>
          <a:lstStyle/>
          <a:p>
            <a:r>
              <a:rPr lang="en-US" sz="3600" dirty="0" smtClean="0"/>
              <a:t>What is important?</a:t>
            </a:r>
            <a:endParaRPr lang="en-US" sz="3600" dirty="0"/>
          </a:p>
        </p:txBody>
      </p:sp>
      <p:sp>
        <p:nvSpPr>
          <p:cNvPr id="3" name="Content Placeholder 2"/>
          <p:cNvSpPr>
            <a:spLocks noGrp="1"/>
          </p:cNvSpPr>
          <p:nvPr>
            <p:ph idx="1"/>
          </p:nvPr>
        </p:nvSpPr>
        <p:spPr>
          <a:xfrm>
            <a:off x="304800" y="1447800"/>
            <a:ext cx="8229600" cy="4953000"/>
          </a:xfrm>
        </p:spPr>
        <p:txBody>
          <a:bodyPr/>
          <a:lstStyle/>
          <a:p>
            <a:r>
              <a:rPr lang="en-US" sz="2800" dirty="0">
                <a:solidFill>
                  <a:schemeClr val="tx1"/>
                </a:solidFill>
              </a:rPr>
              <a:t>Build in navigation and </a:t>
            </a:r>
            <a:r>
              <a:rPr lang="en-US" sz="2800" dirty="0" smtClean="0">
                <a:solidFill>
                  <a:schemeClr val="tx1"/>
                </a:solidFill>
              </a:rPr>
              <a:t>auto discovery APIs</a:t>
            </a:r>
          </a:p>
          <a:p>
            <a:r>
              <a:rPr lang="en-US" sz="2800" dirty="0" smtClean="0">
                <a:solidFill>
                  <a:schemeClr val="tx1"/>
                </a:solidFill>
              </a:rPr>
              <a:t>Conditions</a:t>
            </a:r>
            <a:endParaRPr lang="en-US" sz="2800" dirty="0">
              <a:solidFill>
                <a:schemeClr val="tx1"/>
              </a:solidFill>
            </a:endParaRPr>
          </a:p>
          <a:p>
            <a:r>
              <a:rPr lang="en-US" sz="2800" dirty="0">
                <a:solidFill>
                  <a:schemeClr val="tx1"/>
                </a:solidFill>
              </a:rPr>
              <a:t>Repeating discovery</a:t>
            </a:r>
          </a:p>
          <a:p>
            <a:r>
              <a:rPr lang="en-US" sz="2800" dirty="0">
                <a:solidFill>
                  <a:schemeClr val="tx1"/>
                </a:solidFill>
              </a:rPr>
              <a:t>Auto recognision of fields</a:t>
            </a:r>
          </a:p>
          <a:p>
            <a:pPr marL="342900" lvl="1" indent="-342900">
              <a:buFont typeface="Arial" charset="0"/>
              <a:buChar char="•"/>
            </a:pPr>
            <a:r>
              <a:rPr lang="en-US" sz="2800" dirty="0">
                <a:solidFill>
                  <a:schemeClr val="tx1"/>
                </a:solidFill>
              </a:rPr>
              <a:t>Easy flow of the data trouth the app </a:t>
            </a:r>
            <a:r>
              <a:rPr lang="en-US" sz="2800" dirty="0" smtClean="0">
                <a:solidFill>
                  <a:schemeClr val="tx1"/>
                </a:solidFill>
              </a:rPr>
              <a:t>(Swagger)</a:t>
            </a:r>
            <a:endParaRPr lang="en-US" sz="2800" dirty="0">
              <a:solidFill>
                <a:schemeClr val="tx1"/>
              </a:solidFill>
            </a:endParaRPr>
          </a:p>
          <a:p>
            <a:r>
              <a:rPr lang="en-US" sz="2800" dirty="0">
                <a:solidFill>
                  <a:schemeClr val="tx1"/>
                </a:solidFill>
              </a:rPr>
              <a:t>Smart </a:t>
            </a:r>
            <a:r>
              <a:rPr lang="en-US" sz="2800" dirty="0" smtClean="0">
                <a:solidFill>
                  <a:schemeClr val="tx1"/>
                </a:solidFill>
              </a:rPr>
              <a:t>authentication</a:t>
            </a:r>
            <a:endParaRPr lang="en-US" sz="2800" dirty="0">
              <a:solidFill>
                <a:schemeClr val="tx1"/>
              </a:solidFill>
            </a:endParaRPr>
          </a:p>
          <a:p>
            <a:r>
              <a:rPr lang="en-US" sz="2800" dirty="0">
                <a:solidFill>
                  <a:schemeClr val="tx1"/>
                </a:solidFill>
              </a:rPr>
              <a:t>Code view</a:t>
            </a:r>
          </a:p>
          <a:p>
            <a:r>
              <a:rPr lang="en-US" sz="2800" dirty="0">
                <a:solidFill>
                  <a:schemeClr val="tx1"/>
                </a:solidFill>
              </a:rPr>
              <a:t>Use search for </a:t>
            </a:r>
            <a:r>
              <a:rPr lang="en-US" sz="2800" dirty="0" smtClean="0">
                <a:solidFill>
                  <a:schemeClr val="tx1"/>
                </a:solidFill>
              </a:rPr>
              <a:t>more </a:t>
            </a:r>
            <a:r>
              <a:rPr lang="en-US" sz="2800" dirty="0">
                <a:solidFill>
                  <a:schemeClr val="tx1"/>
                </a:solidFill>
              </a:rPr>
              <a:t>options (only recomended are shown)</a:t>
            </a:r>
          </a:p>
          <a:p>
            <a:endParaRPr lang="en-US" sz="2400" dirty="0" smtClean="0"/>
          </a:p>
          <a:p>
            <a:pPr lvl="2"/>
            <a:endParaRPr lang="en-US" sz="2400" dirty="0"/>
          </a:p>
          <a:p>
            <a:pPr lvl="1"/>
            <a:endParaRPr lang="en-US" sz="2000" dirty="0"/>
          </a:p>
          <a:p>
            <a:endParaRPr lang="en-US" dirty="0"/>
          </a:p>
        </p:txBody>
      </p:sp>
    </p:spTree>
    <p:extLst>
      <p:ext uri="{BB962C8B-B14F-4D97-AF65-F5344CB8AC3E}">
        <p14:creationId xmlns:p14="http://schemas.microsoft.com/office/powerpoint/2010/main" val="40849569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4809101" y="1143326"/>
            <a:ext cx="2912342" cy="2904439"/>
            <a:chOff x="6540710" y="388586"/>
            <a:chExt cx="4030914" cy="4030914"/>
          </a:xfrm>
        </p:grpSpPr>
        <p:sp>
          <p:nvSpPr>
            <p:cNvPr id="3" name="Oval 2"/>
            <p:cNvSpPr/>
            <p:nvPr/>
          </p:nvSpPr>
          <p:spPr>
            <a:xfrm>
              <a:off x="6540710" y="388586"/>
              <a:ext cx="4030914" cy="4030914"/>
            </a:xfrm>
            <a:prstGeom prst="ellipse">
              <a:avLst/>
            </a:prstGeom>
            <a:solidFill>
              <a:srgbClr val="007AD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70" tIns="68570" rIns="68570" bIns="68570" numCol="1" spcCol="0" rtlCol="0" fromWordArt="0" anchor="b" anchorCtr="0" forceAA="0" compatLnSpc="1">
              <a:prstTxWarp prst="textNoShape">
                <a:avLst/>
              </a:prstTxWarp>
              <a:noAutofit/>
            </a:bodyPr>
            <a:lstStyle/>
            <a:p>
              <a:pPr algn="r"/>
              <a:endParaRPr lang="en-US" sz="900" dirty="0" err="1">
                <a:solidFill>
                  <a:prstClr val="white"/>
                </a:solidFill>
              </a:endParaRPr>
            </a:p>
          </p:txBody>
        </p:sp>
        <p:sp>
          <p:nvSpPr>
            <p:cNvPr id="17" name="Rectangle 16"/>
            <p:cNvSpPr/>
            <p:nvPr/>
          </p:nvSpPr>
          <p:spPr>
            <a:xfrm>
              <a:off x="7248231" y="948068"/>
              <a:ext cx="2629586" cy="1050780"/>
            </a:xfrm>
            <a:prstGeom prst="rect">
              <a:avLst/>
            </a:prstGeom>
          </p:spPr>
          <p:txBody>
            <a:bodyPr wrap="none">
              <a:spAutoFit/>
            </a:bodyPr>
            <a:lstStyle/>
            <a:p>
              <a:pPr algn="ctr" defTabSz="699081">
                <a:lnSpc>
                  <a:spcPct val="90000"/>
                </a:lnSpc>
              </a:pPr>
              <a:r>
                <a:rPr lang="en-US" sz="2400" dirty="0">
                  <a:solidFill>
                    <a:prstClr val="white"/>
                  </a:solidFill>
                  <a:latin typeface="Segoe UI Light"/>
                  <a:ea typeface="Segoe UI" pitchFamily="34" charset="0"/>
                  <a:cs typeface="Segoe UI" pitchFamily="34" charset="0"/>
                </a:rPr>
                <a:t>Democratize </a:t>
              </a:r>
            </a:p>
            <a:p>
              <a:pPr algn="ctr" defTabSz="699081">
                <a:lnSpc>
                  <a:spcPct val="90000"/>
                </a:lnSpc>
              </a:pPr>
              <a:r>
                <a:rPr lang="en-US" sz="2400" dirty="0">
                  <a:solidFill>
                    <a:prstClr val="white"/>
                  </a:solidFill>
                  <a:latin typeface="Segoe UI Light"/>
                  <a:ea typeface="Segoe UI" pitchFamily="34" charset="0"/>
                  <a:cs typeface="Segoe UI" pitchFamily="34" charset="0"/>
                </a:rPr>
                <a:t>Integration</a:t>
              </a:r>
            </a:p>
          </p:txBody>
        </p:sp>
        <p:pic>
          <p:nvPicPr>
            <p:cNvPr id="19" name="Picture 18"/>
            <p:cNvPicPr>
              <a:picLocks noChangeAspect="1"/>
            </p:cNvPicPr>
            <p:nvPr/>
          </p:nvPicPr>
          <p:blipFill>
            <a:blip r:embed="rId3"/>
            <a:stretch>
              <a:fillRect/>
            </a:stretch>
          </p:blipFill>
          <p:spPr>
            <a:xfrm>
              <a:off x="8174001" y="2087824"/>
              <a:ext cx="764331" cy="605464"/>
            </a:xfrm>
            <a:prstGeom prst="rect">
              <a:avLst/>
            </a:prstGeom>
          </p:spPr>
        </p:pic>
      </p:grpSp>
      <p:sp>
        <p:nvSpPr>
          <p:cNvPr id="6" name="Text Placeholder 12"/>
          <p:cNvSpPr txBox="1">
            <a:spLocks/>
          </p:cNvSpPr>
          <p:nvPr/>
        </p:nvSpPr>
        <p:spPr>
          <a:xfrm>
            <a:off x="280466" y="2438725"/>
            <a:ext cx="3350423" cy="746801"/>
          </a:xfrm>
          <a:prstGeom prst="rect">
            <a:avLst/>
          </a:prstGeom>
        </p:spPr>
        <p:txBody>
          <a:bodyPr vert="horz" wrap="square" lIns="107540" tIns="67212" rIns="107540" bIns="67212" rtlCol="0">
            <a:spAutoFit/>
          </a:bodyPr>
          <a:lstStyle>
            <a:lvl1pPr marL="336111" marR="0" indent="-336111" algn="l" defTabSz="914274"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2"/>
                    </a:gs>
                    <a:gs pos="99000">
                      <a:schemeClr val="tx2"/>
                    </a:gs>
                  </a:gsLst>
                  <a:lin ang="5400000" scaled="0"/>
                </a:gradFill>
                <a:latin typeface="+mj-lt"/>
                <a:ea typeface="+mn-ea"/>
                <a:cs typeface="+mn-cs"/>
              </a:defRPr>
            </a:lvl1pPr>
            <a:lvl2pPr marL="572633" marR="0" indent="-236522"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84258"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08332"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32405"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14252"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390"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27"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65"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4412" dirty="0">
                <a:solidFill>
                  <a:schemeClr val="tx1"/>
                </a:solidFill>
              </a:rPr>
              <a:t>Vision</a:t>
            </a:r>
          </a:p>
        </p:txBody>
      </p:sp>
      <p:grpSp>
        <p:nvGrpSpPr>
          <p:cNvPr id="20" name="Group 19"/>
          <p:cNvGrpSpPr/>
          <p:nvPr/>
        </p:nvGrpSpPr>
        <p:grpSpPr>
          <a:xfrm>
            <a:off x="3775625" y="2582596"/>
            <a:ext cx="2952099" cy="2976705"/>
            <a:chOff x="5119258" y="2346093"/>
            <a:chExt cx="4030914" cy="4034295"/>
          </a:xfrm>
        </p:grpSpPr>
        <p:grpSp>
          <p:nvGrpSpPr>
            <p:cNvPr id="15" name="Group 14"/>
            <p:cNvGrpSpPr/>
            <p:nvPr/>
          </p:nvGrpSpPr>
          <p:grpSpPr>
            <a:xfrm>
              <a:off x="5119258" y="2346093"/>
              <a:ext cx="4030914" cy="4034295"/>
              <a:chOff x="3072933" y="2515488"/>
              <a:chExt cx="4030914" cy="4034295"/>
            </a:xfrm>
          </p:grpSpPr>
          <p:grpSp>
            <p:nvGrpSpPr>
              <p:cNvPr id="7" name="Group 6"/>
              <p:cNvGrpSpPr/>
              <p:nvPr/>
            </p:nvGrpSpPr>
            <p:grpSpPr>
              <a:xfrm>
                <a:off x="3072933" y="2518869"/>
                <a:ext cx="4030914" cy="4030914"/>
                <a:chOff x="5130201" y="2442834"/>
                <a:chExt cx="4030914" cy="4030914"/>
              </a:xfrm>
            </p:grpSpPr>
            <p:sp>
              <p:nvSpPr>
                <p:cNvPr id="4" name="Oval 3"/>
                <p:cNvSpPr/>
                <p:nvPr/>
              </p:nvSpPr>
              <p:spPr>
                <a:xfrm>
                  <a:off x="5130201" y="2442834"/>
                  <a:ext cx="4030914" cy="4030914"/>
                </a:xfrm>
                <a:prstGeom prst="ellipse">
                  <a:avLst/>
                </a:prstGeom>
                <a:solidFill>
                  <a:srgbClr val="007AD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70" tIns="68570" rIns="68570" bIns="68570" numCol="1" spcCol="0" rtlCol="0" fromWordArt="0" anchor="b" anchorCtr="0" forceAA="0" compatLnSpc="1">
                  <a:prstTxWarp prst="textNoShape">
                    <a:avLst/>
                  </a:prstTxWarp>
                  <a:noAutofit/>
                </a:bodyPr>
                <a:lstStyle/>
                <a:p>
                  <a:pPr algn="r"/>
                  <a:endParaRPr lang="en-US" sz="900" dirty="0" err="1">
                    <a:solidFill>
                      <a:prstClr val="white"/>
                    </a:solidFill>
                  </a:endParaRPr>
                </a:p>
              </p:txBody>
            </p:sp>
            <p:sp>
              <p:nvSpPr>
                <p:cNvPr id="16" name="Rectangle 15"/>
                <p:cNvSpPr/>
                <p:nvPr/>
              </p:nvSpPr>
              <p:spPr>
                <a:xfrm>
                  <a:off x="5674220" y="4838642"/>
                  <a:ext cx="2790288" cy="913507"/>
                </a:xfrm>
                <a:prstGeom prst="rect">
                  <a:avLst/>
                </a:prstGeom>
              </p:spPr>
              <p:txBody>
                <a:bodyPr wrap="square">
                  <a:spAutoFit/>
                </a:bodyPr>
                <a:lstStyle/>
                <a:p>
                  <a:pPr algn="ctr" defTabSz="699081">
                    <a:lnSpc>
                      <a:spcPct val="90000"/>
                    </a:lnSpc>
                  </a:pPr>
                  <a:r>
                    <a:rPr lang="en-US" sz="2100" dirty="0" err="1">
                      <a:solidFill>
                        <a:prstClr val="white"/>
                      </a:solidFill>
                      <a:latin typeface="Segoe UI Light"/>
                      <a:ea typeface="Segoe UI" pitchFamily="34" charset="0"/>
                      <a:cs typeface="Segoe UI" pitchFamily="34" charset="0"/>
                    </a:rPr>
                    <a:t>iPaaS</a:t>
                  </a:r>
                  <a:r>
                    <a:rPr lang="en-US" sz="2100" dirty="0">
                      <a:solidFill>
                        <a:prstClr val="white"/>
                      </a:solidFill>
                      <a:latin typeface="Segoe UI Light"/>
                      <a:ea typeface="Segoe UI" pitchFamily="34" charset="0"/>
                      <a:cs typeface="Segoe UI" pitchFamily="34" charset="0"/>
                    </a:rPr>
                    <a:t> </a:t>
                  </a:r>
                </a:p>
                <a:p>
                  <a:pPr algn="ctr" defTabSz="699081">
                    <a:lnSpc>
                      <a:spcPct val="90000"/>
                    </a:lnSpc>
                  </a:pPr>
                  <a:r>
                    <a:rPr lang="en-US" sz="2100" dirty="0">
                      <a:solidFill>
                        <a:prstClr val="white"/>
                      </a:solidFill>
                      <a:latin typeface="Segoe UI Light"/>
                      <a:ea typeface="Segoe UI" pitchFamily="34" charset="0"/>
                      <a:cs typeface="Segoe UI" pitchFamily="34" charset="0"/>
                    </a:rPr>
                    <a:t>Leader</a:t>
                  </a:r>
                </a:p>
              </p:txBody>
            </p:sp>
            <p:pic>
              <p:nvPicPr>
                <p:cNvPr id="22" name="Picture 21"/>
                <p:cNvPicPr>
                  <a:picLocks noChangeAspect="1"/>
                </p:cNvPicPr>
                <p:nvPr/>
              </p:nvPicPr>
              <p:blipFill>
                <a:blip r:embed="rId4"/>
                <a:stretch>
                  <a:fillRect/>
                </a:stretch>
              </p:blipFill>
              <p:spPr>
                <a:xfrm>
                  <a:off x="6711352" y="3992054"/>
                  <a:ext cx="733348" cy="731903"/>
                </a:xfrm>
                <a:prstGeom prst="rect">
                  <a:avLst/>
                </a:prstGeom>
              </p:spPr>
            </p:pic>
          </p:grpSp>
          <p:sp>
            <p:nvSpPr>
              <p:cNvPr id="34" name="Freeform 33"/>
              <p:cNvSpPr/>
              <p:nvPr/>
            </p:nvSpPr>
            <p:spPr bwMode="auto">
              <a:xfrm>
                <a:off x="4498819" y="2515488"/>
                <a:ext cx="2006938" cy="1901382"/>
              </a:xfrm>
              <a:custGeom>
                <a:avLst/>
                <a:gdLst>
                  <a:gd name="connsiteX0" fmla="*/ 477801 w 1659284"/>
                  <a:gd name="connsiteY0" fmla="*/ 0 h 1572014"/>
                  <a:gd name="connsiteX1" fmla="*/ 1597178 w 1659284"/>
                  <a:gd name="connsiteY1" fmla="*/ 432331 h 1572014"/>
                  <a:gd name="connsiteX2" fmla="*/ 1659284 w 1659284"/>
                  <a:gd name="connsiteY2" fmla="*/ 494045 h 1572014"/>
                  <a:gd name="connsiteX3" fmla="*/ 1557845 w 1659284"/>
                  <a:gd name="connsiteY3" fmla="*/ 605616 h 1572014"/>
                  <a:gd name="connsiteX4" fmla="*/ 1184278 w 1659284"/>
                  <a:gd name="connsiteY4" fmla="*/ 1515069 h 1572014"/>
                  <a:gd name="connsiteX5" fmla="*/ 1181760 w 1659284"/>
                  <a:gd name="connsiteY5" fmla="*/ 1572014 h 1572014"/>
                  <a:gd name="connsiteX6" fmla="*/ 1049703 w 1659284"/>
                  <a:gd name="connsiteY6" fmla="*/ 1526904 h 1572014"/>
                  <a:gd name="connsiteX7" fmla="*/ 3935 w 1659284"/>
                  <a:gd name="connsiteY7" fmla="*/ 148287 h 1572014"/>
                  <a:gd name="connsiteX8" fmla="*/ 0 w 1659284"/>
                  <a:gd name="connsiteY8" fmla="*/ 70383 h 1572014"/>
                  <a:gd name="connsiteX9" fmla="*/ 142285 w 1659284"/>
                  <a:gd name="connsiteY9" fmla="*/ 33811 h 1572014"/>
                  <a:gd name="connsiteX10" fmla="*/ 477801 w 1659284"/>
                  <a:gd name="connsiteY10" fmla="*/ 0 h 1572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59284" h="1572014">
                    <a:moveTo>
                      <a:pt x="477801" y="0"/>
                    </a:moveTo>
                    <a:cubicBezTo>
                      <a:pt x="908791" y="0"/>
                      <a:pt x="1301530" y="163716"/>
                      <a:pt x="1597178" y="432331"/>
                    </a:cubicBezTo>
                    <a:lnTo>
                      <a:pt x="1659284" y="494045"/>
                    </a:lnTo>
                    <a:lnTo>
                      <a:pt x="1557845" y="605616"/>
                    </a:lnTo>
                    <a:cubicBezTo>
                      <a:pt x="1350038" y="857331"/>
                      <a:pt x="1214833" y="1171161"/>
                      <a:pt x="1184278" y="1515069"/>
                    </a:cubicBezTo>
                    <a:lnTo>
                      <a:pt x="1181760" y="1572014"/>
                    </a:lnTo>
                    <a:lnTo>
                      <a:pt x="1049703" y="1526904"/>
                    </a:lnTo>
                    <a:cubicBezTo>
                      <a:pt x="482660" y="1303387"/>
                      <a:pt x="67876" y="777677"/>
                      <a:pt x="3935" y="148287"/>
                    </a:cubicBezTo>
                    <a:lnTo>
                      <a:pt x="0" y="70383"/>
                    </a:lnTo>
                    <a:lnTo>
                      <a:pt x="142285" y="33811"/>
                    </a:lnTo>
                    <a:cubicBezTo>
                      <a:pt x="250660" y="11642"/>
                      <a:pt x="362870" y="0"/>
                      <a:pt x="477801" y="0"/>
                    </a:cubicBezTo>
                    <a:close/>
                  </a:path>
                </a:pathLst>
              </a:custGeom>
              <a:solidFill>
                <a:srgbClr val="FFFFFF">
                  <a:alpha val="2509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05" tIns="109684" rIns="137105" bIns="109684" numCol="1" spcCol="0" rtlCol="0" fromWordArt="0" anchor="t" anchorCtr="0" forceAA="0" compatLnSpc="1">
                <a:prstTxWarp prst="textNoShape">
                  <a:avLst/>
                </a:prstTxWarp>
                <a:noAutofit/>
              </a:bodyPr>
              <a:lstStyle/>
              <a:p>
                <a:pPr defTabSz="699081">
                  <a:lnSpc>
                    <a:spcPct val="90000"/>
                  </a:lnSpc>
                </a:pPr>
                <a:endParaRPr lang="en-US" sz="1799" dirty="0">
                  <a:gradFill>
                    <a:gsLst>
                      <a:gs pos="0">
                        <a:srgbClr val="FFFFFF"/>
                      </a:gs>
                      <a:gs pos="100000">
                        <a:srgbClr val="FFFFFF"/>
                      </a:gs>
                    </a:gsLst>
                    <a:lin ang="5400000" scaled="0"/>
                  </a:gradFill>
                  <a:ea typeface="Segoe UI" pitchFamily="34" charset="0"/>
                  <a:cs typeface="Segoe UI" pitchFamily="34" charset="0"/>
                </a:endParaRPr>
              </a:p>
            </p:txBody>
          </p:sp>
        </p:grpSp>
        <p:sp>
          <p:nvSpPr>
            <p:cNvPr id="25" name="Freeform 24"/>
            <p:cNvSpPr/>
            <p:nvPr/>
          </p:nvSpPr>
          <p:spPr bwMode="auto">
            <a:xfrm>
              <a:off x="7982278" y="2950977"/>
              <a:ext cx="1155820" cy="1387848"/>
            </a:xfrm>
            <a:custGeom>
              <a:avLst/>
              <a:gdLst>
                <a:gd name="connsiteX0" fmla="*/ 477802 w 955602"/>
                <a:gd name="connsiteY0" fmla="*/ 0 h 1147438"/>
                <a:gd name="connsiteX1" fmla="*/ 494765 w 955602"/>
                <a:gd name="connsiteY1" fmla="*/ 16857 h 1147438"/>
                <a:gd name="connsiteX2" fmla="*/ 552173 w 955602"/>
                <a:gd name="connsiteY2" fmla="*/ 80000 h 1147438"/>
                <a:gd name="connsiteX3" fmla="*/ 599237 w 955602"/>
                <a:gd name="connsiteY3" fmla="*/ 135981 h 1147438"/>
                <a:gd name="connsiteX4" fmla="*/ 638559 w 955602"/>
                <a:gd name="connsiteY4" fmla="*/ 187894 h 1147438"/>
                <a:gd name="connsiteX5" fmla="*/ 684574 w 955602"/>
                <a:gd name="connsiteY5" fmla="*/ 253832 h 1147438"/>
                <a:gd name="connsiteX6" fmla="*/ 719600 w 955602"/>
                <a:gd name="connsiteY6" fmla="*/ 309184 h 1147438"/>
                <a:gd name="connsiteX7" fmla="*/ 759616 w 955602"/>
                <a:gd name="connsiteY7" fmla="*/ 379251 h 1147438"/>
                <a:gd name="connsiteX8" fmla="*/ 789915 w 955602"/>
                <a:gd name="connsiteY8" fmla="*/ 437519 h 1147438"/>
                <a:gd name="connsiteX9" fmla="*/ 823749 w 955602"/>
                <a:gd name="connsiteY9" fmla="*/ 511739 h 1147438"/>
                <a:gd name="connsiteX10" fmla="*/ 848930 w 955602"/>
                <a:gd name="connsiteY10" fmla="*/ 572300 h 1147438"/>
                <a:gd name="connsiteX11" fmla="*/ 876332 w 955602"/>
                <a:gd name="connsiteY11" fmla="*/ 650870 h 1147438"/>
                <a:gd name="connsiteX12" fmla="*/ 896055 w 955602"/>
                <a:gd name="connsiteY12" fmla="*/ 712923 h 1147438"/>
                <a:gd name="connsiteX13" fmla="*/ 916716 w 955602"/>
                <a:gd name="connsiteY13" fmla="*/ 796478 h 1147438"/>
                <a:gd name="connsiteX14" fmla="*/ 930682 w 955602"/>
                <a:gd name="connsiteY14" fmla="*/ 858762 h 1147438"/>
                <a:gd name="connsiteX15" fmla="*/ 944174 w 955602"/>
                <a:gd name="connsiteY15" fmla="*/ 949022 h 1147438"/>
                <a:gd name="connsiteX16" fmla="*/ 952157 w 955602"/>
                <a:gd name="connsiteY16" fmla="*/ 1008853 h 1147438"/>
                <a:gd name="connsiteX17" fmla="*/ 955602 w 955602"/>
                <a:gd name="connsiteY17" fmla="*/ 1077056 h 1147438"/>
                <a:gd name="connsiteX18" fmla="*/ 865623 w 955602"/>
                <a:gd name="connsiteY18" fmla="*/ 1100183 h 1147438"/>
                <a:gd name="connsiteX19" fmla="*/ 803483 w 955602"/>
                <a:gd name="connsiteY19" fmla="*/ 1115128 h 1147438"/>
                <a:gd name="connsiteX20" fmla="*/ 696710 w 955602"/>
                <a:gd name="connsiteY20" fmla="*/ 1131418 h 1147438"/>
                <a:gd name="connsiteX21" fmla="*/ 642952 w 955602"/>
                <a:gd name="connsiteY21" fmla="*/ 1139102 h 1147438"/>
                <a:gd name="connsiteX22" fmla="*/ 477801 w 955602"/>
                <a:gd name="connsiteY22" fmla="*/ 1147438 h 1147438"/>
                <a:gd name="connsiteX23" fmla="*/ 325850 w 955602"/>
                <a:gd name="connsiteY23" fmla="*/ 1139768 h 1147438"/>
                <a:gd name="connsiteX24" fmla="*/ 284921 w 955602"/>
                <a:gd name="connsiteY24" fmla="*/ 1135389 h 1147438"/>
                <a:gd name="connsiteX25" fmla="*/ 162846 w 955602"/>
                <a:gd name="connsiteY25" fmla="*/ 1116764 h 1147438"/>
                <a:gd name="connsiteX26" fmla="*/ 135218 w 955602"/>
                <a:gd name="connsiteY26" fmla="*/ 1111811 h 1147438"/>
                <a:gd name="connsiteX27" fmla="*/ 0 w 955602"/>
                <a:gd name="connsiteY27" fmla="*/ 1077056 h 1147438"/>
                <a:gd name="connsiteX28" fmla="*/ 3487 w 955602"/>
                <a:gd name="connsiteY28" fmla="*/ 1008023 h 1147438"/>
                <a:gd name="connsiteX29" fmla="*/ 8679 w 955602"/>
                <a:gd name="connsiteY29" fmla="*/ 967412 h 1147438"/>
                <a:gd name="connsiteX30" fmla="*/ 24046 w 955602"/>
                <a:gd name="connsiteY30" fmla="*/ 864610 h 1147438"/>
                <a:gd name="connsiteX31" fmla="*/ 34381 w 955602"/>
                <a:gd name="connsiteY31" fmla="*/ 814697 h 1147438"/>
                <a:gd name="connsiteX32" fmla="*/ 57089 w 955602"/>
                <a:gd name="connsiteY32" fmla="*/ 722865 h 1147438"/>
                <a:gd name="connsiteX33" fmla="*/ 71030 w 955602"/>
                <a:gd name="connsiteY33" fmla="*/ 674499 h 1147438"/>
                <a:gd name="connsiteX34" fmla="*/ 104442 w 955602"/>
                <a:gd name="connsiteY34" fmla="*/ 578694 h 1147438"/>
                <a:gd name="connsiteX35" fmla="*/ 118306 w 955602"/>
                <a:gd name="connsiteY35" fmla="*/ 541457 h 1147438"/>
                <a:gd name="connsiteX36" fmla="*/ 176071 w 955602"/>
                <a:gd name="connsiteY36" fmla="*/ 414740 h 1147438"/>
                <a:gd name="connsiteX37" fmla="*/ 187654 w 955602"/>
                <a:gd name="connsiteY37" fmla="*/ 393841 h 1147438"/>
                <a:gd name="connsiteX38" fmla="*/ 244726 w 955602"/>
                <a:gd name="connsiteY38" fmla="*/ 293908 h 1147438"/>
                <a:gd name="connsiteX39" fmla="*/ 270282 w 955602"/>
                <a:gd name="connsiteY39" fmla="*/ 254902 h 1147438"/>
                <a:gd name="connsiteX40" fmla="*/ 323635 w 955602"/>
                <a:gd name="connsiteY40" fmla="*/ 178449 h 1147438"/>
                <a:gd name="connsiteX41" fmla="*/ 353998 w 955602"/>
                <a:gd name="connsiteY41" fmla="*/ 138797 h 1147438"/>
                <a:gd name="connsiteX42" fmla="*/ 403453 w 955602"/>
                <a:gd name="connsiteY42" fmla="*/ 79972 h 1147438"/>
                <a:gd name="connsiteX43" fmla="*/ 460818 w 955602"/>
                <a:gd name="connsiteY43" fmla="*/ 16877 h 1147438"/>
                <a:gd name="connsiteX44" fmla="*/ 477802 w 955602"/>
                <a:gd name="connsiteY44" fmla="*/ 0 h 114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55602" h="1147438">
                  <a:moveTo>
                    <a:pt x="477802" y="0"/>
                  </a:moveTo>
                  <a:lnTo>
                    <a:pt x="494765" y="16857"/>
                  </a:lnTo>
                  <a:lnTo>
                    <a:pt x="552173" y="80000"/>
                  </a:lnTo>
                  <a:lnTo>
                    <a:pt x="599237" y="135981"/>
                  </a:lnTo>
                  <a:lnTo>
                    <a:pt x="638559" y="187894"/>
                  </a:lnTo>
                  <a:lnTo>
                    <a:pt x="684574" y="253832"/>
                  </a:lnTo>
                  <a:lnTo>
                    <a:pt x="719600" y="309184"/>
                  </a:lnTo>
                  <a:lnTo>
                    <a:pt x="759616" y="379251"/>
                  </a:lnTo>
                  <a:lnTo>
                    <a:pt x="789915" y="437519"/>
                  </a:lnTo>
                  <a:lnTo>
                    <a:pt x="823749" y="511739"/>
                  </a:lnTo>
                  <a:lnTo>
                    <a:pt x="848930" y="572300"/>
                  </a:lnTo>
                  <a:lnTo>
                    <a:pt x="876332" y="650870"/>
                  </a:lnTo>
                  <a:lnTo>
                    <a:pt x="896055" y="712923"/>
                  </a:lnTo>
                  <a:lnTo>
                    <a:pt x="916716" y="796478"/>
                  </a:lnTo>
                  <a:lnTo>
                    <a:pt x="930682" y="858762"/>
                  </a:lnTo>
                  <a:lnTo>
                    <a:pt x="944174" y="949022"/>
                  </a:lnTo>
                  <a:lnTo>
                    <a:pt x="952157" y="1008853"/>
                  </a:lnTo>
                  <a:lnTo>
                    <a:pt x="955602" y="1077056"/>
                  </a:lnTo>
                  <a:lnTo>
                    <a:pt x="865623" y="1100183"/>
                  </a:lnTo>
                  <a:lnTo>
                    <a:pt x="803483" y="1115128"/>
                  </a:lnTo>
                  <a:lnTo>
                    <a:pt x="696710" y="1131418"/>
                  </a:lnTo>
                  <a:lnTo>
                    <a:pt x="642952" y="1139102"/>
                  </a:lnTo>
                  <a:lnTo>
                    <a:pt x="477801" y="1147438"/>
                  </a:lnTo>
                  <a:lnTo>
                    <a:pt x="325850" y="1139768"/>
                  </a:lnTo>
                  <a:lnTo>
                    <a:pt x="284921" y="1135389"/>
                  </a:lnTo>
                  <a:lnTo>
                    <a:pt x="162846" y="1116764"/>
                  </a:lnTo>
                  <a:lnTo>
                    <a:pt x="135218" y="1111811"/>
                  </a:lnTo>
                  <a:lnTo>
                    <a:pt x="0" y="1077056"/>
                  </a:lnTo>
                  <a:lnTo>
                    <a:pt x="3487" y="1008023"/>
                  </a:lnTo>
                  <a:lnTo>
                    <a:pt x="8679" y="967412"/>
                  </a:lnTo>
                  <a:lnTo>
                    <a:pt x="24046" y="864610"/>
                  </a:lnTo>
                  <a:lnTo>
                    <a:pt x="34381" y="814697"/>
                  </a:lnTo>
                  <a:lnTo>
                    <a:pt x="57089" y="722865"/>
                  </a:lnTo>
                  <a:lnTo>
                    <a:pt x="71030" y="674499"/>
                  </a:lnTo>
                  <a:lnTo>
                    <a:pt x="104442" y="578694"/>
                  </a:lnTo>
                  <a:lnTo>
                    <a:pt x="118306" y="541457"/>
                  </a:lnTo>
                  <a:lnTo>
                    <a:pt x="176071" y="414740"/>
                  </a:lnTo>
                  <a:lnTo>
                    <a:pt x="187654" y="393841"/>
                  </a:lnTo>
                  <a:lnTo>
                    <a:pt x="244726" y="293908"/>
                  </a:lnTo>
                  <a:lnTo>
                    <a:pt x="270282" y="254902"/>
                  </a:lnTo>
                  <a:lnTo>
                    <a:pt x="323635" y="178449"/>
                  </a:lnTo>
                  <a:lnTo>
                    <a:pt x="353998" y="138797"/>
                  </a:lnTo>
                  <a:lnTo>
                    <a:pt x="403453" y="79972"/>
                  </a:lnTo>
                  <a:lnTo>
                    <a:pt x="460818" y="16877"/>
                  </a:lnTo>
                  <a:lnTo>
                    <a:pt x="477802" y="0"/>
                  </a:lnTo>
                  <a:close/>
                </a:path>
              </a:pathLst>
            </a:custGeom>
            <a:solidFill>
              <a:srgbClr val="FFFFFF">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05" tIns="109684" rIns="137105" bIns="109684" numCol="1" spcCol="0" rtlCol="0" fromWordArt="0" anchor="t" anchorCtr="0" forceAA="0" compatLnSpc="1">
              <a:prstTxWarp prst="textNoShape">
                <a:avLst/>
              </a:prstTxWarp>
              <a:noAutofit/>
            </a:bodyPr>
            <a:lstStyle/>
            <a:p>
              <a:pPr defTabSz="699081">
                <a:lnSpc>
                  <a:spcPct val="90000"/>
                </a:lnSpc>
              </a:pPr>
              <a:endParaRPr lang="en-US" sz="1799"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3" name="Group 12"/>
          <p:cNvGrpSpPr/>
          <p:nvPr/>
        </p:nvGrpSpPr>
        <p:grpSpPr>
          <a:xfrm>
            <a:off x="5869023" y="2582596"/>
            <a:ext cx="2897551" cy="2976705"/>
            <a:chOff x="7978422" y="2442834"/>
            <a:chExt cx="4030914" cy="4030914"/>
          </a:xfrm>
        </p:grpSpPr>
        <p:grpSp>
          <p:nvGrpSpPr>
            <p:cNvPr id="8" name="Group 7"/>
            <p:cNvGrpSpPr/>
            <p:nvPr/>
          </p:nvGrpSpPr>
          <p:grpSpPr>
            <a:xfrm>
              <a:off x="7978422" y="2442834"/>
              <a:ext cx="4030914" cy="4030914"/>
              <a:chOff x="7978422" y="2442834"/>
              <a:chExt cx="4030914" cy="4030914"/>
            </a:xfrm>
          </p:grpSpPr>
          <p:sp>
            <p:nvSpPr>
              <p:cNvPr id="5" name="Oval 4"/>
              <p:cNvSpPr/>
              <p:nvPr/>
            </p:nvSpPr>
            <p:spPr>
              <a:xfrm>
                <a:off x="7978422" y="2442834"/>
                <a:ext cx="4030914" cy="4030914"/>
              </a:xfrm>
              <a:prstGeom prst="ellipse">
                <a:avLst/>
              </a:prstGeom>
              <a:solidFill>
                <a:srgbClr val="007AD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70" tIns="68570" rIns="68570" bIns="68570" numCol="1" spcCol="0" rtlCol="0" fromWordArt="0" anchor="b" anchorCtr="0" forceAA="0" compatLnSpc="1">
                <a:prstTxWarp prst="textNoShape">
                  <a:avLst/>
                </a:prstTxWarp>
                <a:noAutofit/>
              </a:bodyPr>
              <a:lstStyle/>
              <a:p>
                <a:pPr algn="r"/>
                <a:endParaRPr lang="en-US" sz="900" dirty="0" err="1">
                  <a:solidFill>
                    <a:prstClr val="white"/>
                  </a:solidFill>
                </a:endParaRPr>
              </a:p>
            </p:txBody>
          </p:sp>
          <p:sp>
            <p:nvSpPr>
              <p:cNvPr id="18" name="Rectangle 17"/>
              <p:cNvSpPr/>
              <p:nvPr/>
            </p:nvSpPr>
            <p:spPr>
              <a:xfrm>
                <a:off x="9039352" y="4838642"/>
                <a:ext cx="2197578" cy="912741"/>
              </a:xfrm>
              <a:prstGeom prst="rect">
                <a:avLst/>
              </a:prstGeom>
            </p:spPr>
            <p:txBody>
              <a:bodyPr wrap="square">
                <a:spAutoFit/>
              </a:bodyPr>
              <a:lstStyle/>
              <a:p>
                <a:pPr algn="ctr" defTabSz="699081">
                  <a:lnSpc>
                    <a:spcPct val="90000"/>
                  </a:lnSpc>
                </a:pPr>
                <a:r>
                  <a:rPr lang="en-US" sz="2100" dirty="0">
                    <a:solidFill>
                      <a:prstClr val="white"/>
                    </a:solidFill>
                    <a:latin typeface="Segoe UI Light"/>
                    <a:ea typeface="Segoe UI" pitchFamily="34" charset="0"/>
                    <a:cs typeface="Segoe UI" pitchFamily="34" charset="0"/>
                  </a:rPr>
                  <a:t>Rich</a:t>
                </a:r>
              </a:p>
              <a:p>
                <a:pPr algn="ctr" defTabSz="699081">
                  <a:lnSpc>
                    <a:spcPct val="90000"/>
                  </a:lnSpc>
                </a:pPr>
                <a:r>
                  <a:rPr lang="en-US" sz="2100" dirty="0">
                    <a:solidFill>
                      <a:prstClr val="white"/>
                    </a:solidFill>
                    <a:latin typeface="Segoe UI Light"/>
                    <a:ea typeface="Segoe UI" pitchFamily="34" charset="0"/>
                    <a:cs typeface="Segoe UI" pitchFamily="34" charset="0"/>
                  </a:rPr>
                  <a:t>Ecosystem</a:t>
                </a:r>
              </a:p>
            </p:txBody>
          </p:sp>
          <p:pic>
            <p:nvPicPr>
              <p:cNvPr id="23" name="Picture 22"/>
              <p:cNvPicPr>
                <a:picLocks noChangeAspect="1"/>
              </p:cNvPicPr>
              <p:nvPr/>
            </p:nvPicPr>
            <p:blipFill>
              <a:blip r:embed="rId5"/>
              <a:stretch>
                <a:fillRect/>
              </a:stretch>
            </p:blipFill>
            <p:spPr>
              <a:xfrm>
                <a:off x="9673923" y="4012332"/>
                <a:ext cx="867839" cy="633439"/>
              </a:xfrm>
              <a:prstGeom prst="rect">
                <a:avLst/>
              </a:prstGeom>
              <a:noFill/>
            </p:spPr>
          </p:pic>
        </p:grpSp>
        <p:sp>
          <p:nvSpPr>
            <p:cNvPr id="33" name="Freeform 32"/>
            <p:cNvSpPr/>
            <p:nvPr/>
          </p:nvSpPr>
          <p:spPr bwMode="auto">
            <a:xfrm>
              <a:off x="7985115" y="3046192"/>
              <a:ext cx="1155820" cy="1387848"/>
            </a:xfrm>
            <a:custGeom>
              <a:avLst/>
              <a:gdLst>
                <a:gd name="connsiteX0" fmla="*/ 477802 w 955602"/>
                <a:gd name="connsiteY0" fmla="*/ 0 h 1147438"/>
                <a:gd name="connsiteX1" fmla="*/ 494765 w 955602"/>
                <a:gd name="connsiteY1" fmla="*/ 16857 h 1147438"/>
                <a:gd name="connsiteX2" fmla="*/ 552173 w 955602"/>
                <a:gd name="connsiteY2" fmla="*/ 80000 h 1147438"/>
                <a:gd name="connsiteX3" fmla="*/ 599237 w 955602"/>
                <a:gd name="connsiteY3" fmla="*/ 135981 h 1147438"/>
                <a:gd name="connsiteX4" fmla="*/ 638559 w 955602"/>
                <a:gd name="connsiteY4" fmla="*/ 187894 h 1147438"/>
                <a:gd name="connsiteX5" fmla="*/ 684574 w 955602"/>
                <a:gd name="connsiteY5" fmla="*/ 253832 h 1147438"/>
                <a:gd name="connsiteX6" fmla="*/ 719600 w 955602"/>
                <a:gd name="connsiteY6" fmla="*/ 309184 h 1147438"/>
                <a:gd name="connsiteX7" fmla="*/ 759616 w 955602"/>
                <a:gd name="connsiteY7" fmla="*/ 379251 h 1147438"/>
                <a:gd name="connsiteX8" fmla="*/ 789915 w 955602"/>
                <a:gd name="connsiteY8" fmla="*/ 437519 h 1147438"/>
                <a:gd name="connsiteX9" fmla="*/ 823749 w 955602"/>
                <a:gd name="connsiteY9" fmla="*/ 511739 h 1147438"/>
                <a:gd name="connsiteX10" fmla="*/ 848930 w 955602"/>
                <a:gd name="connsiteY10" fmla="*/ 572300 h 1147438"/>
                <a:gd name="connsiteX11" fmla="*/ 876332 w 955602"/>
                <a:gd name="connsiteY11" fmla="*/ 650870 h 1147438"/>
                <a:gd name="connsiteX12" fmla="*/ 896055 w 955602"/>
                <a:gd name="connsiteY12" fmla="*/ 712923 h 1147438"/>
                <a:gd name="connsiteX13" fmla="*/ 916716 w 955602"/>
                <a:gd name="connsiteY13" fmla="*/ 796478 h 1147438"/>
                <a:gd name="connsiteX14" fmla="*/ 930682 w 955602"/>
                <a:gd name="connsiteY14" fmla="*/ 858762 h 1147438"/>
                <a:gd name="connsiteX15" fmla="*/ 944174 w 955602"/>
                <a:gd name="connsiteY15" fmla="*/ 949022 h 1147438"/>
                <a:gd name="connsiteX16" fmla="*/ 952157 w 955602"/>
                <a:gd name="connsiteY16" fmla="*/ 1008853 h 1147438"/>
                <a:gd name="connsiteX17" fmla="*/ 955602 w 955602"/>
                <a:gd name="connsiteY17" fmla="*/ 1077056 h 1147438"/>
                <a:gd name="connsiteX18" fmla="*/ 865623 w 955602"/>
                <a:gd name="connsiteY18" fmla="*/ 1100183 h 1147438"/>
                <a:gd name="connsiteX19" fmla="*/ 803483 w 955602"/>
                <a:gd name="connsiteY19" fmla="*/ 1115128 h 1147438"/>
                <a:gd name="connsiteX20" fmla="*/ 696710 w 955602"/>
                <a:gd name="connsiteY20" fmla="*/ 1131418 h 1147438"/>
                <a:gd name="connsiteX21" fmla="*/ 642952 w 955602"/>
                <a:gd name="connsiteY21" fmla="*/ 1139102 h 1147438"/>
                <a:gd name="connsiteX22" fmla="*/ 477801 w 955602"/>
                <a:gd name="connsiteY22" fmla="*/ 1147438 h 1147438"/>
                <a:gd name="connsiteX23" fmla="*/ 325850 w 955602"/>
                <a:gd name="connsiteY23" fmla="*/ 1139768 h 1147438"/>
                <a:gd name="connsiteX24" fmla="*/ 284921 w 955602"/>
                <a:gd name="connsiteY24" fmla="*/ 1135389 h 1147438"/>
                <a:gd name="connsiteX25" fmla="*/ 162846 w 955602"/>
                <a:gd name="connsiteY25" fmla="*/ 1116764 h 1147438"/>
                <a:gd name="connsiteX26" fmla="*/ 135218 w 955602"/>
                <a:gd name="connsiteY26" fmla="*/ 1111811 h 1147438"/>
                <a:gd name="connsiteX27" fmla="*/ 0 w 955602"/>
                <a:gd name="connsiteY27" fmla="*/ 1077056 h 1147438"/>
                <a:gd name="connsiteX28" fmla="*/ 3487 w 955602"/>
                <a:gd name="connsiteY28" fmla="*/ 1008023 h 1147438"/>
                <a:gd name="connsiteX29" fmla="*/ 8679 w 955602"/>
                <a:gd name="connsiteY29" fmla="*/ 967412 h 1147438"/>
                <a:gd name="connsiteX30" fmla="*/ 24046 w 955602"/>
                <a:gd name="connsiteY30" fmla="*/ 864610 h 1147438"/>
                <a:gd name="connsiteX31" fmla="*/ 34381 w 955602"/>
                <a:gd name="connsiteY31" fmla="*/ 814697 h 1147438"/>
                <a:gd name="connsiteX32" fmla="*/ 57089 w 955602"/>
                <a:gd name="connsiteY32" fmla="*/ 722865 h 1147438"/>
                <a:gd name="connsiteX33" fmla="*/ 71030 w 955602"/>
                <a:gd name="connsiteY33" fmla="*/ 674499 h 1147438"/>
                <a:gd name="connsiteX34" fmla="*/ 104442 w 955602"/>
                <a:gd name="connsiteY34" fmla="*/ 578694 h 1147438"/>
                <a:gd name="connsiteX35" fmla="*/ 118306 w 955602"/>
                <a:gd name="connsiteY35" fmla="*/ 541457 h 1147438"/>
                <a:gd name="connsiteX36" fmla="*/ 176071 w 955602"/>
                <a:gd name="connsiteY36" fmla="*/ 414740 h 1147438"/>
                <a:gd name="connsiteX37" fmla="*/ 187654 w 955602"/>
                <a:gd name="connsiteY37" fmla="*/ 393841 h 1147438"/>
                <a:gd name="connsiteX38" fmla="*/ 244726 w 955602"/>
                <a:gd name="connsiteY38" fmla="*/ 293908 h 1147438"/>
                <a:gd name="connsiteX39" fmla="*/ 270282 w 955602"/>
                <a:gd name="connsiteY39" fmla="*/ 254902 h 1147438"/>
                <a:gd name="connsiteX40" fmla="*/ 323635 w 955602"/>
                <a:gd name="connsiteY40" fmla="*/ 178449 h 1147438"/>
                <a:gd name="connsiteX41" fmla="*/ 353998 w 955602"/>
                <a:gd name="connsiteY41" fmla="*/ 138797 h 1147438"/>
                <a:gd name="connsiteX42" fmla="*/ 403453 w 955602"/>
                <a:gd name="connsiteY42" fmla="*/ 79972 h 1147438"/>
                <a:gd name="connsiteX43" fmla="*/ 460818 w 955602"/>
                <a:gd name="connsiteY43" fmla="*/ 16877 h 1147438"/>
                <a:gd name="connsiteX44" fmla="*/ 477802 w 955602"/>
                <a:gd name="connsiteY44" fmla="*/ 0 h 114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55602" h="1147438">
                  <a:moveTo>
                    <a:pt x="477802" y="0"/>
                  </a:moveTo>
                  <a:lnTo>
                    <a:pt x="494765" y="16857"/>
                  </a:lnTo>
                  <a:lnTo>
                    <a:pt x="552173" y="80000"/>
                  </a:lnTo>
                  <a:lnTo>
                    <a:pt x="599237" y="135981"/>
                  </a:lnTo>
                  <a:lnTo>
                    <a:pt x="638559" y="187894"/>
                  </a:lnTo>
                  <a:lnTo>
                    <a:pt x="684574" y="253832"/>
                  </a:lnTo>
                  <a:lnTo>
                    <a:pt x="719600" y="309184"/>
                  </a:lnTo>
                  <a:lnTo>
                    <a:pt x="759616" y="379251"/>
                  </a:lnTo>
                  <a:lnTo>
                    <a:pt x="789915" y="437519"/>
                  </a:lnTo>
                  <a:lnTo>
                    <a:pt x="823749" y="511739"/>
                  </a:lnTo>
                  <a:lnTo>
                    <a:pt x="848930" y="572300"/>
                  </a:lnTo>
                  <a:lnTo>
                    <a:pt x="876332" y="650870"/>
                  </a:lnTo>
                  <a:lnTo>
                    <a:pt x="896055" y="712923"/>
                  </a:lnTo>
                  <a:lnTo>
                    <a:pt x="916716" y="796478"/>
                  </a:lnTo>
                  <a:lnTo>
                    <a:pt x="930682" y="858762"/>
                  </a:lnTo>
                  <a:lnTo>
                    <a:pt x="944174" y="949022"/>
                  </a:lnTo>
                  <a:lnTo>
                    <a:pt x="952157" y="1008853"/>
                  </a:lnTo>
                  <a:lnTo>
                    <a:pt x="955602" y="1077056"/>
                  </a:lnTo>
                  <a:lnTo>
                    <a:pt x="865623" y="1100183"/>
                  </a:lnTo>
                  <a:lnTo>
                    <a:pt x="803483" y="1115128"/>
                  </a:lnTo>
                  <a:lnTo>
                    <a:pt x="696710" y="1131418"/>
                  </a:lnTo>
                  <a:lnTo>
                    <a:pt x="642952" y="1139102"/>
                  </a:lnTo>
                  <a:lnTo>
                    <a:pt x="477801" y="1147438"/>
                  </a:lnTo>
                  <a:lnTo>
                    <a:pt x="325850" y="1139768"/>
                  </a:lnTo>
                  <a:lnTo>
                    <a:pt x="284921" y="1135389"/>
                  </a:lnTo>
                  <a:lnTo>
                    <a:pt x="162846" y="1116764"/>
                  </a:lnTo>
                  <a:lnTo>
                    <a:pt x="135218" y="1111811"/>
                  </a:lnTo>
                  <a:lnTo>
                    <a:pt x="0" y="1077056"/>
                  </a:lnTo>
                  <a:lnTo>
                    <a:pt x="3487" y="1008023"/>
                  </a:lnTo>
                  <a:lnTo>
                    <a:pt x="8679" y="967412"/>
                  </a:lnTo>
                  <a:lnTo>
                    <a:pt x="24046" y="864610"/>
                  </a:lnTo>
                  <a:lnTo>
                    <a:pt x="34381" y="814697"/>
                  </a:lnTo>
                  <a:lnTo>
                    <a:pt x="57089" y="722865"/>
                  </a:lnTo>
                  <a:lnTo>
                    <a:pt x="71030" y="674499"/>
                  </a:lnTo>
                  <a:lnTo>
                    <a:pt x="104442" y="578694"/>
                  </a:lnTo>
                  <a:lnTo>
                    <a:pt x="118306" y="541457"/>
                  </a:lnTo>
                  <a:lnTo>
                    <a:pt x="176071" y="414740"/>
                  </a:lnTo>
                  <a:lnTo>
                    <a:pt x="187654" y="393841"/>
                  </a:lnTo>
                  <a:lnTo>
                    <a:pt x="244726" y="293908"/>
                  </a:lnTo>
                  <a:lnTo>
                    <a:pt x="270282" y="254902"/>
                  </a:lnTo>
                  <a:lnTo>
                    <a:pt x="323635" y="178449"/>
                  </a:lnTo>
                  <a:lnTo>
                    <a:pt x="353998" y="138797"/>
                  </a:lnTo>
                  <a:lnTo>
                    <a:pt x="403453" y="79972"/>
                  </a:lnTo>
                  <a:lnTo>
                    <a:pt x="460818" y="16877"/>
                  </a:lnTo>
                  <a:lnTo>
                    <a:pt x="477802" y="0"/>
                  </a:lnTo>
                  <a:close/>
                </a:path>
              </a:pathLst>
            </a:custGeom>
            <a:solidFill>
              <a:srgbClr val="FFFFFF">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05" tIns="109684" rIns="137105" bIns="109684" numCol="1" spcCol="0" rtlCol="0" fromWordArt="0" anchor="t" anchorCtr="0" forceAA="0" compatLnSpc="1">
              <a:prstTxWarp prst="textNoShape">
                <a:avLst/>
              </a:prstTxWarp>
              <a:noAutofit/>
            </a:bodyPr>
            <a:lstStyle/>
            <a:p>
              <a:pPr defTabSz="699081">
                <a:lnSpc>
                  <a:spcPct val="90000"/>
                </a:lnSpc>
              </a:pPr>
              <a:endParaRPr lang="en-US" sz="1799" dirty="0">
                <a:gradFill>
                  <a:gsLst>
                    <a:gs pos="0">
                      <a:srgbClr val="FFFFFF"/>
                    </a:gs>
                    <a:gs pos="100000">
                      <a:srgbClr val="FFFFFF"/>
                    </a:gs>
                  </a:gsLst>
                  <a:lin ang="5400000" scaled="0"/>
                </a:gradFill>
                <a:ea typeface="Segoe UI" pitchFamily="34" charset="0"/>
                <a:cs typeface="Segoe UI" pitchFamily="34" charset="0"/>
              </a:endParaRPr>
            </a:p>
          </p:txBody>
        </p:sp>
        <p:sp>
          <p:nvSpPr>
            <p:cNvPr id="35" name="Freeform 34"/>
            <p:cNvSpPr/>
            <p:nvPr/>
          </p:nvSpPr>
          <p:spPr bwMode="auto">
            <a:xfrm>
              <a:off x="7978744" y="4337656"/>
              <a:ext cx="1167092" cy="1528058"/>
            </a:xfrm>
            <a:custGeom>
              <a:avLst/>
              <a:gdLst>
                <a:gd name="connsiteX0" fmla="*/ 960261 w 964921"/>
                <a:gd name="connsiteY0" fmla="*/ 0 h 1263360"/>
                <a:gd name="connsiteX1" fmla="*/ 964921 w 964921"/>
                <a:gd name="connsiteY1" fmla="*/ 92243 h 1263360"/>
                <a:gd name="connsiteX2" fmla="*/ 964921 w 964921"/>
                <a:gd name="connsiteY2" fmla="*/ 92251 h 1263360"/>
                <a:gd name="connsiteX3" fmla="*/ 956816 w 964921"/>
                <a:gd name="connsiteY3" fmla="*/ 252718 h 1263360"/>
                <a:gd name="connsiteX4" fmla="*/ 949954 w 964921"/>
                <a:gd name="connsiteY4" fmla="*/ 304146 h 1263360"/>
                <a:gd name="connsiteX5" fmla="*/ 933932 w 964921"/>
                <a:gd name="connsiteY5" fmla="*/ 409088 h 1263360"/>
                <a:gd name="connsiteX6" fmla="*/ 920746 w 964921"/>
                <a:gd name="connsiteY6" fmla="*/ 467895 h 1263360"/>
                <a:gd name="connsiteX7" fmla="*/ 896850 w 964921"/>
                <a:gd name="connsiteY7" fmla="*/ 560795 h 1263360"/>
                <a:gd name="connsiteX8" fmla="*/ 877973 w 964921"/>
                <a:gd name="connsiteY8" fmla="*/ 620190 h 1263360"/>
                <a:gd name="connsiteX9" fmla="*/ 845995 w 964921"/>
                <a:gd name="connsiteY9" fmla="*/ 707526 h 1263360"/>
                <a:gd name="connsiteX10" fmla="*/ 822321 w 964921"/>
                <a:gd name="connsiteY10" fmla="*/ 764461 h 1263360"/>
                <a:gd name="connsiteX11" fmla="*/ 781407 w 964921"/>
                <a:gd name="connsiteY11" fmla="*/ 849365 h 1263360"/>
                <a:gd name="connsiteX12" fmla="*/ 754450 w 964921"/>
                <a:gd name="connsiteY12" fmla="*/ 901204 h 1263360"/>
                <a:gd name="connsiteX13" fmla="*/ 701346 w 964921"/>
                <a:gd name="connsiteY13" fmla="*/ 988586 h 1263360"/>
                <a:gd name="connsiteX14" fmla="*/ 675044 w 964921"/>
                <a:gd name="connsiteY14" fmla="*/ 1030151 h 1263360"/>
                <a:gd name="connsiteX15" fmla="*/ 584760 w 964921"/>
                <a:gd name="connsiteY15" fmla="*/ 1150841 h 1263360"/>
                <a:gd name="connsiteX16" fmla="*/ 482461 w 964921"/>
                <a:gd name="connsiteY16" fmla="*/ 1263360 h 1263360"/>
                <a:gd name="connsiteX17" fmla="*/ 380161 w 964921"/>
                <a:gd name="connsiteY17" fmla="*/ 1150841 h 1263360"/>
                <a:gd name="connsiteX18" fmla="*/ 0 w 964921"/>
                <a:gd name="connsiteY18" fmla="*/ 92250 h 1263360"/>
                <a:gd name="connsiteX19" fmla="*/ 4076 w 964921"/>
                <a:gd name="connsiteY19" fmla="*/ 57 h 1263360"/>
                <a:gd name="connsiteX20" fmla="*/ 16837 w 964921"/>
                <a:gd name="connsiteY20" fmla="*/ 4416 h 1263360"/>
                <a:gd name="connsiteX21" fmla="*/ 129199 w 964921"/>
                <a:gd name="connsiteY21" fmla="*/ 32840 h 1263360"/>
                <a:gd name="connsiteX22" fmla="*/ 152108 w 964921"/>
                <a:gd name="connsiteY22" fmla="*/ 36948 h 1263360"/>
                <a:gd name="connsiteX23" fmla="*/ 167309 w 964921"/>
                <a:gd name="connsiteY23" fmla="*/ 40603 h 1263360"/>
                <a:gd name="connsiteX24" fmla="*/ 192912 w 964921"/>
                <a:gd name="connsiteY24" fmla="*/ 44263 h 1263360"/>
                <a:gd name="connsiteX25" fmla="*/ 244451 w 964921"/>
                <a:gd name="connsiteY25" fmla="*/ 53503 h 1263360"/>
                <a:gd name="connsiteX26" fmla="*/ 296570 w 964921"/>
                <a:gd name="connsiteY26" fmla="*/ 59080 h 1263360"/>
                <a:gd name="connsiteX27" fmla="*/ 322747 w 964921"/>
                <a:gd name="connsiteY27" fmla="*/ 62822 h 1263360"/>
                <a:gd name="connsiteX28" fmla="*/ 338510 w 964921"/>
                <a:gd name="connsiteY28" fmla="*/ 63568 h 1263360"/>
                <a:gd name="connsiteX29" fmla="*/ 362302 w 964921"/>
                <a:gd name="connsiteY29" fmla="*/ 66114 h 1263360"/>
                <a:gd name="connsiteX30" fmla="*/ 482461 w 964921"/>
                <a:gd name="connsiteY30" fmla="*/ 70382 h 1263360"/>
                <a:gd name="connsiteX31" fmla="*/ 817977 w 964921"/>
                <a:gd name="connsiteY31" fmla="*/ 36571 h 1263360"/>
                <a:gd name="connsiteX32" fmla="*/ 960261 w 964921"/>
                <a:gd name="connsiteY32" fmla="*/ 0 h 1263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64921" h="1263360">
                  <a:moveTo>
                    <a:pt x="960261" y="0"/>
                  </a:moveTo>
                  <a:lnTo>
                    <a:pt x="964921" y="92243"/>
                  </a:lnTo>
                  <a:lnTo>
                    <a:pt x="964921" y="92251"/>
                  </a:lnTo>
                  <a:lnTo>
                    <a:pt x="956816" y="252718"/>
                  </a:lnTo>
                  <a:lnTo>
                    <a:pt x="949954" y="304146"/>
                  </a:lnTo>
                  <a:lnTo>
                    <a:pt x="933932" y="409088"/>
                  </a:lnTo>
                  <a:lnTo>
                    <a:pt x="920746" y="467895"/>
                  </a:lnTo>
                  <a:lnTo>
                    <a:pt x="896850" y="560795"/>
                  </a:lnTo>
                  <a:lnTo>
                    <a:pt x="877973" y="620190"/>
                  </a:lnTo>
                  <a:lnTo>
                    <a:pt x="845995" y="707526"/>
                  </a:lnTo>
                  <a:lnTo>
                    <a:pt x="822321" y="764461"/>
                  </a:lnTo>
                  <a:lnTo>
                    <a:pt x="781407" y="849365"/>
                  </a:lnTo>
                  <a:lnTo>
                    <a:pt x="754450" y="901204"/>
                  </a:lnTo>
                  <a:lnTo>
                    <a:pt x="701346" y="988586"/>
                  </a:lnTo>
                  <a:lnTo>
                    <a:pt x="675044" y="1030151"/>
                  </a:lnTo>
                  <a:lnTo>
                    <a:pt x="584760" y="1150841"/>
                  </a:lnTo>
                  <a:lnTo>
                    <a:pt x="482461" y="1263360"/>
                  </a:lnTo>
                  <a:lnTo>
                    <a:pt x="380161" y="1150841"/>
                  </a:lnTo>
                  <a:cubicBezTo>
                    <a:pt x="142667" y="863168"/>
                    <a:pt x="0" y="494364"/>
                    <a:pt x="0" y="92250"/>
                  </a:cubicBezTo>
                  <a:lnTo>
                    <a:pt x="4076" y="57"/>
                  </a:lnTo>
                  <a:lnTo>
                    <a:pt x="16837" y="4416"/>
                  </a:lnTo>
                  <a:cubicBezTo>
                    <a:pt x="53777" y="15152"/>
                    <a:pt x="91248" y="24643"/>
                    <a:pt x="129199" y="32840"/>
                  </a:cubicBezTo>
                  <a:lnTo>
                    <a:pt x="152108" y="36948"/>
                  </a:lnTo>
                  <a:lnTo>
                    <a:pt x="167309" y="40603"/>
                  </a:lnTo>
                  <a:lnTo>
                    <a:pt x="192912" y="44263"/>
                  </a:lnTo>
                  <a:lnTo>
                    <a:pt x="244451" y="53503"/>
                  </a:lnTo>
                  <a:lnTo>
                    <a:pt x="296570" y="59080"/>
                  </a:lnTo>
                  <a:lnTo>
                    <a:pt x="322747" y="62822"/>
                  </a:lnTo>
                  <a:lnTo>
                    <a:pt x="338510" y="63568"/>
                  </a:lnTo>
                  <a:lnTo>
                    <a:pt x="362302" y="66114"/>
                  </a:lnTo>
                  <a:cubicBezTo>
                    <a:pt x="401987" y="68943"/>
                    <a:pt x="442056" y="70382"/>
                    <a:pt x="482461" y="70382"/>
                  </a:cubicBezTo>
                  <a:cubicBezTo>
                    <a:pt x="597392" y="70382"/>
                    <a:pt x="709603" y="58740"/>
                    <a:pt x="817977" y="36571"/>
                  </a:cubicBezTo>
                  <a:lnTo>
                    <a:pt x="960261" y="0"/>
                  </a:lnTo>
                  <a:close/>
                </a:path>
              </a:pathLst>
            </a:custGeom>
            <a:solidFill>
              <a:srgbClr val="FFFFFF">
                <a:alpha val="2509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05" tIns="109684" rIns="137105" bIns="109684" numCol="1" spcCol="0" rtlCol="0" fromWordArt="0" anchor="t" anchorCtr="0" forceAA="0" compatLnSpc="1">
              <a:prstTxWarp prst="textNoShape">
                <a:avLst/>
              </a:prstTxWarp>
              <a:noAutofit/>
            </a:bodyPr>
            <a:lstStyle/>
            <a:p>
              <a:pPr defTabSz="699081">
                <a:lnSpc>
                  <a:spcPct val="90000"/>
                </a:lnSpc>
              </a:pPr>
              <a:endParaRPr lang="en-US" sz="1799" dirty="0">
                <a:gradFill>
                  <a:gsLst>
                    <a:gs pos="0">
                      <a:srgbClr val="FFFFFF"/>
                    </a:gs>
                    <a:gs pos="100000">
                      <a:srgbClr val="FFFFFF"/>
                    </a:gs>
                  </a:gsLst>
                  <a:lin ang="5400000" scaled="0"/>
                </a:gradFill>
                <a:ea typeface="Segoe UI" pitchFamily="34" charset="0"/>
                <a:cs typeface="Segoe UI" pitchFamily="34" charset="0"/>
              </a:endParaRPr>
            </a:p>
          </p:txBody>
        </p:sp>
        <p:sp>
          <p:nvSpPr>
            <p:cNvPr id="36" name="Freeform 35"/>
            <p:cNvSpPr/>
            <p:nvPr/>
          </p:nvSpPr>
          <p:spPr bwMode="auto">
            <a:xfrm>
              <a:off x="8564684" y="2444689"/>
              <a:ext cx="2006938" cy="1901134"/>
            </a:xfrm>
            <a:custGeom>
              <a:avLst/>
              <a:gdLst>
                <a:gd name="connsiteX0" fmla="*/ 1181483 w 1659284"/>
                <a:gd name="connsiteY0" fmla="*/ 0 h 1571809"/>
                <a:gd name="connsiteX1" fmla="*/ 1516999 w 1659284"/>
                <a:gd name="connsiteY1" fmla="*/ 33811 h 1571809"/>
                <a:gd name="connsiteX2" fmla="*/ 1659284 w 1659284"/>
                <a:gd name="connsiteY2" fmla="*/ 70383 h 1571809"/>
                <a:gd name="connsiteX3" fmla="*/ 1656042 w 1659284"/>
                <a:gd name="connsiteY3" fmla="*/ 134582 h 1571809"/>
                <a:gd name="connsiteX4" fmla="*/ 1645581 w 1659284"/>
                <a:gd name="connsiteY4" fmla="*/ 219043 h 1571809"/>
                <a:gd name="connsiteX5" fmla="*/ 1640074 w 1659284"/>
                <a:gd name="connsiteY5" fmla="*/ 258936 h 1571809"/>
                <a:gd name="connsiteX6" fmla="*/ 1614210 w 1659284"/>
                <a:gd name="connsiteY6" fmla="*/ 383374 h 1571809"/>
                <a:gd name="connsiteX7" fmla="*/ 1611505 w 1659284"/>
                <a:gd name="connsiteY7" fmla="*/ 392773 h 1571809"/>
                <a:gd name="connsiteX8" fmla="*/ 1578748 w 1659284"/>
                <a:gd name="connsiteY8" fmla="*/ 504150 h 1571809"/>
                <a:gd name="connsiteX9" fmla="*/ 1564317 w 1659284"/>
                <a:gd name="connsiteY9" fmla="*/ 543563 h 1571809"/>
                <a:gd name="connsiteX10" fmla="*/ 1537111 w 1659284"/>
                <a:gd name="connsiteY10" fmla="*/ 614459 h 1571809"/>
                <a:gd name="connsiteX11" fmla="*/ 1448781 w 1659284"/>
                <a:gd name="connsiteY11" fmla="*/ 794623 h 1571809"/>
                <a:gd name="connsiteX12" fmla="*/ 1430171 w 1659284"/>
                <a:gd name="connsiteY12" fmla="*/ 826755 h 1571809"/>
                <a:gd name="connsiteX13" fmla="*/ 1318820 w 1659284"/>
                <a:gd name="connsiteY13" fmla="*/ 991600 h 1571809"/>
                <a:gd name="connsiteX14" fmla="*/ 1299394 w 1659284"/>
                <a:gd name="connsiteY14" fmla="*/ 1015567 h 1571809"/>
                <a:gd name="connsiteX15" fmla="*/ 1160914 w 1659284"/>
                <a:gd name="connsiteY15" fmla="*/ 1170032 h 1571809"/>
                <a:gd name="connsiteX16" fmla="*/ 1157845 w 1659284"/>
                <a:gd name="connsiteY16" fmla="*/ 1172803 h 1571809"/>
                <a:gd name="connsiteX17" fmla="*/ 1000622 w 1659284"/>
                <a:gd name="connsiteY17" fmla="*/ 1306192 h 1571809"/>
                <a:gd name="connsiteX18" fmla="*/ 978114 w 1659284"/>
                <a:gd name="connsiteY18" fmla="*/ 1323548 h 1571809"/>
                <a:gd name="connsiteX19" fmla="*/ 809411 w 1659284"/>
                <a:gd name="connsiteY19" fmla="*/ 1430870 h 1571809"/>
                <a:gd name="connsiteX20" fmla="*/ 776906 w 1659284"/>
                <a:gd name="connsiteY20" fmla="*/ 1448646 h 1571809"/>
                <a:gd name="connsiteX21" fmla="*/ 594473 w 1659284"/>
                <a:gd name="connsiteY21" fmla="*/ 1531875 h 1571809"/>
                <a:gd name="connsiteX22" fmla="*/ 533243 w 1659284"/>
                <a:gd name="connsiteY22" fmla="*/ 1553641 h 1571809"/>
                <a:gd name="connsiteX23" fmla="*/ 481952 w 1659284"/>
                <a:gd name="connsiteY23" fmla="*/ 1570668 h 1571809"/>
                <a:gd name="connsiteX24" fmla="*/ 477514 w 1659284"/>
                <a:gd name="connsiteY24" fmla="*/ 1571809 h 1571809"/>
                <a:gd name="connsiteX25" fmla="*/ 475005 w 1659284"/>
                <a:gd name="connsiteY25" fmla="*/ 1515070 h 1571809"/>
                <a:gd name="connsiteX26" fmla="*/ 473494 w 1659284"/>
                <a:gd name="connsiteY26" fmla="*/ 1503741 h 1571809"/>
                <a:gd name="connsiteX27" fmla="*/ 473004 w 1659284"/>
                <a:gd name="connsiteY27" fmla="*/ 1494051 h 1571809"/>
                <a:gd name="connsiteX28" fmla="*/ 465521 w 1659284"/>
                <a:gd name="connsiteY28" fmla="*/ 1443988 h 1571809"/>
                <a:gd name="connsiteX29" fmla="*/ 465512 w 1659284"/>
                <a:gd name="connsiteY29" fmla="*/ 1443923 h 1571809"/>
                <a:gd name="connsiteX30" fmla="*/ 465511 w 1659284"/>
                <a:gd name="connsiteY30" fmla="*/ 1443912 h 1571809"/>
                <a:gd name="connsiteX31" fmla="*/ 455597 w 1659284"/>
                <a:gd name="connsiteY31" fmla="*/ 1369616 h 1571809"/>
                <a:gd name="connsiteX32" fmla="*/ 452020 w 1659284"/>
                <a:gd name="connsiteY32" fmla="*/ 1353664 h 1571809"/>
                <a:gd name="connsiteX33" fmla="*/ 452020 w 1659284"/>
                <a:gd name="connsiteY33" fmla="*/ 1353663 h 1571809"/>
                <a:gd name="connsiteX34" fmla="*/ 452018 w 1659284"/>
                <a:gd name="connsiteY34" fmla="*/ 1353651 h 1571809"/>
                <a:gd name="connsiteX35" fmla="*/ 449824 w 1659284"/>
                <a:gd name="connsiteY35" fmla="*/ 1338978 h 1571809"/>
                <a:gd name="connsiteX36" fmla="*/ 438064 w 1659284"/>
                <a:gd name="connsiteY36" fmla="*/ 1291420 h 1571809"/>
                <a:gd name="connsiteX37" fmla="*/ 423934 w 1659284"/>
                <a:gd name="connsiteY37" fmla="*/ 1228405 h 1571809"/>
                <a:gd name="connsiteX38" fmla="*/ 417395 w 1659284"/>
                <a:gd name="connsiteY38" fmla="*/ 1207830 h 1571809"/>
                <a:gd name="connsiteX39" fmla="*/ 417393 w 1659284"/>
                <a:gd name="connsiteY39" fmla="*/ 1207824 h 1571809"/>
                <a:gd name="connsiteX40" fmla="*/ 417388 w 1659284"/>
                <a:gd name="connsiteY40" fmla="*/ 1207808 h 1571809"/>
                <a:gd name="connsiteX41" fmla="*/ 412716 w 1659284"/>
                <a:gd name="connsiteY41" fmla="*/ 1188915 h 1571809"/>
                <a:gd name="connsiteX42" fmla="*/ 397677 w 1659284"/>
                <a:gd name="connsiteY42" fmla="*/ 1145793 h 1571809"/>
                <a:gd name="connsiteX43" fmla="*/ 397670 w 1659284"/>
                <a:gd name="connsiteY43" fmla="*/ 1145771 h 1571809"/>
                <a:gd name="connsiteX44" fmla="*/ 397670 w 1659284"/>
                <a:gd name="connsiteY44" fmla="*/ 1145770 h 1571809"/>
                <a:gd name="connsiteX45" fmla="*/ 380579 w 1659284"/>
                <a:gd name="connsiteY45" fmla="*/ 1091998 h 1571809"/>
                <a:gd name="connsiteX46" fmla="*/ 370264 w 1659284"/>
                <a:gd name="connsiteY46" fmla="*/ 1067191 h 1571809"/>
                <a:gd name="connsiteX47" fmla="*/ 362368 w 1659284"/>
                <a:gd name="connsiteY47" fmla="*/ 1044550 h 1571809"/>
                <a:gd name="connsiteX48" fmla="*/ 345093 w 1659284"/>
                <a:gd name="connsiteY48" fmla="*/ 1006655 h 1571809"/>
                <a:gd name="connsiteX49" fmla="*/ 345087 w 1659284"/>
                <a:gd name="connsiteY49" fmla="*/ 1006640 h 1571809"/>
                <a:gd name="connsiteX50" fmla="*/ 345087 w 1659284"/>
                <a:gd name="connsiteY50" fmla="*/ 1006639 h 1571809"/>
                <a:gd name="connsiteX51" fmla="*/ 326091 w 1659284"/>
                <a:gd name="connsiteY51" fmla="*/ 960955 h 1571809"/>
                <a:gd name="connsiteX52" fmla="*/ 311249 w 1659284"/>
                <a:gd name="connsiteY52" fmla="*/ 932412 h 1571809"/>
                <a:gd name="connsiteX53" fmla="*/ 299470 w 1659284"/>
                <a:gd name="connsiteY53" fmla="*/ 906573 h 1571809"/>
                <a:gd name="connsiteX54" fmla="*/ 280959 w 1659284"/>
                <a:gd name="connsiteY54" fmla="*/ 874160 h 1571809"/>
                <a:gd name="connsiteX55" fmla="*/ 261031 w 1659284"/>
                <a:gd name="connsiteY55" fmla="*/ 835837 h 1571809"/>
                <a:gd name="connsiteX56" fmla="*/ 240932 w 1659284"/>
                <a:gd name="connsiteY56" fmla="*/ 804075 h 1571809"/>
                <a:gd name="connsiteX57" fmla="*/ 224712 w 1659284"/>
                <a:gd name="connsiteY57" fmla="*/ 775674 h 1571809"/>
                <a:gd name="connsiteX58" fmla="*/ 205920 w 1659284"/>
                <a:gd name="connsiteY58" fmla="*/ 748745 h 1571809"/>
                <a:gd name="connsiteX59" fmla="*/ 205912 w 1659284"/>
                <a:gd name="connsiteY59" fmla="*/ 748733 h 1571809"/>
                <a:gd name="connsiteX60" fmla="*/ 205908 w 1659284"/>
                <a:gd name="connsiteY60" fmla="*/ 748726 h 1571809"/>
                <a:gd name="connsiteX61" fmla="*/ 185960 w 1659284"/>
                <a:gd name="connsiteY61" fmla="*/ 717204 h 1571809"/>
                <a:gd name="connsiteX62" fmla="*/ 159900 w 1659284"/>
                <a:gd name="connsiteY62" fmla="*/ 682799 h 1571809"/>
                <a:gd name="connsiteX63" fmla="*/ 159897 w 1659284"/>
                <a:gd name="connsiteY63" fmla="*/ 682795 h 1571809"/>
                <a:gd name="connsiteX64" fmla="*/ 159890 w 1659284"/>
                <a:gd name="connsiteY64" fmla="*/ 682786 h 1571809"/>
                <a:gd name="connsiteX65" fmla="*/ 138783 w 1659284"/>
                <a:gd name="connsiteY65" fmla="*/ 652540 h 1571809"/>
                <a:gd name="connsiteX66" fmla="*/ 120576 w 1659284"/>
                <a:gd name="connsiteY66" fmla="*/ 630883 h 1571809"/>
                <a:gd name="connsiteX67" fmla="*/ 101438 w 1659284"/>
                <a:gd name="connsiteY67" fmla="*/ 605617 h 1571809"/>
                <a:gd name="connsiteX68" fmla="*/ 73508 w 1659284"/>
                <a:gd name="connsiteY68" fmla="*/ 574897 h 1571809"/>
                <a:gd name="connsiteX69" fmla="*/ 42373 w 1659284"/>
                <a:gd name="connsiteY69" fmla="*/ 537863 h 1571809"/>
                <a:gd name="connsiteX70" fmla="*/ 16108 w 1659284"/>
                <a:gd name="connsiteY70" fmla="*/ 511763 h 1571809"/>
                <a:gd name="connsiteX71" fmla="*/ 16103 w 1659284"/>
                <a:gd name="connsiteY71" fmla="*/ 511758 h 1571809"/>
                <a:gd name="connsiteX72" fmla="*/ 16098 w 1659284"/>
                <a:gd name="connsiteY72" fmla="*/ 511753 h 1571809"/>
                <a:gd name="connsiteX73" fmla="*/ 0 w 1659284"/>
                <a:gd name="connsiteY73" fmla="*/ 494047 h 1571809"/>
                <a:gd name="connsiteX74" fmla="*/ 31893 w 1659284"/>
                <a:gd name="connsiteY74" fmla="*/ 462354 h 1571809"/>
                <a:gd name="connsiteX75" fmla="*/ 94866 w 1659284"/>
                <a:gd name="connsiteY75" fmla="*/ 405141 h 1571809"/>
                <a:gd name="connsiteX76" fmla="*/ 148854 w 1659284"/>
                <a:gd name="connsiteY76" fmla="*/ 360333 h 1571809"/>
                <a:gd name="connsiteX77" fmla="*/ 217287 w 1659284"/>
                <a:gd name="connsiteY77" fmla="*/ 309178 h 1571809"/>
                <a:gd name="connsiteX78" fmla="*/ 274965 w 1659284"/>
                <a:gd name="connsiteY78" fmla="*/ 269469 h 1571809"/>
                <a:gd name="connsiteX79" fmla="*/ 348742 w 1659284"/>
                <a:gd name="connsiteY79" fmla="*/ 224664 h 1571809"/>
                <a:gd name="connsiteX80" fmla="*/ 409477 w 1659284"/>
                <a:gd name="connsiteY80" fmla="*/ 190488 h 1571809"/>
                <a:gd name="connsiteX81" fmla="*/ 488707 w 1659284"/>
                <a:gd name="connsiteY81" fmla="*/ 152335 h 1571809"/>
                <a:gd name="connsiteX82" fmla="*/ 551620 w 1659284"/>
                <a:gd name="connsiteY82" fmla="*/ 124139 h 1571809"/>
                <a:gd name="connsiteX83" fmla="*/ 636876 w 1659284"/>
                <a:gd name="connsiteY83" fmla="*/ 92946 h 1571809"/>
                <a:gd name="connsiteX84" fmla="*/ 700646 w 1659284"/>
                <a:gd name="connsiteY84" fmla="*/ 71163 h 1571809"/>
                <a:gd name="connsiteX85" fmla="*/ 793631 w 1659284"/>
                <a:gd name="connsiteY85" fmla="*/ 47263 h 1571809"/>
                <a:gd name="connsiteX86" fmla="*/ 855812 w 1659284"/>
                <a:gd name="connsiteY86" fmla="*/ 32308 h 1571809"/>
                <a:gd name="connsiteX87" fmla="*/ 962470 w 1659284"/>
                <a:gd name="connsiteY87" fmla="*/ 16036 h 1571809"/>
                <a:gd name="connsiteX88" fmla="*/ 1016344 w 1659284"/>
                <a:gd name="connsiteY88" fmla="*/ 8335 h 1571809"/>
                <a:gd name="connsiteX89" fmla="*/ 1181166 w 1659284"/>
                <a:gd name="connsiteY89" fmla="*/ 15 h 1571809"/>
                <a:gd name="connsiteX90" fmla="*/ 1181483 w 1659284"/>
                <a:gd name="connsiteY90" fmla="*/ 0 h 1571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659284" h="1571809">
                  <a:moveTo>
                    <a:pt x="1181483" y="0"/>
                  </a:moveTo>
                  <a:cubicBezTo>
                    <a:pt x="1296414" y="0"/>
                    <a:pt x="1408625" y="11642"/>
                    <a:pt x="1516999" y="33811"/>
                  </a:cubicBezTo>
                  <a:lnTo>
                    <a:pt x="1659284" y="70383"/>
                  </a:lnTo>
                  <a:lnTo>
                    <a:pt x="1656042" y="134582"/>
                  </a:lnTo>
                  <a:lnTo>
                    <a:pt x="1645581" y="219043"/>
                  </a:lnTo>
                  <a:lnTo>
                    <a:pt x="1640074" y="258936"/>
                  </a:lnTo>
                  <a:lnTo>
                    <a:pt x="1614210" y="383374"/>
                  </a:lnTo>
                  <a:lnTo>
                    <a:pt x="1611505" y="392773"/>
                  </a:lnTo>
                  <a:lnTo>
                    <a:pt x="1578748" y="504150"/>
                  </a:lnTo>
                  <a:lnTo>
                    <a:pt x="1564317" y="543563"/>
                  </a:lnTo>
                  <a:lnTo>
                    <a:pt x="1537111" y="614459"/>
                  </a:lnTo>
                  <a:lnTo>
                    <a:pt x="1448781" y="794623"/>
                  </a:lnTo>
                  <a:lnTo>
                    <a:pt x="1430171" y="826755"/>
                  </a:lnTo>
                  <a:lnTo>
                    <a:pt x="1318820" y="991600"/>
                  </a:lnTo>
                  <a:lnTo>
                    <a:pt x="1299394" y="1015567"/>
                  </a:lnTo>
                  <a:lnTo>
                    <a:pt x="1160914" y="1170032"/>
                  </a:lnTo>
                  <a:lnTo>
                    <a:pt x="1157845" y="1172803"/>
                  </a:lnTo>
                  <a:lnTo>
                    <a:pt x="1000622" y="1306192"/>
                  </a:lnTo>
                  <a:lnTo>
                    <a:pt x="978114" y="1323548"/>
                  </a:lnTo>
                  <a:lnTo>
                    <a:pt x="809411" y="1430870"/>
                  </a:lnTo>
                  <a:lnTo>
                    <a:pt x="776906" y="1448646"/>
                  </a:lnTo>
                  <a:lnTo>
                    <a:pt x="594473" y="1531875"/>
                  </a:lnTo>
                  <a:lnTo>
                    <a:pt x="533243" y="1553641"/>
                  </a:lnTo>
                  <a:lnTo>
                    <a:pt x="481952" y="1570668"/>
                  </a:lnTo>
                  <a:lnTo>
                    <a:pt x="477514" y="1571809"/>
                  </a:lnTo>
                  <a:lnTo>
                    <a:pt x="475005" y="1515070"/>
                  </a:lnTo>
                  <a:lnTo>
                    <a:pt x="473494" y="1503741"/>
                  </a:lnTo>
                  <a:lnTo>
                    <a:pt x="473004" y="1494051"/>
                  </a:lnTo>
                  <a:lnTo>
                    <a:pt x="465521" y="1443988"/>
                  </a:lnTo>
                  <a:lnTo>
                    <a:pt x="465512" y="1443923"/>
                  </a:lnTo>
                  <a:lnTo>
                    <a:pt x="465511" y="1443912"/>
                  </a:lnTo>
                  <a:lnTo>
                    <a:pt x="455597" y="1369616"/>
                  </a:lnTo>
                  <a:lnTo>
                    <a:pt x="452020" y="1353664"/>
                  </a:lnTo>
                  <a:lnTo>
                    <a:pt x="452020" y="1353663"/>
                  </a:lnTo>
                  <a:lnTo>
                    <a:pt x="452018" y="1353651"/>
                  </a:lnTo>
                  <a:lnTo>
                    <a:pt x="449824" y="1338978"/>
                  </a:lnTo>
                  <a:lnTo>
                    <a:pt x="438064" y="1291420"/>
                  </a:lnTo>
                  <a:lnTo>
                    <a:pt x="423934" y="1228405"/>
                  </a:lnTo>
                  <a:lnTo>
                    <a:pt x="417395" y="1207830"/>
                  </a:lnTo>
                  <a:lnTo>
                    <a:pt x="417393" y="1207824"/>
                  </a:lnTo>
                  <a:lnTo>
                    <a:pt x="417388" y="1207808"/>
                  </a:lnTo>
                  <a:lnTo>
                    <a:pt x="412716" y="1188915"/>
                  </a:lnTo>
                  <a:lnTo>
                    <a:pt x="397677" y="1145793"/>
                  </a:lnTo>
                  <a:lnTo>
                    <a:pt x="397670" y="1145771"/>
                  </a:lnTo>
                  <a:lnTo>
                    <a:pt x="397670" y="1145770"/>
                  </a:lnTo>
                  <a:lnTo>
                    <a:pt x="380579" y="1091998"/>
                  </a:lnTo>
                  <a:lnTo>
                    <a:pt x="370264" y="1067191"/>
                  </a:lnTo>
                  <a:lnTo>
                    <a:pt x="362368" y="1044550"/>
                  </a:lnTo>
                  <a:lnTo>
                    <a:pt x="345093" y="1006655"/>
                  </a:lnTo>
                  <a:lnTo>
                    <a:pt x="345087" y="1006640"/>
                  </a:lnTo>
                  <a:lnTo>
                    <a:pt x="345087" y="1006639"/>
                  </a:lnTo>
                  <a:lnTo>
                    <a:pt x="326091" y="960955"/>
                  </a:lnTo>
                  <a:lnTo>
                    <a:pt x="311249" y="932412"/>
                  </a:lnTo>
                  <a:lnTo>
                    <a:pt x="299470" y="906573"/>
                  </a:lnTo>
                  <a:lnTo>
                    <a:pt x="280959" y="874160"/>
                  </a:lnTo>
                  <a:lnTo>
                    <a:pt x="261031" y="835837"/>
                  </a:lnTo>
                  <a:lnTo>
                    <a:pt x="240932" y="804075"/>
                  </a:lnTo>
                  <a:lnTo>
                    <a:pt x="224712" y="775674"/>
                  </a:lnTo>
                  <a:lnTo>
                    <a:pt x="205920" y="748745"/>
                  </a:lnTo>
                  <a:lnTo>
                    <a:pt x="205912" y="748733"/>
                  </a:lnTo>
                  <a:lnTo>
                    <a:pt x="205908" y="748726"/>
                  </a:lnTo>
                  <a:lnTo>
                    <a:pt x="185960" y="717204"/>
                  </a:lnTo>
                  <a:lnTo>
                    <a:pt x="159900" y="682799"/>
                  </a:lnTo>
                  <a:lnTo>
                    <a:pt x="159897" y="682795"/>
                  </a:lnTo>
                  <a:lnTo>
                    <a:pt x="159890" y="682786"/>
                  </a:lnTo>
                  <a:lnTo>
                    <a:pt x="138783" y="652540"/>
                  </a:lnTo>
                  <a:lnTo>
                    <a:pt x="120576" y="630883"/>
                  </a:lnTo>
                  <a:lnTo>
                    <a:pt x="101438" y="605617"/>
                  </a:lnTo>
                  <a:lnTo>
                    <a:pt x="73508" y="574897"/>
                  </a:lnTo>
                  <a:lnTo>
                    <a:pt x="42373" y="537863"/>
                  </a:lnTo>
                  <a:lnTo>
                    <a:pt x="16108" y="511763"/>
                  </a:lnTo>
                  <a:lnTo>
                    <a:pt x="16103" y="511758"/>
                  </a:lnTo>
                  <a:lnTo>
                    <a:pt x="16098" y="511753"/>
                  </a:lnTo>
                  <a:lnTo>
                    <a:pt x="0" y="494047"/>
                  </a:lnTo>
                  <a:lnTo>
                    <a:pt x="31893" y="462354"/>
                  </a:lnTo>
                  <a:lnTo>
                    <a:pt x="94866" y="405141"/>
                  </a:lnTo>
                  <a:lnTo>
                    <a:pt x="148854" y="360333"/>
                  </a:lnTo>
                  <a:lnTo>
                    <a:pt x="217287" y="309178"/>
                  </a:lnTo>
                  <a:lnTo>
                    <a:pt x="274965" y="269469"/>
                  </a:lnTo>
                  <a:lnTo>
                    <a:pt x="348742" y="224664"/>
                  </a:lnTo>
                  <a:lnTo>
                    <a:pt x="409477" y="190488"/>
                  </a:lnTo>
                  <a:lnTo>
                    <a:pt x="488707" y="152335"/>
                  </a:lnTo>
                  <a:lnTo>
                    <a:pt x="551620" y="124139"/>
                  </a:lnTo>
                  <a:lnTo>
                    <a:pt x="636876" y="92946"/>
                  </a:lnTo>
                  <a:lnTo>
                    <a:pt x="700646" y="71163"/>
                  </a:lnTo>
                  <a:lnTo>
                    <a:pt x="793631" y="47263"/>
                  </a:lnTo>
                  <a:lnTo>
                    <a:pt x="855812" y="32308"/>
                  </a:lnTo>
                  <a:lnTo>
                    <a:pt x="962470" y="16036"/>
                  </a:lnTo>
                  <a:lnTo>
                    <a:pt x="1016344" y="8335"/>
                  </a:lnTo>
                  <a:lnTo>
                    <a:pt x="1181166" y="15"/>
                  </a:lnTo>
                  <a:lnTo>
                    <a:pt x="1181483" y="0"/>
                  </a:lnTo>
                  <a:close/>
                </a:path>
              </a:pathLst>
            </a:custGeom>
            <a:solidFill>
              <a:srgbClr val="FFFFFF">
                <a:alpha val="2509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05" tIns="109684" rIns="137105" bIns="109684" numCol="1" spcCol="0" rtlCol="0" fromWordArt="0" anchor="t" anchorCtr="0" forceAA="0" compatLnSpc="1">
              <a:prstTxWarp prst="textNoShape">
                <a:avLst/>
              </a:prstTxWarp>
              <a:noAutofit/>
            </a:bodyPr>
            <a:lstStyle/>
            <a:p>
              <a:pPr defTabSz="699081">
                <a:lnSpc>
                  <a:spcPct val="90000"/>
                </a:lnSpc>
              </a:pPr>
              <a:endParaRPr lang="en-US" sz="1799" dirty="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4038223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5257800"/>
            <a:ext cx="4572000" cy="923330"/>
          </a:xfrm>
          <a:prstGeom prst="rect">
            <a:avLst/>
          </a:prstGeom>
        </p:spPr>
        <p:txBody>
          <a:bodyPr>
            <a:spAutoFit/>
          </a:bodyPr>
          <a:lstStyle/>
          <a:p>
            <a:r>
              <a:rPr lang="en-US" dirty="0"/>
              <a:t>https://github.com/Azure/azure-quickstart-templates/tree/master/app-service-environment-serviceplan-logicapp</a:t>
            </a:r>
          </a:p>
        </p:txBody>
      </p:sp>
      <p:pic>
        <p:nvPicPr>
          <p:cNvPr id="3" name="Picture 2"/>
          <p:cNvPicPr>
            <a:picLocks noChangeAspect="1"/>
          </p:cNvPicPr>
          <p:nvPr/>
        </p:nvPicPr>
        <p:blipFill>
          <a:blip r:embed="rId2"/>
          <a:stretch>
            <a:fillRect/>
          </a:stretch>
        </p:blipFill>
        <p:spPr>
          <a:xfrm>
            <a:off x="2057400" y="762000"/>
            <a:ext cx="4448175" cy="3362325"/>
          </a:xfrm>
          <a:prstGeom prst="rect">
            <a:avLst/>
          </a:prstGeom>
        </p:spPr>
      </p:pic>
    </p:spTree>
    <p:extLst>
      <p:ext uri="{BB962C8B-B14F-4D97-AF65-F5344CB8AC3E}">
        <p14:creationId xmlns:p14="http://schemas.microsoft.com/office/powerpoint/2010/main" val="9548888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0"/>
          </a:xfrm>
        </p:spPr>
        <p:txBody>
          <a:bodyPr/>
          <a:lstStyle/>
          <a:p>
            <a:r>
              <a:rPr lang="en-US" sz="3600" dirty="0" smtClean="0"/>
              <a:t>Agenda</a:t>
            </a:r>
            <a:endParaRPr lang="en-US" sz="3600" dirty="0"/>
          </a:p>
        </p:txBody>
      </p:sp>
      <p:sp>
        <p:nvSpPr>
          <p:cNvPr id="3" name="Content Placeholder 2"/>
          <p:cNvSpPr>
            <a:spLocks noGrp="1"/>
          </p:cNvSpPr>
          <p:nvPr>
            <p:ph idx="1"/>
          </p:nvPr>
        </p:nvSpPr>
        <p:spPr>
          <a:xfrm>
            <a:off x="304800" y="1828800"/>
            <a:ext cx="8763000" cy="3429000"/>
          </a:xfrm>
        </p:spPr>
        <p:txBody>
          <a:bodyPr/>
          <a:lstStyle/>
          <a:p>
            <a:r>
              <a:rPr lang="en-US" sz="2800" dirty="0" smtClean="0">
                <a:solidFill>
                  <a:schemeClr val="tx1"/>
                </a:solidFill>
              </a:rPr>
              <a:t>Introduction</a:t>
            </a:r>
          </a:p>
          <a:p>
            <a:r>
              <a:rPr lang="en-US" sz="2800" dirty="0" smtClean="0">
                <a:solidFill>
                  <a:schemeClr val="tx1"/>
                </a:solidFill>
              </a:rPr>
              <a:t>Demo 1 – Logic Apps from scratch and the designer</a:t>
            </a:r>
          </a:p>
          <a:p>
            <a:r>
              <a:rPr lang="en-US" sz="2800" dirty="0" smtClean="0">
                <a:solidFill>
                  <a:schemeClr val="tx1"/>
                </a:solidFill>
              </a:rPr>
              <a:t>Logic App menus (blades) overview</a:t>
            </a:r>
          </a:p>
          <a:p>
            <a:r>
              <a:rPr lang="en-US" sz="2800" dirty="0" smtClean="0">
                <a:solidFill>
                  <a:schemeClr val="tx1"/>
                </a:solidFill>
              </a:rPr>
              <a:t>Demo 2 – Business approval workflow</a:t>
            </a:r>
          </a:p>
          <a:p>
            <a:r>
              <a:rPr lang="en-US" sz="2800" dirty="0" smtClean="0">
                <a:solidFill>
                  <a:schemeClr val="tx1"/>
                </a:solidFill>
              </a:rPr>
              <a:t>Demo 3 – Custom API and real time reporting</a:t>
            </a:r>
            <a:endParaRPr lang="en-US" dirty="0"/>
          </a:p>
          <a:p>
            <a:r>
              <a:rPr lang="en-US" sz="2800" dirty="0">
                <a:solidFill>
                  <a:schemeClr val="tx1"/>
                </a:solidFill>
              </a:rPr>
              <a:t>Q &amp; A</a:t>
            </a:r>
          </a:p>
          <a:p>
            <a:pPr lvl="1"/>
            <a:endParaRPr lang="en-US" sz="2000" dirty="0"/>
          </a:p>
          <a:p>
            <a:endParaRPr lang="en-US" dirty="0"/>
          </a:p>
        </p:txBody>
      </p:sp>
    </p:spTree>
    <p:extLst>
      <p:ext uri="{BB962C8B-B14F-4D97-AF65-F5344CB8AC3E}">
        <p14:creationId xmlns:p14="http://schemas.microsoft.com/office/powerpoint/2010/main" val="42670191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0"/>
          </a:xfrm>
        </p:spPr>
        <p:txBody>
          <a:bodyPr/>
          <a:lstStyle/>
          <a:p>
            <a:r>
              <a:rPr lang="en-US" sz="3600" dirty="0" smtClean="0"/>
              <a:t>Title Goes Here, 36pt</a:t>
            </a:r>
            <a:endParaRPr lang="en-US" sz="3600" dirty="0"/>
          </a:p>
        </p:txBody>
      </p:sp>
      <p:sp>
        <p:nvSpPr>
          <p:cNvPr id="3" name="Content Placeholder 2"/>
          <p:cNvSpPr>
            <a:spLocks noGrp="1"/>
          </p:cNvSpPr>
          <p:nvPr>
            <p:ph idx="1"/>
          </p:nvPr>
        </p:nvSpPr>
        <p:spPr/>
        <p:txBody>
          <a:bodyPr/>
          <a:lstStyle/>
          <a:p>
            <a:r>
              <a:rPr lang="en-US" sz="2800" dirty="0" smtClean="0">
                <a:solidFill>
                  <a:schemeClr val="tx1"/>
                </a:solidFill>
              </a:rPr>
              <a:t>Main Text / Bullets Here, Gray, 28 pt.</a:t>
            </a:r>
          </a:p>
          <a:p>
            <a:r>
              <a:rPr lang="en-US" sz="2800" dirty="0">
                <a:solidFill>
                  <a:schemeClr val="tx1"/>
                </a:solidFill>
              </a:rPr>
              <a:t>Main Text / Bullets Here, Gray, 28 pt.</a:t>
            </a:r>
          </a:p>
          <a:p>
            <a:pPr lvl="1"/>
            <a:r>
              <a:rPr lang="en-US" sz="2400" dirty="0" smtClean="0">
                <a:solidFill>
                  <a:srgbClr val="0070C0"/>
                </a:solidFill>
              </a:rPr>
              <a:t>Bullets </a:t>
            </a:r>
            <a:r>
              <a:rPr lang="en-US" sz="2400" dirty="0">
                <a:solidFill>
                  <a:srgbClr val="0070C0"/>
                </a:solidFill>
              </a:rPr>
              <a:t>Points, Line 2, </a:t>
            </a:r>
            <a:r>
              <a:rPr lang="en-US" sz="2400" dirty="0" smtClean="0">
                <a:solidFill>
                  <a:srgbClr val="0070C0"/>
                </a:solidFill>
              </a:rPr>
              <a:t>24 </a:t>
            </a:r>
            <a:r>
              <a:rPr lang="en-US" sz="2400" dirty="0">
                <a:solidFill>
                  <a:srgbClr val="0070C0"/>
                </a:solidFill>
              </a:rPr>
              <a:t>pt</a:t>
            </a:r>
            <a:r>
              <a:rPr lang="en-US" sz="2400" dirty="0" smtClean="0">
                <a:solidFill>
                  <a:srgbClr val="0070C0"/>
                </a:solidFill>
              </a:rPr>
              <a:t>.</a:t>
            </a:r>
          </a:p>
          <a:p>
            <a:pPr lvl="2"/>
            <a:r>
              <a:rPr lang="en-US" sz="2000" dirty="0"/>
              <a:t>Bullets Points, Line </a:t>
            </a:r>
            <a:r>
              <a:rPr lang="en-US" sz="2000" dirty="0" smtClean="0"/>
              <a:t>3, 20 </a:t>
            </a:r>
            <a:r>
              <a:rPr lang="en-US" sz="2000" dirty="0"/>
              <a:t>pt</a:t>
            </a:r>
            <a:r>
              <a:rPr lang="en-US" sz="2000" dirty="0" smtClean="0"/>
              <a:t>.</a:t>
            </a:r>
          </a:p>
          <a:p>
            <a:pPr lvl="3"/>
            <a:r>
              <a:rPr lang="en-US" sz="1800" dirty="0"/>
              <a:t>Bullets Points, Line </a:t>
            </a:r>
            <a:r>
              <a:rPr lang="en-US" sz="1800" dirty="0" smtClean="0"/>
              <a:t>4, </a:t>
            </a:r>
            <a:r>
              <a:rPr lang="en-US" sz="1800" dirty="0"/>
              <a:t>24 pt.</a:t>
            </a:r>
          </a:p>
          <a:p>
            <a:pPr lvl="3"/>
            <a:endParaRPr lang="en-US" sz="2400" dirty="0" smtClean="0"/>
          </a:p>
          <a:p>
            <a:pPr lvl="2"/>
            <a:endParaRPr lang="en-US" sz="2400" dirty="0"/>
          </a:p>
          <a:p>
            <a:pPr lvl="1"/>
            <a:endParaRPr lang="en-US" sz="2000" dirty="0"/>
          </a:p>
          <a:p>
            <a:endParaRPr lang="en-US" dirty="0"/>
          </a:p>
        </p:txBody>
      </p:sp>
    </p:spTree>
    <p:extLst>
      <p:ext uri="{BB962C8B-B14F-4D97-AF65-F5344CB8AC3E}">
        <p14:creationId xmlns:p14="http://schemas.microsoft.com/office/powerpoint/2010/main" val="34420522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0"/>
          </a:xfrm>
        </p:spPr>
        <p:txBody>
          <a:bodyPr/>
          <a:lstStyle/>
          <a:p>
            <a:r>
              <a:rPr lang="en-US" sz="3600" dirty="0" smtClean="0">
                <a:solidFill>
                  <a:srgbClr val="444444"/>
                </a:solidFill>
              </a:rPr>
              <a:t>Title Goes Here, 36pt</a:t>
            </a:r>
            <a:endParaRPr lang="en-US" dirty="0"/>
          </a:p>
        </p:txBody>
      </p:sp>
      <p:sp>
        <p:nvSpPr>
          <p:cNvPr id="3" name="Content Placeholder 2"/>
          <p:cNvSpPr>
            <a:spLocks noGrp="1"/>
          </p:cNvSpPr>
          <p:nvPr>
            <p:ph sz="half" idx="2"/>
          </p:nvPr>
        </p:nvSpPr>
        <p:spPr/>
        <p:txBody>
          <a:bodyPr/>
          <a:lstStyle/>
          <a:p>
            <a:pPr>
              <a:buClr>
                <a:schemeClr val="accent3"/>
              </a:buClr>
            </a:pPr>
            <a:r>
              <a:rPr lang="en-US" dirty="0" smtClean="0">
                <a:solidFill>
                  <a:schemeClr val="tx1"/>
                </a:solidFill>
              </a:rPr>
              <a:t>Content</a:t>
            </a:r>
            <a:endParaRPr lang="en-US" dirty="0">
              <a:solidFill>
                <a:schemeClr val="tx1"/>
              </a:solidFill>
            </a:endParaRPr>
          </a:p>
        </p:txBody>
      </p:sp>
      <p:sp>
        <p:nvSpPr>
          <p:cNvPr id="4" name="Content Placeholder 3"/>
          <p:cNvSpPr>
            <a:spLocks noGrp="1"/>
          </p:cNvSpPr>
          <p:nvPr>
            <p:ph sz="quarter" idx="13"/>
          </p:nvPr>
        </p:nvSpPr>
        <p:spPr/>
        <p:txBody>
          <a:bodyPr/>
          <a:lstStyle/>
          <a:p>
            <a:pPr>
              <a:buClr>
                <a:schemeClr val="accent2"/>
              </a:buClr>
            </a:pPr>
            <a:r>
              <a:rPr lang="en-US" dirty="0" smtClean="0">
                <a:solidFill>
                  <a:schemeClr val="tx1"/>
                </a:solidFill>
              </a:rPr>
              <a:t>Content</a:t>
            </a:r>
            <a:endParaRPr lang="en-US" dirty="0">
              <a:solidFill>
                <a:schemeClr val="tx1"/>
              </a:solidFill>
            </a:endParaRPr>
          </a:p>
        </p:txBody>
      </p:sp>
    </p:spTree>
    <p:extLst>
      <p:ext uri="{BB962C8B-B14F-4D97-AF65-F5344CB8AC3E}">
        <p14:creationId xmlns:p14="http://schemas.microsoft.com/office/powerpoint/2010/main" val="4417043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0"/>
          </a:xfrm>
        </p:spPr>
        <p:txBody>
          <a:bodyPr/>
          <a:lstStyle/>
          <a:p>
            <a:r>
              <a:rPr lang="en-US" sz="3600" dirty="0" smtClean="0"/>
              <a:t>What are Logic Apps</a:t>
            </a:r>
            <a:endParaRPr lang="en-US" sz="3600" dirty="0"/>
          </a:p>
        </p:txBody>
      </p:sp>
      <p:sp>
        <p:nvSpPr>
          <p:cNvPr id="3" name="Content Placeholder 2"/>
          <p:cNvSpPr>
            <a:spLocks noGrp="1"/>
          </p:cNvSpPr>
          <p:nvPr>
            <p:ph idx="1"/>
          </p:nvPr>
        </p:nvSpPr>
        <p:spPr>
          <a:xfrm>
            <a:off x="304800" y="1786482"/>
            <a:ext cx="8229600" cy="3852318"/>
          </a:xfrm>
        </p:spPr>
        <p:txBody>
          <a:bodyPr/>
          <a:lstStyle/>
          <a:p>
            <a:r>
              <a:rPr lang="en-US" sz="2800" dirty="0" smtClean="0">
                <a:solidFill>
                  <a:schemeClr val="tx1"/>
                </a:solidFill>
              </a:rPr>
              <a:t>Automate </a:t>
            </a:r>
            <a:r>
              <a:rPr lang="en-US" sz="2800" dirty="0">
                <a:solidFill>
                  <a:schemeClr val="tx1"/>
                </a:solidFill>
              </a:rPr>
              <a:t>common </a:t>
            </a:r>
            <a:r>
              <a:rPr lang="en-US" sz="2800" dirty="0" smtClean="0">
                <a:solidFill>
                  <a:schemeClr val="tx1"/>
                </a:solidFill>
              </a:rPr>
              <a:t>tasks</a:t>
            </a:r>
          </a:p>
          <a:p>
            <a:r>
              <a:rPr lang="en-US" sz="2800" dirty="0">
                <a:solidFill>
                  <a:schemeClr val="tx1"/>
                </a:solidFill>
              </a:rPr>
              <a:t>Connect existing apps to SaaS </a:t>
            </a:r>
            <a:r>
              <a:rPr lang="en-US" sz="2800" dirty="0" smtClean="0">
                <a:solidFill>
                  <a:schemeClr val="tx1"/>
                </a:solidFill>
              </a:rPr>
              <a:t>providers</a:t>
            </a:r>
          </a:p>
          <a:p>
            <a:r>
              <a:rPr lang="en-US" sz="2800" dirty="0" smtClean="0">
                <a:solidFill>
                  <a:schemeClr val="tx1"/>
                </a:solidFill>
              </a:rPr>
              <a:t>Nothing </a:t>
            </a:r>
            <a:r>
              <a:rPr lang="en-US" sz="2800" dirty="0">
                <a:solidFill>
                  <a:schemeClr val="tx1"/>
                </a:solidFill>
              </a:rPr>
              <a:t>to </a:t>
            </a:r>
            <a:r>
              <a:rPr lang="en-US" sz="2800" dirty="0" smtClean="0">
                <a:solidFill>
                  <a:schemeClr val="tx1"/>
                </a:solidFill>
              </a:rPr>
              <a:t>install</a:t>
            </a:r>
          </a:p>
          <a:p>
            <a:r>
              <a:rPr lang="en-US" sz="2800" dirty="0" smtClean="0">
                <a:solidFill>
                  <a:schemeClr val="tx1"/>
                </a:solidFill>
              </a:rPr>
              <a:t>Drag and drop designer. No coding</a:t>
            </a:r>
          </a:p>
          <a:p>
            <a:r>
              <a:rPr lang="en-US" sz="2800" dirty="0" smtClean="0">
                <a:solidFill>
                  <a:schemeClr val="tx1"/>
                </a:solidFill>
              </a:rPr>
              <a:t>Can extend with your custom API apps (hybrid)</a:t>
            </a:r>
          </a:p>
          <a:p>
            <a:r>
              <a:rPr lang="en-US" sz="2800" dirty="0" smtClean="0">
                <a:solidFill>
                  <a:schemeClr val="tx1"/>
                </a:solidFill>
              </a:rPr>
              <a:t>Exposes many BizTalk APIs for expert integration </a:t>
            </a:r>
            <a:r>
              <a:rPr lang="en-US" sz="2800" dirty="0">
                <a:solidFill>
                  <a:schemeClr val="tx1"/>
                </a:solidFill>
              </a:rPr>
              <a:t>scenarios</a:t>
            </a:r>
          </a:p>
          <a:p>
            <a:pPr lvl="2"/>
            <a:endParaRPr lang="en-US" sz="2400" dirty="0"/>
          </a:p>
          <a:p>
            <a:pPr lvl="1"/>
            <a:endParaRPr lang="en-US" sz="2000" dirty="0"/>
          </a:p>
          <a:p>
            <a:endParaRPr lang="en-US" dirty="0"/>
          </a:p>
        </p:txBody>
      </p:sp>
    </p:spTree>
    <p:extLst>
      <p:ext uri="{BB962C8B-B14F-4D97-AF65-F5344CB8AC3E}">
        <p14:creationId xmlns:p14="http://schemas.microsoft.com/office/powerpoint/2010/main" val="42132995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0"/>
          </a:xfrm>
        </p:spPr>
        <p:txBody>
          <a:bodyPr/>
          <a:lstStyle/>
          <a:p>
            <a:r>
              <a:rPr lang="en-US" dirty="0"/>
              <a:t>Demo: </a:t>
            </a:r>
            <a:r>
              <a:rPr lang="en-US" dirty="0" smtClean="0"/>
              <a:t>The Logic Apps Designer</a:t>
            </a:r>
            <a:endParaRPr lang="en-US" sz="3600" dirty="0"/>
          </a:p>
        </p:txBody>
      </p:sp>
      <p:sp>
        <p:nvSpPr>
          <p:cNvPr id="3" name="Content Placeholder 2"/>
          <p:cNvSpPr>
            <a:spLocks noGrp="1"/>
          </p:cNvSpPr>
          <p:nvPr>
            <p:ph idx="1"/>
          </p:nvPr>
        </p:nvSpPr>
        <p:spPr>
          <a:xfrm>
            <a:off x="0" y="4419600"/>
            <a:ext cx="7924800" cy="2224881"/>
          </a:xfrm>
        </p:spPr>
        <p:txBody>
          <a:bodyPr/>
          <a:lstStyle/>
          <a:p>
            <a:endParaRPr lang="en-US" sz="2800" dirty="0"/>
          </a:p>
          <a:p>
            <a:r>
              <a:rPr lang="en-US" sz="2800" dirty="0" smtClean="0">
                <a:solidFill>
                  <a:schemeClr val="tx1"/>
                </a:solidFill>
              </a:rPr>
              <a:t>Search for Tweets once per hour</a:t>
            </a:r>
          </a:p>
          <a:p>
            <a:r>
              <a:rPr lang="en-US" sz="2800" dirty="0" smtClean="0">
                <a:solidFill>
                  <a:schemeClr val="tx1"/>
                </a:solidFill>
              </a:rPr>
              <a:t>Save </a:t>
            </a:r>
            <a:r>
              <a:rPr lang="en-US" sz="2800" dirty="0">
                <a:solidFill>
                  <a:schemeClr val="tx1"/>
                </a:solidFill>
              </a:rPr>
              <a:t>Tweets to </a:t>
            </a:r>
            <a:r>
              <a:rPr lang="en-US" sz="2800" dirty="0" smtClean="0">
                <a:solidFill>
                  <a:schemeClr val="tx1"/>
                </a:solidFill>
              </a:rPr>
              <a:t>OneDrive</a:t>
            </a:r>
            <a:endParaRPr lang="en-US" dirty="0">
              <a:solidFill>
                <a:schemeClr val="tx1"/>
              </a:solidFill>
            </a:endParaRPr>
          </a:p>
          <a:p>
            <a:pPr lvl="1"/>
            <a:endParaRPr lang="en-US" sz="2000"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30104"/>
            <a:ext cx="9144000" cy="3552345"/>
          </a:xfrm>
          <a:prstGeom prst="rect">
            <a:avLst/>
          </a:prstGeom>
        </p:spPr>
      </p:pic>
    </p:spTree>
    <p:extLst>
      <p:ext uri="{BB962C8B-B14F-4D97-AF65-F5344CB8AC3E}">
        <p14:creationId xmlns:p14="http://schemas.microsoft.com/office/powerpoint/2010/main" val="5636917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0"/>
          </a:xfrm>
        </p:spPr>
        <p:txBody>
          <a:bodyPr/>
          <a:lstStyle/>
          <a:p>
            <a:r>
              <a:rPr lang="en-US" dirty="0">
                <a:solidFill>
                  <a:srgbClr val="000000"/>
                </a:solidFill>
              </a:rPr>
              <a:t>Workflow Definition Language</a:t>
            </a:r>
          </a:p>
        </p:txBody>
      </p:sp>
      <p:sp>
        <p:nvSpPr>
          <p:cNvPr id="3" name="Content Placeholder 2"/>
          <p:cNvSpPr>
            <a:spLocks noGrp="1"/>
          </p:cNvSpPr>
          <p:nvPr>
            <p:ph idx="1"/>
          </p:nvPr>
        </p:nvSpPr>
        <p:spPr>
          <a:xfrm>
            <a:off x="0" y="1295400"/>
            <a:ext cx="7162800" cy="5105400"/>
          </a:xfrm>
        </p:spPr>
        <p:txBody>
          <a:bodyPr/>
          <a:lstStyle/>
          <a:p>
            <a:pPr marL="0" indent="0">
              <a:buNone/>
            </a:pPr>
            <a:r>
              <a:rPr lang="en-US" sz="2400" dirty="0" smtClean="0">
                <a:solidFill>
                  <a:srgbClr val="0070C0"/>
                </a:solidFill>
              </a:rPr>
              <a:t>    {</a:t>
            </a:r>
            <a:endParaRPr lang="en-US" dirty="0">
              <a:solidFill>
                <a:srgbClr val="0070C0"/>
              </a:solidFill>
            </a:endParaRPr>
          </a:p>
          <a:p>
            <a:pPr marL="0" indent="0">
              <a:buNone/>
            </a:pPr>
            <a:r>
              <a:rPr lang="en-US" dirty="0">
                <a:solidFill>
                  <a:srgbClr val="0070C0"/>
                </a:solidFill>
              </a:rPr>
              <a:t>	</a:t>
            </a:r>
            <a:r>
              <a:rPr lang="en-US" sz="2400" dirty="0" smtClean="0">
                <a:solidFill>
                  <a:srgbClr val="0070C0"/>
                </a:solidFill>
              </a:rPr>
              <a:t>"</a:t>
            </a:r>
            <a:r>
              <a:rPr lang="en-US" sz="2400" dirty="0">
                <a:solidFill>
                  <a:srgbClr val="0070C0"/>
                </a:solidFill>
              </a:rPr>
              <a:t>parameters": </a:t>
            </a:r>
            <a:r>
              <a:rPr lang="en-US" sz="2400" dirty="0" smtClean="0">
                <a:solidFill>
                  <a:srgbClr val="0070C0"/>
                </a:solidFill>
              </a:rPr>
              <a:t>{ ... },</a:t>
            </a:r>
            <a:endParaRPr lang="en-US" sz="2400" dirty="0">
              <a:solidFill>
                <a:srgbClr val="0070C0"/>
              </a:solidFill>
            </a:endParaRPr>
          </a:p>
          <a:p>
            <a:pPr marL="457200" lvl="1" indent="0">
              <a:buNone/>
            </a:pPr>
            <a:r>
              <a:rPr lang="en-US" sz="2400" dirty="0" smtClean="0">
                <a:solidFill>
                  <a:srgbClr val="0070C0"/>
                </a:solidFill>
              </a:rPr>
              <a:t>	"</a:t>
            </a:r>
            <a:r>
              <a:rPr lang="en-US" sz="2400" dirty="0">
                <a:solidFill>
                  <a:srgbClr val="0070C0"/>
                </a:solidFill>
              </a:rPr>
              <a:t>triggers": </a:t>
            </a:r>
            <a:r>
              <a:rPr lang="en-US" sz="2400" dirty="0" smtClean="0">
                <a:solidFill>
                  <a:srgbClr val="0070C0"/>
                </a:solidFill>
              </a:rPr>
              <a:t>{</a:t>
            </a:r>
          </a:p>
          <a:p>
            <a:pPr marL="457200" lvl="1" indent="0">
              <a:buNone/>
            </a:pPr>
            <a:r>
              <a:rPr lang="en-US" sz="2400" dirty="0" smtClean="0">
                <a:solidFill>
                  <a:srgbClr val="0070C0"/>
                </a:solidFill>
              </a:rPr>
              <a:t>	  ...</a:t>
            </a:r>
            <a:endParaRPr lang="en-US" sz="2400" dirty="0">
              <a:solidFill>
                <a:srgbClr val="0070C0"/>
              </a:solidFill>
            </a:endParaRPr>
          </a:p>
          <a:p>
            <a:pPr marL="457200" lvl="1" indent="0">
              <a:buNone/>
            </a:pPr>
            <a:r>
              <a:rPr lang="en-US" sz="2400" dirty="0" smtClean="0">
                <a:solidFill>
                  <a:srgbClr val="0070C0"/>
                </a:solidFill>
              </a:rPr>
              <a:t>	 },</a:t>
            </a:r>
            <a:endParaRPr lang="en-US" sz="2400" dirty="0">
              <a:solidFill>
                <a:srgbClr val="0070C0"/>
              </a:solidFill>
            </a:endParaRPr>
          </a:p>
          <a:p>
            <a:pPr marL="457200" lvl="1" indent="0">
              <a:buNone/>
            </a:pPr>
            <a:r>
              <a:rPr lang="en-US" sz="2400" dirty="0" smtClean="0">
                <a:solidFill>
                  <a:srgbClr val="0070C0"/>
                </a:solidFill>
              </a:rPr>
              <a:t>	"</a:t>
            </a:r>
            <a:r>
              <a:rPr lang="en-US" sz="2400" dirty="0">
                <a:solidFill>
                  <a:srgbClr val="0070C0"/>
                </a:solidFill>
              </a:rPr>
              <a:t>actions": {</a:t>
            </a:r>
          </a:p>
          <a:p>
            <a:pPr marL="457200" lvl="1" indent="0">
              <a:buNone/>
            </a:pPr>
            <a:r>
              <a:rPr lang="en-US" sz="2400" dirty="0" smtClean="0">
                <a:solidFill>
                  <a:srgbClr val="0070C0"/>
                </a:solidFill>
              </a:rPr>
              <a:t>	 ...</a:t>
            </a:r>
            <a:endParaRPr lang="en-US" sz="2400" dirty="0">
              <a:solidFill>
                <a:srgbClr val="0070C0"/>
              </a:solidFill>
            </a:endParaRPr>
          </a:p>
          <a:p>
            <a:pPr marL="457200" lvl="1" indent="0">
              <a:buNone/>
            </a:pPr>
            <a:r>
              <a:rPr lang="en-US" sz="2400" dirty="0" smtClean="0">
                <a:solidFill>
                  <a:srgbClr val="0070C0"/>
                </a:solidFill>
              </a:rPr>
              <a:t>	 },</a:t>
            </a:r>
            <a:endParaRPr lang="en-US" sz="2400" dirty="0">
              <a:solidFill>
                <a:srgbClr val="0070C0"/>
              </a:solidFill>
            </a:endParaRPr>
          </a:p>
          <a:p>
            <a:pPr marL="457200" lvl="1" indent="0">
              <a:buNone/>
            </a:pPr>
            <a:r>
              <a:rPr lang="en-US" sz="2400" dirty="0">
                <a:solidFill>
                  <a:srgbClr val="0070C0"/>
                </a:solidFill>
              </a:rPr>
              <a:t>    </a:t>
            </a:r>
            <a:r>
              <a:rPr lang="en-US" sz="2400" dirty="0" smtClean="0">
                <a:solidFill>
                  <a:srgbClr val="0070C0"/>
                </a:solidFill>
              </a:rPr>
              <a:t> "</a:t>
            </a:r>
            <a:r>
              <a:rPr lang="en-US" sz="2400" dirty="0">
                <a:solidFill>
                  <a:srgbClr val="0070C0"/>
                </a:solidFill>
              </a:rPr>
              <a:t>outputs": </a:t>
            </a:r>
            <a:r>
              <a:rPr lang="en-US" sz="2400" dirty="0" smtClean="0">
                <a:solidFill>
                  <a:srgbClr val="0070C0"/>
                </a:solidFill>
              </a:rPr>
              <a:t>{ … }</a:t>
            </a:r>
            <a:endParaRPr lang="en-US" sz="2400" dirty="0">
              <a:solidFill>
                <a:srgbClr val="0070C0"/>
              </a:solidFill>
            </a:endParaRPr>
          </a:p>
          <a:p>
            <a:pPr marL="457200" lvl="1" indent="0">
              <a:buNone/>
            </a:pPr>
            <a:r>
              <a:rPr lang="en-US" sz="2400" dirty="0" smtClean="0">
                <a:solidFill>
                  <a:srgbClr val="0070C0"/>
                </a:solidFill>
              </a:rPr>
              <a:t>}</a:t>
            </a:r>
          </a:p>
          <a:p>
            <a:pPr marL="457200" lvl="1" indent="0">
              <a:buNone/>
            </a:pPr>
            <a:endParaRPr lang="en-US" sz="1800" dirty="0" smtClean="0">
              <a:solidFill>
                <a:schemeClr val="tx1">
                  <a:lumMod val="60000"/>
                  <a:lumOff val="40000"/>
                </a:schemeClr>
              </a:solidFill>
            </a:endParaRPr>
          </a:p>
          <a:p>
            <a:pPr marL="457200" lvl="1" indent="0">
              <a:buNone/>
            </a:pPr>
            <a:r>
              <a:rPr lang="en-US" sz="1800" dirty="0" smtClean="0">
                <a:solidFill>
                  <a:schemeClr val="tx1">
                    <a:lumMod val="60000"/>
                    <a:lumOff val="40000"/>
                  </a:schemeClr>
                </a:solidFill>
              </a:rPr>
              <a:t>https</a:t>
            </a:r>
            <a:r>
              <a:rPr lang="en-US" sz="1800" dirty="0">
                <a:solidFill>
                  <a:schemeClr val="tx1">
                    <a:lumMod val="60000"/>
                    <a:lumOff val="40000"/>
                  </a:schemeClr>
                </a:solidFill>
              </a:rPr>
              <a:t>://msdn.microsoft.com/en-us/library/azure/mt662474.aspx</a:t>
            </a:r>
          </a:p>
          <a:p>
            <a:pPr marL="457200" lvl="1" indent="0">
              <a:buNone/>
            </a:pPr>
            <a:endParaRPr lang="en-US" sz="2400" dirty="0" smtClean="0">
              <a:solidFill>
                <a:srgbClr val="0070C0"/>
              </a:solidFill>
            </a:endParaRPr>
          </a:p>
        </p:txBody>
      </p:sp>
      <p:sp>
        <p:nvSpPr>
          <p:cNvPr id="4" name="Rectangle 3"/>
          <p:cNvSpPr/>
          <p:nvPr/>
        </p:nvSpPr>
        <p:spPr>
          <a:xfrm>
            <a:off x="4876800" y="2743200"/>
            <a:ext cx="4800600" cy="954107"/>
          </a:xfrm>
          <a:prstGeom prst="rect">
            <a:avLst/>
          </a:prstGeom>
        </p:spPr>
        <p:txBody>
          <a:bodyPr wrap="square">
            <a:spAutoFit/>
          </a:bodyPr>
          <a:lstStyle/>
          <a:p>
            <a:r>
              <a:rPr lang="en-US" sz="2800" dirty="0">
                <a:latin typeface="Segoe UI" panose="020B0502040204020203" pitchFamily="34" charset="0"/>
                <a:cs typeface="Segoe UI" panose="020B0502040204020203" pitchFamily="34" charset="0"/>
              </a:rPr>
              <a:t>JSON as native language</a:t>
            </a:r>
          </a:p>
          <a:p>
            <a:r>
              <a:rPr lang="en-US" sz="2800" dirty="0">
                <a:latin typeface="Segoe UI" panose="020B0502040204020203" pitchFamily="34" charset="0"/>
                <a:cs typeface="Segoe UI" panose="020B0502040204020203" pitchFamily="34" charset="0"/>
              </a:rPr>
              <a:t>Rich expression language</a:t>
            </a:r>
          </a:p>
        </p:txBody>
      </p:sp>
    </p:spTree>
    <p:extLst>
      <p:ext uri="{BB962C8B-B14F-4D97-AF65-F5344CB8AC3E}">
        <p14:creationId xmlns:p14="http://schemas.microsoft.com/office/powerpoint/2010/main" val="22360146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0"/>
          </a:xfrm>
        </p:spPr>
        <p:txBody>
          <a:bodyPr/>
          <a:lstStyle/>
          <a:p>
            <a:r>
              <a:rPr lang="en-US" dirty="0"/>
              <a:t>Parameters</a:t>
            </a:r>
            <a:endParaRPr lang="en-US" sz="3600" dirty="0"/>
          </a:p>
        </p:txBody>
      </p:sp>
      <p:sp>
        <p:nvSpPr>
          <p:cNvPr id="3" name="Content Placeholder 2"/>
          <p:cNvSpPr>
            <a:spLocks noGrp="1"/>
          </p:cNvSpPr>
          <p:nvPr>
            <p:ph idx="1"/>
          </p:nvPr>
        </p:nvSpPr>
        <p:spPr>
          <a:xfrm>
            <a:off x="152400" y="1600200"/>
            <a:ext cx="8839200" cy="4525963"/>
          </a:xfrm>
        </p:spPr>
        <p:txBody>
          <a:bodyPr/>
          <a:lstStyle/>
          <a:p>
            <a:r>
              <a:rPr lang="en-US" sz="2800" dirty="0">
                <a:solidFill>
                  <a:schemeClr val="tx1"/>
                </a:solidFill>
              </a:rPr>
              <a:t>Re-using </a:t>
            </a:r>
            <a:r>
              <a:rPr lang="en-US" sz="2800" dirty="0" smtClean="0">
                <a:solidFill>
                  <a:schemeClr val="tx1"/>
                </a:solidFill>
              </a:rPr>
              <a:t>values </a:t>
            </a:r>
            <a:r>
              <a:rPr lang="en-US" sz="2800" dirty="0">
                <a:solidFill>
                  <a:schemeClr val="tx1"/>
                </a:solidFill>
              </a:rPr>
              <a:t>or </a:t>
            </a:r>
            <a:r>
              <a:rPr lang="en-US" sz="2800" dirty="0" smtClean="0">
                <a:solidFill>
                  <a:schemeClr val="tx1"/>
                </a:solidFill>
              </a:rPr>
              <a:t>objects</a:t>
            </a:r>
          </a:p>
          <a:p>
            <a:r>
              <a:rPr lang="en-US" sz="2800" dirty="0" smtClean="0">
                <a:solidFill>
                  <a:schemeClr val="tx1"/>
                </a:solidFill>
              </a:rPr>
              <a:t>Separate </a:t>
            </a:r>
            <a:r>
              <a:rPr lang="en-US" sz="2800" dirty="0">
                <a:solidFill>
                  <a:schemeClr val="tx1"/>
                </a:solidFill>
              </a:rPr>
              <a:t>out config from the definition </a:t>
            </a:r>
            <a:r>
              <a:rPr lang="en-US" sz="2800" dirty="0" smtClean="0">
                <a:solidFill>
                  <a:schemeClr val="tx1"/>
                </a:solidFill>
              </a:rPr>
              <a:t>itself</a:t>
            </a:r>
          </a:p>
          <a:p>
            <a:pPr marL="457200" lvl="1" indent="0">
              <a:buNone/>
            </a:pPr>
            <a:r>
              <a:rPr lang="en-US" sz="2200" dirty="0">
                <a:solidFill>
                  <a:srgbClr val="0070C0"/>
                </a:solidFill>
              </a:rPr>
              <a:t>"parameters": {</a:t>
            </a:r>
          </a:p>
          <a:p>
            <a:pPr marL="457200" lvl="1" indent="0">
              <a:buNone/>
            </a:pPr>
            <a:r>
              <a:rPr lang="en-US" sz="2200" dirty="0" smtClean="0">
                <a:solidFill>
                  <a:srgbClr val="0070C0"/>
                </a:solidFill>
              </a:rPr>
              <a:t>       </a:t>
            </a:r>
            <a:r>
              <a:rPr lang="en-US" sz="2200" dirty="0">
                <a:solidFill>
                  <a:srgbClr val="0070C0"/>
                </a:solidFill>
              </a:rPr>
              <a:t>"&lt;parameterName&gt;": {</a:t>
            </a:r>
          </a:p>
          <a:p>
            <a:pPr marL="457200" lvl="1" indent="0">
              <a:buNone/>
            </a:pPr>
            <a:r>
              <a:rPr lang="en-US" sz="2200" dirty="0">
                <a:solidFill>
                  <a:srgbClr val="0070C0"/>
                </a:solidFill>
              </a:rPr>
              <a:t>            "type": "&lt;type-of-parameter-value&gt;",</a:t>
            </a:r>
          </a:p>
          <a:p>
            <a:pPr marL="457200" lvl="1" indent="0">
              <a:buNone/>
            </a:pPr>
            <a:r>
              <a:rPr lang="en-US" sz="2200" dirty="0">
                <a:solidFill>
                  <a:srgbClr val="0070C0"/>
                </a:solidFill>
              </a:rPr>
              <a:t>            "defaultValue": "&lt;optional-default-value-of-parameter&gt;",</a:t>
            </a:r>
          </a:p>
          <a:p>
            <a:pPr marL="457200" lvl="1" indent="0">
              <a:buNone/>
            </a:pPr>
            <a:r>
              <a:rPr lang="en-US" sz="2200" dirty="0">
                <a:solidFill>
                  <a:srgbClr val="0070C0"/>
                </a:solidFill>
              </a:rPr>
              <a:t>            "allowedValues": [ "&lt;optional-array-of-allowed-values&gt;" ]</a:t>
            </a:r>
          </a:p>
          <a:p>
            <a:pPr marL="457200" lvl="1" indent="0">
              <a:buNone/>
            </a:pPr>
            <a:r>
              <a:rPr lang="en-US" sz="2200" dirty="0">
                <a:solidFill>
                  <a:srgbClr val="0070C0"/>
                </a:solidFill>
              </a:rPr>
              <a:t>        }</a:t>
            </a:r>
          </a:p>
          <a:p>
            <a:pPr marL="457200" lvl="1" indent="0">
              <a:buNone/>
            </a:pPr>
            <a:r>
              <a:rPr lang="en-US" sz="2200" dirty="0">
                <a:solidFill>
                  <a:srgbClr val="0070C0"/>
                </a:solidFill>
              </a:rPr>
              <a:t>    }</a:t>
            </a:r>
          </a:p>
          <a:p>
            <a:pPr lvl="4"/>
            <a:endParaRPr lang="en-US" sz="2400" dirty="0" smtClean="0"/>
          </a:p>
          <a:p>
            <a:pPr lvl="2"/>
            <a:endParaRPr lang="en-US" sz="2400" dirty="0"/>
          </a:p>
          <a:p>
            <a:pPr lvl="1"/>
            <a:endParaRPr lang="en-US" sz="2000" dirty="0"/>
          </a:p>
          <a:p>
            <a:endParaRPr lang="en-US" dirty="0"/>
          </a:p>
        </p:txBody>
      </p:sp>
    </p:spTree>
    <p:extLst>
      <p:ext uri="{BB962C8B-B14F-4D97-AF65-F5344CB8AC3E}">
        <p14:creationId xmlns:p14="http://schemas.microsoft.com/office/powerpoint/2010/main" val="33880052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0"/>
          </a:xfrm>
        </p:spPr>
        <p:txBody>
          <a:bodyPr/>
          <a:lstStyle/>
          <a:p>
            <a:r>
              <a:rPr lang="en-US" dirty="0"/>
              <a:t>Triggers</a:t>
            </a:r>
            <a:endParaRPr lang="en-US" sz="3600" dirty="0"/>
          </a:p>
        </p:txBody>
      </p:sp>
      <p:sp>
        <p:nvSpPr>
          <p:cNvPr id="3" name="Content Placeholder 2"/>
          <p:cNvSpPr>
            <a:spLocks noGrp="1"/>
          </p:cNvSpPr>
          <p:nvPr>
            <p:ph idx="1"/>
          </p:nvPr>
        </p:nvSpPr>
        <p:spPr/>
        <p:txBody>
          <a:bodyPr/>
          <a:lstStyle/>
          <a:p>
            <a:r>
              <a:rPr lang="en-US" sz="2800" dirty="0">
                <a:solidFill>
                  <a:schemeClr val="tx1"/>
                </a:solidFill>
              </a:rPr>
              <a:t>Evaluated at recurring </a:t>
            </a:r>
            <a:r>
              <a:rPr lang="en-US" sz="2800" dirty="0" smtClean="0">
                <a:solidFill>
                  <a:schemeClr val="tx1"/>
                </a:solidFill>
              </a:rPr>
              <a:t>intervals</a:t>
            </a:r>
            <a:endParaRPr lang="en-US" sz="2800" dirty="0">
              <a:solidFill>
                <a:schemeClr val="tx1"/>
              </a:solidFill>
            </a:endParaRPr>
          </a:p>
          <a:p>
            <a:r>
              <a:rPr lang="en-US" sz="2800" dirty="0">
                <a:solidFill>
                  <a:schemeClr val="tx1"/>
                </a:solidFill>
              </a:rPr>
              <a:t>State maintained across </a:t>
            </a:r>
            <a:r>
              <a:rPr lang="en-US" sz="2800" dirty="0" smtClean="0">
                <a:solidFill>
                  <a:schemeClr val="tx1"/>
                </a:solidFill>
              </a:rPr>
              <a:t>executions</a:t>
            </a:r>
            <a:endParaRPr lang="en-US" sz="2800" dirty="0">
              <a:solidFill>
                <a:schemeClr val="tx1"/>
              </a:solidFill>
            </a:endParaRPr>
          </a:p>
          <a:p>
            <a:pPr marL="457200" lvl="1" indent="0">
              <a:buNone/>
            </a:pPr>
            <a:r>
              <a:rPr lang="en-US" sz="2100" dirty="0">
                <a:solidFill>
                  <a:srgbClr val="0070C0"/>
                </a:solidFill>
              </a:rPr>
              <a:t>"&lt;name-of-the-trigger&gt;": {</a:t>
            </a:r>
          </a:p>
          <a:p>
            <a:pPr marL="457200" lvl="1" indent="0">
              <a:buNone/>
            </a:pPr>
            <a:r>
              <a:rPr lang="en-US" sz="2100" dirty="0">
                <a:solidFill>
                  <a:srgbClr val="0070C0"/>
                </a:solidFill>
              </a:rPr>
              <a:t>        "type": "Http|ApiApp|Recurrence",</a:t>
            </a:r>
          </a:p>
          <a:p>
            <a:pPr marL="457200" lvl="1" indent="0">
              <a:buNone/>
            </a:pPr>
            <a:r>
              <a:rPr lang="en-US" sz="2100" dirty="0">
                <a:solidFill>
                  <a:srgbClr val="0070C0"/>
                </a:solidFill>
              </a:rPr>
              <a:t>        "inputs": { "&lt;trigger-specific-inputs&gt;" },</a:t>
            </a:r>
          </a:p>
          <a:p>
            <a:pPr marL="457200" lvl="1" indent="0">
              <a:buNone/>
            </a:pPr>
            <a:r>
              <a:rPr lang="en-US" sz="2100" dirty="0">
                <a:solidFill>
                  <a:srgbClr val="0070C0"/>
                </a:solidFill>
              </a:rPr>
              <a:t>        "recurrence": {</a:t>
            </a:r>
          </a:p>
          <a:p>
            <a:pPr marL="457200" lvl="1" indent="0">
              <a:buNone/>
            </a:pPr>
            <a:r>
              <a:rPr lang="en-US" sz="2100" dirty="0">
                <a:solidFill>
                  <a:srgbClr val="0070C0"/>
                </a:solidFill>
              </a:rPr>
              <a:t>            "frequency": "Second|Minute|Hour|Week|Month|Year",</a:t>
            </a:r>
          </a:p>
          <a:p>
            <a:pPr marL="457200" lvl="1" indent="0">
              <a:buNone/>
            </a:pPr>
            <a:r>
              <a:rPr lang="en-US" sz="2100" dirty="0">
                <a:solidFill>
                  <a:srgbClr val="0070C0"/>
                </a:solidFill>
              </a:rPr>
              <a:t>            "interval": "&lt;recurrence interval in units of frequency&gt;"</a:t>
            </a:r>
          </a:p>
          <a:p>
            <a:pPr marL="457200" lvl="1" indent="0">
              <a:buNone/>
            </a:pPr>
            <a:r>
              <a:rPr lang="en-US" sz="2100" dirty="0">
                <a:solidFill>
                  <a:srgbClr val="0070C0"/>
                </a:solidFill>
              </a:rPr>
              <a:t>        },</a:t>
            </a:r>
          </a:p>
          <a:p>
            <a:pPr marL="457200" lvl="1" indent="0">
              <a:buNone/>
            </a:pPr>
            <a:r>
              <a:rPr lang="en-US" sz="2100" dirty="0">
                <a:solidFill>
                  <a:srgbClr val="0070C0"/>
                </a:solidFill>
              </a:rPr>
              <a:t>        "conditions": [ "&lt;array-of-post-conditions&gt;" ]</a:t>
            </a:r>
          </a:p>
          <a:p>
            <a:pPr marL="457200" lvl="1" indent="0">
              <a:buNone/>
            </a:pPr>
            <a:r>
              <a:rPr lang="en-US" sz="2100" dirty="0" smtClean="0">
                <a:solidFill>
                  <a:srgbClr val="0070C0"/>
                </a:solidFill>
              </a:rPr>
              <a:t>   }</a:t>
            </a:r>
            <a:endParaRPr lang="en-US" sz="2100" dirty="0">
              <a:solidFill>
                <a:srgbClr val="0070C0"/>
              </a:solidFill>
            </a:endParaRPr>
          </a:p>
        </p:txBody>
      </p:sp>
    </p:spTree>
    <p:extLst>
      <p:ext uri="{BB962C8B-B14F-4D97-AF65-F5344CB8AC3E}">
        <p14:creationId xmlns:p14="http://schemas.microsoft.com/office/powerpoint/2010/main" val="23006263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0"/>
          </a:xfrm>
        </p:spPr>
        <p:txBody>
          <a:bodyPr/>
          <a:lstStyle/>
          <a:p>
            <a:r>
              <a:rPr lang="en-US" dirty="0"/>
              <a:t>Actions</a:t>
            </a:r>
            <a:endParaRPr lang="en-US" sz="3600" dirty="0"/>
          </a:p>
        </p:txBody>
      </p:sp>
      <p:sp>
        <p:nvSpPr>
          <p:cNvPr id="3" name="Content Placeholder 2"/>
          <p:cNvSpPr>
            <a:spLocks noGrp="1"/>
          </p:cNvSpPr>
          <p:nvPr>
            <p:ph idx="1"/>
          </p:nvPr>
        </p:nvSpPr>
        <p:spPr/>
        <p:txBody>
          <a:bodyPr/>
          <a:lstStyle/>
          <a:p>
            <a:r>
              <a:rPr lang="en-US" sz="2800" dirty="0" smtClean="0">
                <a:solidFill>
                  <a:schemeClr val="tx1"/>
                </a:solidFill>
              </a:rPr>
              <a:t>Order </a:t>
            </a:r>
            <a:r>
              <a:rPr lang="en-US" sz="2800" dirty="0">
                <a:solidFill>
                  <a:schemeClr val="tx1"/>
                </a:solidFill>
              </a:rPr>
              <a:t>of execution determinate by </a:t>
            </a:r>
            <a:r>
              <a:rPr lang="en-US" sz="2800" dirty="0" smtClean="0">
                <a:solidFill>
                  <a:schemeClr val="tx1"/>
                </a:solidFill>
              </a:rPr>
              <a:t>dependencies</a:t>
            </a:r>
            <a:endParaRPr lang="en-US" sz="2800" dirty="0">
              <a:solidFill>
                <a:schemeClr val="tx1"/>
              </a:solidFill>
            </a:endParaRPr>
          </a:p>
          <a:p>
            <a:r>
              <a:rPr lang="en-US" sz="2800" dirty="0">
                <a:solidFill>
                  <a:schemeClr val="tx1"/>
                </a:solidFill>
              </a:rPr>
              <a:t>State maintained across </a:t>
            </a:r>
            <a:r>
              <a:rPr lang="en-US" sz="2800" dirty="0" smtClean="0">
                <a:solidFill>
                  <a:schemeClr val="tx1"/>
                </a:solidFill>
              </a:rPr>
              <a:t>executions</a:t>
            </a:r>
          </a:p>
          <a:p>
            <a:pPr marL="457200" lvl="1" indent="0">
              <a:buNone/>
            </a:pPr>
            <a:r>
              <a:rPr lang="en-US" sz="2400" dirty="0">
                <a:solidFill>
                  <a:srgbClr val="0070C0"/>
                </a:solidFill>
              </a:rPr>
              <a:t>"&lt;name-of-the-action&gt;": {</a:t>
            </a:r>
          </a:p>
          <a:p>
            <a:pPr marL="457200" lvl="1" indent="0">
              <a:buNone/>
            </a:pPr>
            <a:r>
              <a:rPr lang="en-US" sz="2400" dirty="0">
                <a:solidFill>
                  <a:srgbClr val="0070C0"/>
                </a:solidFill>
              </a:rPr>
              <a:t>        "type": "Http|ApiApp|Workflow",</a:t>
            </a:r>
          </a:p>
          <a:p>
            <a:pPr marL="457200" lvl="1" indent="0">
              <a:buNone/>
            </a:pPr>
            <a:r>
              <a:rPr lang="en-US" sz="2400" dirty="0">
                <a:solidFill>
                  <a:srgbClr val="0070C0"/>
                </a:solidFill>
              </a:rPr>
              <a:t>        "conditions": [ "&lt;array-of-pre-conditions&gt;" ],</a:t>
            </a:r>
          </a:p>
          <a:p>
            <a:pPr marL="457200" lvl="1" indent="0">
              <a:buNone/>
            </a:pPr>
            <a:r>
              <a:rPr lang="en-US" sz="2400" dirty="0">
                <a:solidFill>
                  <a:srgbClr val="0070C0"/>
                </a:solidFill>
              </a:rPr>
              <a:t>        "repeat": "&lt;array-to-repeat-over&gt;",</a:t>
            </a:r>
          </a:p>
          <a:p>
            <a:pPr marL="457200" lvl="1" indent="0">
              <a:buNone/>
            </a:pPr>
            <a:r>
              <a:rPr lang="en-US" sz="2400" dirty="0">
                <a:solidFill>
                  <a:srgbClr val="0070C0"/>
                </a:solidFill>
              </a:rPr>
              <a:t>        "inputs": { "&lt;action-specific-inputs&gt;" }</a:t>
            </a:r>
          </a:p>
          <a:p>
            <a:pPr marL="457200" lvl="1" indent="0">
              <a:buNone/>
            </a:pPr>
            <a:r>
              <a:rPr lang="en-US" sz="2400" dirty="0">
                <a:solidFill>
                  <a:srgbClr val="0070C0"/>
                </a:solidFill>
              </a:rPr>
              <a:t>    </a:t>
            </a:r>
            <a:r>
              <a:rPr lang="en-US" sz="2400" dirty="0" smtClean="0">
                <a:solidFill>
                  <a:srgbClr val="0070C0"/>
                </a:solidFill>
              </a:rPr>
              <a:t>}</a:t>
            </a:r>
            <a:endParaRPr lang="en-US" sz="2400" dirty="0">
              <a:solidFill>
                <a:srgbClr val="0070C0"/>
              </a:solidFill>
            </a:endParaRPr>
          </a:p>
        </p:txBody>
      </p:sp>
    </p:spTree>
    <p:extLst>
      <p:ext uri="{BB962C8B-B14F-4D97-AF65-F5344CB8AC3E}">
        <p14:creationId xmlns:p14="http://schemas.microsoft.com/office/powerpoint/2010/main" val="186806542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Azure Bootcamp">
      <a:dk1>
        <a:srgbClr val="444444"/>
      </a:dk1>
      <a:lt1>
        <a:sysClr val="window" lastClr="FFFFFF"/>
      </a:lt1>
      <a:dk2>
        <a:srgbClr val="444444"/>
      </a:dk2>
      <a:lt2>
        <a:srgbClr val="EEECE1"/>
      </a:lt2>
      <a:accent1>
        <a:srgbClr val="1BA1E2"/>
      </a:accent1>
      <a:accent2>
        <a:srgbClr val="E85A0E"/>
      </a:accent2>
      <a:accent3>
        <a:srgbClr val="84C659"/>
      </a:accent3>
      <a:accent4>
        <a:srgbClr val="8064A2"/>
      </a:accent4>
      <a:accent5>
        <a:srgbClr val="1BA1E2"/>
      </a:accent5>
      <a:accent6>
        <a:srgbClr val="F26F26"/>
      </a:accent6>
      <a:hlink>
        <a:srgbClr val="49B4E9"/>
      </a:hlink>
      <a:folHlink>
        <a:srgbClr val="800080"/>
      </a:folHlink>
    </a:clrScheme>
    <a:fontScheme name="Segoe">
      <a:majorFont>
        <a:latin typeface="Segoe UI"/>
        <a:ea typeface=""/>
        <a:cs typeface=""/>
      </a:majorFont>
      <a:minorFont>
        <a:latin typeface="Segoe UI"/>
        <a:ea typeface=""/>
        <a:cs typeface=""/>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LongProperties xmlns="http://schemas.microsoft.com/office/2006/metadata/long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4816ED9BB7BAF4DA18ECE302DD3D169" ma:contentTypeVersion="0" ma:contentTypeDescription="Create a new document." ma:contentTypeScope="" ma:versionID="5e67fa84ad8fbfba21fe43d3a2158032">
  <xsd:schema xmlns:xsd="http://www.w3.org/2001/XMLSchema" xmlns:xs="http://www.w3.org/2001/XMLSchema" xmlns:p="http://schemas.microsoft.com/office/2006/metadata/properties" xmlns:ns2="09c1d6f9-af9f-47a3-8cd7-3f46e9fc7a30" targetNamespace="http://schemas.microsoft.com/office/2006/metadata/properties" ma:root="true" ma:fieldsID="ed74b5dd3998a5c4ecd47d33318c3598" ns2:_="">
    <xsd:import namespace="09c1d6f9-af9f-47a3-8cd7-3f46e9fc7a3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c1d6f9-af9f-47a3-8cd7-3f46e9fc7a3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492D575-AE80-4E67-81BA-53045D626911}">
  <ds:schemaRefs>
    <ds:schemaRef ds:uri="http://schemas.microsoft.com/office/2006/metadata/longProperties"/>
  </ds:schemaRefs>
</ds:datastoreItem>
</file>

<file path=customXml/itemProps2.xml><?xml version="1.0" encoding="utf-8"?>
<ds:datastoreItem xmlns:ds="http://schemas.openxmlformats.org/officeDocument/2006/customXml" ds:itemID="{E4613B5F-A49F-4631-AA24-A1EA229E3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9c1d6f9-af9f-47a3-8cd7-3f46e9fc7a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E629E24-DC5F-4A45-8E1E-1D2C9D4A59CD}">
  <ds:schemaRefs>
    <ds:schemaRef ds:uri="http://www.w3.org/XML/1998/namespace"/>
    <ds:schemaRef ds:uri="http://schemas.openxmlformats.org/package/2006/metadata/core-properties"/>
    <ds:schemaRef ds:uri="http://purl.org/dc/terms/"/>
    <ds:schemaRef ds:uri="http://purl.org/dc/elements/1.1/"/>
    <ds:schemaRef ds:uri="09c1d6f9-af9f-47a3-8cd7-3f46e9fc7a30"/>
    <ds:schemaRef ds:uri="http://schemas.microsoft.com/office/infopath/2007/PartnerControls"/>
    <ds:schemaRef ds:uri="http://schemas.microsoft.com/office/2006/documentManagement/type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4703</TotalTime>
  <Words>972</Words>
  <Application>Microsoft Office PowerPoint</Application>
  <PresentationFormat>On-screen Show (4:3)</PresentationFormat>
  <Paragraphs>280</Paragraphs>
  <Slides>31</Slides>
  <Notes>2</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Courier New</vt:lpstr>
      <vt:lpstr>Palatino Linotype</vt:lpstr>
      <vt:lpstr>Segoe UI</vt:lpstr>
      <vt:lpstr>Segoe UI Light</vt:lpstr>
      <vt:lpstr>Executive</vt:lpstr>
      <vt:lpstr>Introduction to Azure Logic Apps</vt:lpstr>
      <vt:lpstr>Who’s this guy?</vt:lpstr>
      <vt:lpstr>Agenda</vt:lpstr>
      <vt:lpstr>What are Logic Apps</vt:lpstr>
      <vt:lpstr>Demo: The Logic Apps Designer</vt:lpstr>
      <vt:lpstr>Workflow Definition Language</vt:lpstr>
      <vt:lpstr>Parameters</vt:lpstr>
      <vt:lpstr>Triggers</vt:lpstr>
      <vt:lpstr>Actions</vt:lpstr>
      <vt:lpstr>Two main aspects</vt:lpstr>
      <vt:lpstr>API Connectors &amp; Protocols</vt:lpstr>
      <vt:lpstr>Demo: Business approval workflow</vt:lpstr>
      <vt:lpstr>Visual Studio Support</vt:lpstr>
      <vt:lpstr>Expert scenarios customization</vt:lpstr>
      <vt:lpstr>Expert scenarios customization</vt:lpstr>
      <vt:lpstr>Demo: Custom API Apps</vt:lpstr>
      <vt:lpstr>The challenge</vt:lpstr>
      <vt:lpstr>Action required</vt:lpstr>
      <vt:lpstr>Call to action</vt:lpstr>
      <vt:lpstr>Introduction to Logic Apps</vt:lpstr>
      <vt:lpstr>Upcoming events</vt:lpstr>
      <vt:lpstr>Thanks to our Sponsors:</vt:lpstr>
      <vt:lpstr>Feedback</vt:lpstr>
      <vt:lpstr>Common Q&amp;A </vt:lpstr>
      <vt:lpstr>The initial logic app blade</vt:lpstr>
      <vt:lpstr>Azure App Service</vt:lpstr>
      <vt:lpstr>What is important?</vt:lpstr>
      <vt:lpstr>PowerPoint Presentation</vt:lpstr>
      <vt:lpstr>PowerPoint Presentation</vt:lpstr>
      <vt:lpstr>Title Goes Here, 36pt</vt:lpstr>
      <vt:lpstr>Title Goes Here, 36pt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Damyan Petev</dc:creator>
  <cp:lastModifiedBy>Velin Georgiev</cp:lastModifiedBy>
  <cp:revision>636</cp:revision>
  <dcterms:created xsi:type="dcterms:W3CDTF">2013-01-23T08:47:43Z</dcterms:created>
  <dcterms:modified xsi:type="dcterms:W3CDTF">2016-04-14T21:18:47Z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
    <vt:lpwstr>2JYJWW57FYT7-704-7</vt:lpwstr>
  </property>
  <property fmtid="{D5CDD505-2E9C-101B-9397-08002B2CF9AE}" pid="3" name="_dlc_DocIdItemGuid">
    <vt:lpwstr>c2aef0c1-f83e-440b-860e-81a659a55256</vt:lpwstr>
  </property>
  <property fmtid="{D5CDD505-2E9C-101B-9397-08002B2CF9AE}" pid="4" name="_dlc_DocIdUrl">
    <vt:lpwstr>http://corp.infragistics.local/regional/bgso/jssaturday/_layouts/DocIdRedir.aspx?ID=2JYJWW57FYT7-704-7, 2JYJWW57FYT7-704-7</vt:lpwstr>
  </property>
</Properties>
</file>