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67" r:id="rId4"/>
    <p:sldId id="283" r:id="rId5"/>
    <p:sldId id="284" r:id="rId6"/>
    <p:sldId id="278" r:id="rId7"/>
    <p:sldId id="285" r:id="rId8"/>
    <p:sldId id="279" r:id="rId9"/>
    <p:sldId id="287" r:id="rId10"/>
    <p:sldId id="288" r:id="rId11"/>
    <p:sldId id="289" r:id="rId12"/>
    <p:sldId id="291" r:id="rId13"/>
    <p:sldId id="290" r:id="rId14"/>
    <p:sldId id="292" r:id="rId15"/>
    <p:sldId id="293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886A4-71FD-4A11-AD28-3D7F435A420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DF1BD-A9BE-479F-BCC6-04ED77F9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2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77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5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0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8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02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1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3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8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6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F1BD-A9BE-479F-BCC6-04ED77F908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5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0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334-AB0A-4A7E-ADD1-0034A371231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D334-AB0A-4A7E-ADD1-0034A371231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0BE8-D449-4219-90B1-6253517A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dependency-injec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4" r="9091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33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372" y="2645591"/>
            <a:ext cx="5786252" cy="3909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 b="1" dirty="0" smtClean="0"/>
              <a:t>Dependency Injection</a:t>
            </a:r>
            <a:br>
              <a:rPr lang="en-US" sz="5000" b="1" dirty="0" smtClean="0"/>
            </a:br>
            <a:r>
              <a:rPr lang="en-US" sz="3200" b="1" dirty="0"/>
              <a:t>Velin Georgiev</a:t>
            </a:r>
            <a:br>
              <a:rPr lang="en-US" sz="3200" b="1" dirty="0"/>
            </a:b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3582145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71605" y="94073"/>
            <a:ext cx="11570328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segoe-ui_normal"/>
              </a:rPr>
              <a:t>Dependency inversion principle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89268" y="5812593"/>
            <a:ext cx="5478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latin typeface="segoe-ui_normal"/>
              </a:rPr>
              <a:t>DECOUPLING</a:t>
            </a:r>
            <a:endParaRPr lang="en-US" sz="5400" b="1" dirty="0"/>
          </a:p>
        </p:txBody>
      </p:sp>
      <p:sp>
        <p:nvSpPr>
          <p:cNvPr id="8" name="Rectangle 7"/>
          <p:cNvSpPr/>
          <p:nvPr/>
        </p:nvSpPr>
        <p:spPr>
          <a:xfrm>
            <a:off x="1330859" y="1880141"/>
            <a:ext cx="2489703" cy="13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</a:p>
          <a:p>
            <a:pPr algn="ctr"/>
            <a:r>
              <a:rPr lang="en-US" dirty="0" smtClean="0"/>
              <a:t>`BeerConsumer`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1026" y="190038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70756" y="1880140"/>
            <a:ext cx="3268301" cy="13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AmstelProvider class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3"/>
            <a:endCxn id="10" idx="1"/>
          </p:cNvCxnSpPr>
          <p:nvPr/>
        </p:nvCxnSpPr>
        <p:spPr>
          <a:xfrm flipV="1">
            <a:off x="3820562" y="2531990"/>
            <a:ext cx="3250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4929610" y="2128049"/>
            <a:ext cx="823865" cy="8078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71314" y="3658177"/>
            <a:ext cx="2489703" cy="13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IBeerProvider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15" idx="1"/>
          </p:cNvCxnSpPr>
          <p:nvPr/>
        </p:nvCxnSpPr>
        <p:spPr>
          <a:xfrm>
            <a:off x="2575711" y="3183840"/>
            <a:ext cx="1795603" cy="112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40761" y="3684492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0" idx="2"/>
            <a:endCxn id="15" idx="3"/>
          </p:cNvCxnSpPr>
          <p:nvPr/>
        </p:nvCxnSpPr>
        <p:spPr>
          <a:xfrm flipH="1">
            <a:off x="6861017" y="3183839"/>
            <a:ext cx="1843890" cy="112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75572" y="3746495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27096" y="5034264"/>
            <a:ext cx="3334591" cy="13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GuinnessProvider </a:t>
            </a:r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861018" y="4357302"/>
            <a:ext cx="1266078" cy="132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13572" y="5443261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sp>
        <p:nvSpPr>
          <p:cNvPr id="34" name="Multiply 33"/>
          <p:cNvSpPr/>
          <p:nvPr/>
        </p:nvSpPr>
        <p:spPr>
          <a:xfrm>
            <a:off x="8016621" y="2128049"/>
            <a:ext cx="1439499" cy="91192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 animBg="1"/>
      <p:bldP spid="15" grpId="0" animBg="1"/>
      <p:bldP spid="19" grpId="0"/>
      <p:bldP spid="23" grpId="0"/>
      <p:bldP spid="25" grpId="0" animBg="1"/>
      <p:bldP spid="29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71605" y="94073"/>
            <a:ext cx="11570328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segoe-ui_normal"/>
              </a:rPr>
              <a:t>DECOUPLING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901" y="1242078"/>
            <a:ext cx="119777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segoe-ui_normal"/>
              </a:rPr>
              <a:t>Make the code cleaner by …</a:t>
            </a:r>
          </a:p>
          <a:p>
            <a:endParaRPr lang="en-US" sz="3200" b="1" dirty="0" smtClean="0">
              <a:latin typeface="segoe-ui_normal"/>
            </a:endParaRPr>
          </a:p>
          <a:p>
            <a:r>
              <a:rPr lang="en-US" sz="3200" b="1" dirty="0">
                <a:latin typeface="segoe-ui_normal"/>
              </a:rPr>
              <a:t>	</a:t>
            </a:r>
            <a:r>
              <a:rPr lang="en-US" sz="3200" dirty="0">
                <a:latin typeface="segoe-ui_normal"/>
              </a:rPr>
              <a:t>decoupling </a:t>
            </a:r>
            <a:r>
              <a:rPr lang="en-US" sz="3200" dirty="0" smtClean="0">
                <a:latin typeface="segoe-ui_normal"/>
              </a:rPr>
              <a:t>the code from the lower level implementations</a:t>
            </a:r>
          </a:p>
          <a:p>
            <a:r>
              <a:rPr lang="en-US" sz="3200" dirty="0">
                <a:latin typeface="segoe-ui_normal"/>
              </a:rPr>
              <a:t>	</a:t>
            </a:r>
            <a:r>
              <a:rPr lang="en-US" sz="3200" dirty="0" smtClean="0">
                <a:latin typeface="segoe-ui_normal"/>
              </a:rPr>
              <a:t>cleaner code base</a:t>
            </a:r>
          </a:p>
          <a:p>
            <a:r>
              <a:rPr lang="en-US" sz="3200" dirty="0">
                <a:latin typeface="segoe-ui_normal"/>
              </a:rPr>
              <a:t>	</a:t>
            </a:r>
            <a:r>
              <a:rPr lang="en-US" sz="3200" dirty="0" smtClean="0">
                <a:latin typeface="segoe-ui_normal"/>
              </a:rPr>
              <a:t>easier to modify</a:t>
            </a:r>
          </a:p>
          <a:p>
            <a:r>
              <a:rPr lang="en-US" sz="3200" dirty="0">
                <a:latin typeface="segoe-ui_normal"/>
              </a:rPr>
              <a:t>	</a:t>
            </a:r>
            <a:r>
              <a:rPr lang="en-US" sz="3200" dirty="0" smtClean="0">
                <a:latin typeface="segoe-ui_normal"/>
              </a:rPr>
              <a:t>easier to reuse</a:t>
            </a:r>
          </a:p>
          <a:p>
            <a:r>
              <a:rPr lang="en-US" sz="3200" dirty="0">
                <a:latin typeface="segoe-ui_normal"/>
              </a:rPr>
              <a:t>	</a:t>
            </a:r>
            <a:r>
              <a:rPr lang="en-US" sz="3200" dirty="0" smtClean="0">
                <a:latin typeface="segoe-ui_normal"/>
              </a:rPr>
              <a:t>easier to test</a:t>
            </a:r>
            <a:endParaRPr lang="en-US" sz="3200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777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63252" y="110536"/>
            <a:ext cx="10471276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segoe-ui_normal"/>
              </a:rPr>
              <a:t>How we inject all these dependencies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483" y="1780365"/>
            <a:ext cx="117975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22222"/>
                </a:solidFill>
                <a:latin typeface="segoe-ui_normal"/>
              </a:rPr>
              <a:t>The problem</a:t>
            </a:r>
            <a:endParaRPr lang="en-US" sz="2800" dirty="0" smtClean="0">
              <a:latin typeface="segoe-ui_normal"/>
            </a:endParaRPr>
          </a:p>
          <a:p>
            <a:r>
              <a:rPr lang="en-US" sz="2800" dirty="0">
                <a:latin typeface="segoe-ui_normal"/>
              </a:rPr>
              <a:t>	</a:t>
            </a:r>
            <a:r>
              <a:rPr lang="en-US" sz="2800" dirty="0" smtClean="0">
                <a:latin typeface="segoe-ui_normal"/>
              </a:rPr>
              <a:t>How </a:t>
            </a:r>
            <a:r>
              <a:rPr lang="en-US" sz="2800" dirty="0">
                <a:latin typeface="segoe-ui_normal"/>
              </a:rPr>
              <a:t>we inject all these </a:t>
            </a:r>
            <a:r>
              <a:rPr lang="en-US" sz="2800" dirty="0" smtClean="0">
                <a:latin typeface="segoe-ui_normal"/>
              </a:rPr>
              <a:t>dependencies?</a:t>
            </a:r>
          </a:p>
          <a:p>
            <a:endParaRPr lang="en-US" sz="2800" dirty="0">
              <a:latin typeface="segoe-ui_normal"/>
            </a:endParaRPr>
          </a:p>
          <a:p>
            <a:r>
              <a:rPr lang="en-US" sz="2800" dirty="0" smtClean="0">
                <a:latin typeface="segoe-ui_normal"/>
              </a:rPr>
              <a:t>Solution</a:t>
            </a:r>
          </a:p>
          <a:p>
            <a:r>
              <a:rPr lang="en-US" sz="2800" dirty="0">
                <a:latin typeface="segoe-ui_normal"/>
              </a:rPr>
              <a:t>	</a:t>
            </a:r>
            <a:r>
              <a:rPr lang="en-US" sz="2800" dirty="0" smtClean="0">
                <a:latin typeface="segoe-ui_normal"/>
              </a:rPr>
              <a:t>Dependency injection container / </a:t>
            </a:r>
            <a:r>
              <a:rPr lang="en-US" sz="2800" dirty="0" err="1" smtClean="0">
                <a:latin typeface="segoe-ui_normal"/>
              </a:rPr>
              <a:t>IoC</a:t>
            </a:r>
            <a:r>
              <a:rPr lang="en-US" sz="2800" dirty="0" smtClean="0">
                <a:latin typeface="segoe-ui_normal"/>
              </a:rPr>
              <a:t> container / Service locator</a:t>
            </a:r>
            <a:endParaRPr lang="en-US" sz="2800" dirty="0"/>
          </a:p>
          <a:p>
            <a:endParaRPr lang="en-US" sz="2800" dirty="0" smtClean="0">
              <a:latin typeface="segoe-ui_normal"/>
            </a:endParaRPr>
          </a:p>
        </p:txBody>
      </p:sp>
    </p:spTree>
    <p:extLst>
      <p:ext uri="{BB962C8B-B14F-4D97-AF65-F5344CB8AC3E}">
        <p14:creationId xmlns:p14="http://schemas.microsoft.com/office/powerpoint/2010/main" val="27080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63252" y="110536"/>
            <a:ext cx="10471276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segoe-ui_normal"/>
              </a:rPr>
              <a:t>Dependency injection container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95" y="1024936"/>
            <a:ext cx="117975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22222"/>
                </a:solidFill>
                <a:latin typeface="segoe-ui_normal"/>
              </a:rPr>
              <a:t>Dependencies map</a:t>
            </a:r>
          </a:p>
          <a:p>
            <a:r>
              <a:rPr lang="en-US" sz="2800" dirty="0" smtClean="0">
                <a:solidFill>
                  <a:srgbClr val="222222"/>
                </a:solidFill>
                <a:latin typeface="segoe-ui_normal"/>
              </a:rPr>
              <a:t>With the logic to create those dependencies if they are not created yet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259696" y="2528593"/>
            <a:ext cx="51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egoe-ui_normal"/>
              </a:rPr>
              <a:t>Every time we </a:t>
            </a:r>
            <a:r>
              <a:rPr lang="en-US" dirty="0" smtClean="0">
                <a:solidFill>
                  <a:srgbClr val="222222"/>
                </a:solidFill>
                <a:latin typeface="segoe-ui_normal"/>
              </a:rPr>
              <a:t>ask for / inject </a:t>
            </a:r>
            <a:r>
              <a:rPr lang="en-US" dirty="0">
                <a:solidFill>
                  <a:srgbClr val="222222"/>
                </a:solidFill>
                <a:latin typeface="segoe-ui_normal"/>
              </a:rPr>
              <a:t>dependency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7662" y="3641963"/>
            <a:ext cx="487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segoe-ui_normal"/>
              </a:rPr>
              <a:t>The </a:t>
            </a:r>
            <a:r>
              <a:rPr lang="en-US" dirty="0">
                <a:solidFill>
                  <a:srgbClr val="222222"/>
                </a:solidFill>
                <a:latin typeface="segoe-ui_normal"/>
              </a:rPr>
              <a:t>map will </a:t>
            </a:r>
            <a:r>
              <a:rPr lang="en-US" dirty="0" smtClean="0">
                <a:solidFill>
                  <a:srgbClr val="222222"/>
                </a:solidFill>
                <a:latin typeface="segoe-ui_normal"/>
              </a:rPr>
              <a:t>try to find a dependency</a:t>
            </a:r>
            <a:endParaRPr lang="en-US" dirty="0">
              <a:latin typeface="segoe-ui_norm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9741" y="4641615"/>
            <a:ext cx="576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segoe-ui_normal"/>
              </a:rPr>
              <a:t>The container will check if a dependency is loaded</a:t>
            </a:r>
            <a:endParaRPr lang="en-US" dirty="0">
              <a:latin typeface="segoe-ui_norm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8373" y="5309915"/>
            <a:ext cx="99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segoe-ui_normal"/>
              </a:rPr>
              <a:t>Yes/No</a:t>
            </a:r>
            <a:endParaRPr lang="en-US" dirty="0">
              <a:latin typeface="segoe-ui_norm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8264" y="5869340"/>
            <a:ext cx="236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loaded 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00035" y="5869340"/>
            <a:ext cx="158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one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898373" y="3091784"/>
            <a:ext cx="497716" cy="436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898373" y="4205154"/>
            <a:ext cx="497716" cy="436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3208068">
            <a:off x="4146351" y="5436044"/>
            <a:ext cx="484632" cy="6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917239">
            <a:off x="6157973" y="5432413"/>
            <a:ext cx="484632" cy="6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7" grpId="0"/>
      <p:bldP spid="12" grpId="0"/>
      <p:bldP spid="8" grpId="0" animBg="1"/>
      <p:bldP spid="14" grpId="0" animBg="1"/>
      <p:bldP spid="11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63252" y="110536"/>
            <a:ext cx="10471276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segoe-ui_normal"/>
              </a:rPr>
              <a:t>DIC Demo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854" y="6488668"/>
            <a:ext cx="10091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https://www.hanselman.com/blog/ListOfNETDependencyInjectionContainersIOC.aspx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854" y="6119336"/>
            <a:ext cx="11736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https://docs.microsoft.com/en-us/aspnet/mvc/overview/older-versions/hands-on-labs/aspnet-mvc-4-dependency-injection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48716" y="2022116"/>
            <a:ext cx="31566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.NET Framework</a:t>
            </a:r>
          </a:p>
          <a:p>
            <a:r>
              <a:rPr lang="en-US" sz="2800" dirty="0" smtClean="0"/>
              <a:t>Unity</a:t>
            </a:r>
          </a:p>
          <a:p>
            <a:r>
              <a:rPr lang="en-US" sz="2800" dirty="0" err="1" smtClean="0"/>
              <a:t>Autofac</a:t>
            </a:r>
            <a:endParaRPr lang="en-US" sz="2800" dirty="0" smtClean="0"/>
          </a:p>
          <a:p>
            <a:r>
              <a:rPr lang="en-US" sz="2800" dirty="0" err="1" smtClean="0"/>
              <a:t>Ninject</a:t>
            </a:r>
            <a:endParaRPr lang="en-US" sz="2800" dirty="0" smtClean="0"/>
          </a:p>
          <a:p>
            <a:r>
              <a:rPr lang="en-US" sz="2800" dirty="0" err="1" smtClean="0"/>
              <a:t>SimpleInjector</a:t>
            </a:r>
            <a:endParaRPr lang="en-US" sz="2800" dirty="0" smtClean="0"/>
          </a:p>
          <a:p>
            <a:r>
              <a:rPr lang="en-US" sz="2800" dirty="0" smtClean="0"/>
              <a:t>Other…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6311800" y="2022116"/>
            <a:ext cx="31566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ASP.NET Core</a:t>
            </a:r>
          </a:p>
          <a:p>
            <a:r>
              <a:rPr lang="en-US" sz="2800" dirty="0" smtClean="0"/>
              <a:t>OOTB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7664701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segoe-ui_normal"/>
              </a:rPr>
              <a:t>Lifetime of a service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0" y="641035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docs.microsoft.com/en-us/aspnet/core/fundamentals/dependency-injection</a:t>
            </a:r>
            <a:r>
              <a:rPr lang="en-US" dirty="0" smtClean="0"/>
              <a:t> (</a:t>
            </a:r>
            <a:r>
              <a:rPr lang="en-US" dirty="0"/>
              <a:t>Service Lifetimes and Registration </a:t>
            </a:r>
            <a:r>
              <a:rPr lang="en-US" dirty="0" smtClean="0"/>
              <a:t>Options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054" y="1129034"/>
            <a:ext cx="121928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Transient</a:t>
            </a:r>
            <a:endParaRPr lang="en-US" sz="2800" dirty="0"/>
          </a:p>
          <a:p>
            <a:r>
              <a:rPr lang="en-US" sz="2800" dirty="0"/>
              <a:t>Transient lifetime services are created each time they are requested. This lifetime works best for lightweight, stateless services.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Scoped</a:t>
            </a:r>
            <a:endParaRPr lang="en-US" sz="2800" dirty="0"/>
          </a:p>
          <a:p>
            <a:r>
              <a:rPr lang="en-US" sz="2800" dirty="0"/>
              <a:t>Scoped lifetime services are created once per request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b="1" dirty="0"/>
              <a:t>Singleton</a:t>
            </a:r>
          </a:p>
          <a:p>
            <a:r>
              <a:rPr lang="en-US" sz="2800" dirty="0"/>
              <a:t>Singleton lifetime services are created the first time they are requested (or when </a:t>
            </a:r>
            <a:r>
              <a:rPr lang="en-US" sz="2800" dirty="0" err="1"/>
              <a:t>ConfigureServices</a:t>
            </a:r>
            <a:r>
              <a:rPr lang="en-US" sz="2800" dirty="0"/>
              <a:t> is run if you specify an instance there) and then every subsequent request will use the same instance.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5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370657" y="110041"/>
            <a:ext cx="8778278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egoe-ui_normal"/>
              </a:rPr>
              <a:t>IoC</a:t>
            </a:r>
            <a:r>
              <a:rPr lang="en-US" sz="4800" dirty="0">
                <a:solidFill>
                  <a:schemeClr val="bg1"/>
                </a:solidFill>
                <a:latin typeface="segoe-ui_normal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segoe-ui_normal"/>
              </a:rPr>
              <a:t>container / DI Container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410350"/>
            <a:ext cx="10812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https://docs.microsoft.com/en-us/aspnet/web-api/overview/advanced/dependency-injection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483" y="1780365"/>
            <a:ext cx="120773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22222"/>
                </a:solidFill>
                <a:latin typeface="segoe-ui_normal"/>
              </a:rPr>
              <a:t>An </a:t>
            </a:r>
            <a:r>
              <a:rPr lang="en-US" sz="2800" dirty="0" err="1" smtClean="0">
                <a:solidFill>
                  <a:srgbClr val="222222"/>
                </a:solidFill>
                <a:latin typeface="segoe-ui_normal"/>
              </a:rPr>
              <a:t>IoC</a:t>
            </a:r>
            <a:r>
              <a:rPr lang="en-US" sz="2800" dirty="0" smtClean="0">
                <a:solidFill>
                  <a:srgbClr val="222222"/>
                </a:solidFill>
                <a:latin typeface="segoe-ui_normal"/>
              </a:rPr>
              <a:t> container is a software component that is responsible for managing dependencies.</a:t>
            </a:r>
            <a:br>
              <a:rPr lang="en-US" sz="2800" dirty="0" smtClean="0">
                <a:solidFill>
                  <a:srgbClr val="222222"/>
                </a:solidFill>
                <a:latin typeface="segoe-ui_normal"/>
              </a:rPr>
            </a:br>
            <a:endParaRPr lang="en-US" sz="2800" dirty="0" smtClean="0">
              <a:solidFill>
                <a:srgbClr val="222222"/>
              </a:solidFill>
              <a:latin typeface="segoe-ui_normal"/>
            </a:endParaRPr>
          </a:p>
          <a:p>
            <a:r>
              <a:rPr lang="en-US" sz="2800" dirty="0" smtClean="0"/>
              <a:t>You register types with the container, and then use the container to create objects. </a:t>
            </a:r>
          </a:p>
          <a:p>
            <a:endParaRPr lang="en-US" sz="2800" dirty="0"/>
          </a:p>
          <a:p>
            <a:r>
              <a:rPr lang="en-US" sz="2800" dirty="0" smtClean="0"/>
              <a:t>The container automatically figures out the dependency relations.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-854" y="5764017"/>
            <a:ext cx="12192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-ui_normal"/>
              </a:rPr>
              <a:t>"</a:t>
            </a:r>
            <a:r>
              <a:rPr lang="en-US" dirty="0" err="1">
                <a:solidFill>
                  <a:srgbClr val="333333"/>
                </a:solidFill>
                <a:latin typeface="segoe-ui_normal"/>
              </a:rPr>
              <a:t>IoC</a:t>
            </a:r>
            <a:r>
              <a:rPr lang="en-US" dirty="0">
                <a:solidFill>
                  <a:srgbClr val="333333"/>
                </a:solidFill>
                <a:latin typeface="segoe-ui_normal"/>
              </a:rPr>
              <a:t>" stands for "inversion of control", which is a general pattern where a framework calls into application code. An </a:t>
            </a:r>
            <a:r>
              <a:rPr lang="en-US" dirty="0" err="1">
                <a:solidFill>
                  <a:srgbClr val="333333"/>
                </a:solidFill>
                <a:latin typeface="segoe-ui_normal"/>
              </a:rPr>
              <a:t>IoC</a:t>
            </a:r>
            <a:r>
              <a:rPr lang="en-US" dirty="0">
                <a:solidFill>
                  <a:srgbClr val="333333"/>
                </a:solidFill>
                <a:latin typeface="segoe-ui_normal"/>
              </a:rPr>
              <a:t> container constructs your objects for you, which "inverts" the usual flow of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7664701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segoe-ui_normal"/>
              </a:rPr>
              <a:t>Inversion </a:t>
            </a:r>
            <a:r>
              <a:rPr lang="en-US" sz="4800" dirty="0">
                <a:solidFill>
                  <a:schemeClr val="bg1"/>
                </a:solidFill>
                <a:latin typeface="segoe-ui_normal"/>
              </a:rPr>
              <a:t>of control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0" y="6410350"/>
            <a:ext cx="10812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https://docs.microsoft.com/en-us/aspnet/web-api/overview/advanced/dependency-injection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8734" y="2715900"/>
            <a:ext cx="121928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33333"/>
                </a:solidFill>
                <a:latin typeface="segoe-ui_normal"/>
              </a:rPr>
              <a:t>"</a:t>
            </a:r>
            <a:r>
              <a:rPr lang="en-US" sz="3200" dirty="0" err="1">
                <a:solidFill>
                  <a:srgbClr val="333333"/>
                </a:solidFill>
                <a:latin typeface="segoe-ui_normal"/>
              </a:rPr>
              <a:t>IoC</a:t>
            </a:r>
            <a:r>
              <a:rPr lang="en-US" sz="3200" dirty="0">
                <a:solidFill>
                  <a:srgbClr val="333333"/>
                </a:solidFill>
                <a:latin typeface="segoe-ui_normal"/>
              </a:rPr>
              <a:t>" stands for "inversion of control", which is a general pattern where a framework calls into application code. An </a:t>
            </a:r>
            <a:r>
              <a:rPr lang="en-US" sz="3200" dirty="0" err="1">
                <a:solidFill>
                  <a:srgbClr val="333333"/>
                </a:solidFill>
                <a:latin typeface="segoe-ui_normal"/>
              </a:rPr>
              <a:t>IoC</a:t>
            </a:r>
            <a:r>
              <a:rPr lang="en-US" sz="3200" dirty="0">
                <a:solidFill>
                  <a:srgbClr val="333333"/>
                </a:solidFill>
                <a:latin typeface="segoe-ui_normal"/>
              </a:rPr>
              <a:t> container constructs your objects for you, which "inverts" the usual flow of control.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5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4921501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Literal meaning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12544" y="2829193"/>
            <a:ext cx="620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 to inject dependencies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79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4921501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Demo 1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7829" y="1038529"/>
            <a:ext cx="295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Business logic</a:t>
            </a:r>
            <a:r>
              <a:rPr lang="en-US" sz="3600" dirty="0"/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3002" y="1559119"/>
            <a:ext cx="337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New HR Request</a:t>
            </a:r>
            <a:endParaRPr lang="en-US" sz="3600" dirty="0"/>
          </a:p>
        </p:txBody>
      </p:sp>
      <p:sp>
        <p:nvSpPr>
          <p:cNvPr id="5" name="Down Arrow 4"/>
          <p:cNvSpPr/>
          <p:nvPr/>
        </p:nvSpPr>
        <p:spPr>
          <a:xfrm>
            <a:off x="5285247" y="2205450"/>
            <a:ext cx="889628" cy="833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08859" y="3039066"/>
            <a:ext cx="524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If 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-15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of the month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7934497" y="4842312"/>
            <a:ext cx="330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Assign to John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631679" y="4842310"/>
            <a:ext cx="303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Assign to Ben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 rot="18964300">
            <a:off x="5447797" y="47082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H="1">
            <a:off x="3671492" y="5165475"/>
            <a:ext cx="15870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>
            <a:off x="6551463" y="5165476"/>
            <a:ext cx="138303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04997" y="3685397"/>
            <a:ext cx="1" cy="83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2672" y="4519144"/>
            <a:ext cx="104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Yes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763775" y="4502234"/>
            <a:ext cx="104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4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4921501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Dependency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2752" y="1948031"/>
            <a:ext cx="990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 is another class that your object needs to function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167897" y="3657600"/>
            <a:ext cx="2489703" cy="13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class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 flipV="1">
            <a:off x="3657600" y="4309449"/>
            <a:ext cx="3250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89283" y="385806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07794" y="3657599"/>
            <a:ext cx="2489703" cy="13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class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78582" y="4309448"/>
            <a:ext cx="0" cy="130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7145" y="5569742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4921501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Dependency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2752" y="1948031"/>
            <a:ext cx="990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 is another class that your object needs to function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167897" y="3657600"/>
            <a:ext cx="2489703" cy="13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class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 flipV="1">
            <a:off x="3657600" y="4309449"/>
            <a:ext cx="3250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8065" y="3854654"/>
            <a:ext cx="120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 from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07794" y="3657599"/>
            <a:ext cx="2489703" cy="13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116024" y="4961298"/>
            <a:ext cx="851026" cy="60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8727" y="5551634"/>
            <a:ext cx="494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controller has </a:t>
            </a:r>
            <a:r>
              <a:rPr lang="en-US" b="1" dirty="0" smtClean="0"/>
              <a:t>dependency</a:t>
            </a:r>
            <a:r>
              <a:rPr lang="en-US" dirty="0" smtClean="0"/>
              <a:t> on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4921501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Demo 2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7829" y="1038529"/>
            <a:ext cx="429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Controller Test logic</a:t>
            </a:r>
            <a:r>
              <a:rPr lang="en-US" sz="3600" dirty="0"/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9926" y="1988123"/>
            <a:ext cx="49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Add New HR Request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4553893" y="4701829"/>
            <a:ext cx="3743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Returns OK 200</a:t>
            </a:r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49926" y="2634454"/>
            <a:ext cx="39472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HtRequest.Message</a:t>
            </a:r>
            <a:r>
              <a:rPr lang="en-US" dirty="0" smtClean="0"/>
              <a:t> = “Test”</a:t>
            </a:r>
          </a:p>
          <a:p>
            <a:r>
              <a:rPr lang="en-US" dirty="0" err="1" smtClean="0"/>
              <a:t>HtRequest.Created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DateTime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UtcNow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HtRequest.AssignedTo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</a:t>
            </a:r>
            <a:r>
              <a:rPr lang="en-US" dirty="0"/>
              <a:t>John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5051834" y="3675707"/>
            <a:ext cx="671741" cy="649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7302563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Injecting dependencies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5798" y="1606398"/>
            <a:ext cx="990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 the dependency</a:t>
            </a:r>
            <a:r>
              <a:rPr lang="en-US" sz="3600" dirty="0" smtClean="0"/>
              <a:t>(class) is pushed from the outside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385180" y="3105339"/>
            <a:ext cx="2489703" cy="13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class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3874883" y="3757188"/>
            <a:ext cx="3250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95347" y="3125581"/>
            <a:ext cx="120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 from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25077" y="3105338"/>
            <a:ext cx="2489703" cy="13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95881" y="5171389"/>
            <a:ext cx="779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Shouldn’t instantiate dependencies using the </a:t>
            </a:r>
            <a:r>
              <a:rPr lang="en-US" b="1" dirty="0" smtClean="0"/>
              <a:t>new</a:t>
            </a:r>
            <a:r>
              <a:rPr lang="en-US" dirty="0" smtClean="0"/>
              <a:t> operator …</a:t>
            </a:r>
          </a:p>
          <a:p>
            <a:pPr marL="342900" indent="-342900">
              <a:buAutoNum type="arabicPeriod"/>
            </a:pPr>
            <a:r>
              <a:rPr lang="en-US" dirty="0" smtClean="0"/>
              <a:t>… instead take the dependency as class constructor parameter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4983931" y="3353247"/>
            <a:ext cx="823865" cy="8078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18" idx="0"/>
            <a:endCxn id="14" idx="0"/>
          </p:cNvCxnSpPr>
          <p:nvPr/>
        </p:nvCxnSpPr>
        <p:spPr>
          <a:xfrm rot="16200000" flipH="1" flipV="1">
            <a:off x="5499980" y="235389"/>
            <a:ext cx="1" cy="5739897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90322" y="2521792"/>
            <a:ext cx="189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Pushed in,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4921501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DI Demo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93203" y="3948846"/>
            <a:ext cx="429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e.g. </a:t>
            </a:r>
            <a:r>
              <a:rPr lang="en-US" sz="3600" dirty="0" smtClean="0">
                <a:solidFill>
                  <a:schemeClr val="accent1"/>
                </a:solidFill>
              </a:rPr>
              <a:t>new</a:t>
            </a:r>
            <a:r>
              <a:rPr lang="en-US" sz="3600" dirty="0" smtClean="0"/>
              <a:t> </a:t>
            </a:r>
            <a:r>
              <a:rPr lang="en-US" sz="3600" dirty="0" err="1" smtClean="0"/>
              <a:t>DbContext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889270" y="2847624"/>
            <a:ext cx="603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new</a:t>
            </a:r>
            <a:r>
              <a:rPr lang="en-US" sz="3600" dirty="0" smtClean="0"/>
              <a:t> Operator is </a:t>
            </a:r>
            <a:r>
              <a:rPr lang="en-US" sz="3600" dirty="0" smtClean="0"/>
              <a:t>dependency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6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54" y="0"/>
            <a:ext cx="12192853" cy="9144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42261" y="94073"/>
            <a:ext cx="7664701" cy="69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segoe-ui_normal"/>
              </a:rPr>
              <a:t>Why to DI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798" y="1129034"/>
            <a:ext cx="10058400" cy="1910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0" y="6410350"/>
            <a:ext cx="10812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https://en.wikipedia.org/wiki/Dependency_inversion_principle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0294" y="1330719"/>
            <a:ext cx="997777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segoe-ui_normal"/>
              </a:rPr>
              <a:t>Decouples your classes construction from the construction of its dependencies</a:t>
            </a:r>
          </a:p>
          <a:p>
            <a:endParaRPr lang="en-US" sz="3200" b="1" dirty="0">
              <a:latin typeface="segoe-ui_normal"/>
            </a:endParaRPr>
          </a:p>
          <a:p>
            <a:r>
              <a:rPr lang="en-US" sz="3200" dirty="0" smtClean="0">
                <a:latin typeface="segoe-ui_normal"/>
              </a:rPr>
              <a:t>Why this is important?</a:t>
            </a:r>
          </a:p>
          <a:p>
            <a:endParaRPr lang="en-US" sz="3200" b="1" dirty="0" smtClean="0">
              <a:latin typeface="segoe-ui_normal"/>
            </a:endParaRPr>
          </a:p>
          <a:p>
            <a:r>
              <a:rPr lang="en-US" sz="3200" b="1" dirty="0" smtClean="0">
                <a:latin typeface="segoe-ui_normal"/>
              </a:rPr>
              <a:t>Dependency inversion </a:t>
            </a:r>
            <a:r>
              <a:rPr lang="en-US" sz="3200" b="1" dirty="0">
                <a:latin typeface="segoe-ui_normal"/>
              </a:rPr>
              <a:t>principle </a:t>
            </a:r>
            <a:r>
              <a:rPr lang="en-US" sz="3200" dirty="0">
                <a:latin typeface="segoe-ui_normal"/>
              </a:rPr>
              <a:t>(</a:t>
            </a:r>
            <a:r>
              <a:rPr lang="en-US" sz="3200" dirty="0" smtClean="0">
                <a:latin typeface="segoe-ui_normal"/>
              </a:rPr>
              <a:t>SOLI</a:t>
            </a:r>
            <a:r>
              <a:rPr lang="en-US" sz="3200" b="1" dirty="0" smtClean="0">
                <a:latin typeface="segoe-ui_normal"/>
              </a:rPr>
              <a:t>D</a:t>
            </a:r>
            <a:r>
              <a:rPr lang="en-US" sz="3200" dirty="0" smtClean="0">
                <a:latin typeface="segoe-ui_normal"/>
              </a:rPr>
              <a:t>) – the code should depend upon abstractions. (Interface, abstract class)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07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491</Words>
  <Application>Microsoft Office PowerPoint</Application>
  <PresentationFormat>Widescreen</PresentationFormat>
  <Paragraphs>128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segoe-ui_normal</vt:lpstr>
      <vt:lpstr>Office Theme</vt:lpstr>
      <vt:lpstr>Dependency Injection Velin Georgiev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Dimcho Tsanov</dc:creator>
  <cp:lastModifiedBy>Velin Georgiev</cp:lastModifiedBy>
  <cp:revision>351</cp:revision>
  <dcterms:created xsi:type="dcterms:W3CDTF">2017-04-25T17:49:24Z</dcterms:created>
  <dcterms:modified xsi:type="dcterms:W3CDTF">2017-08-14T23:04:15Z</dcterms:modified>
</cp:coreProperties>
</file>