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43"/>
  </p:notesMasterIdLst>
  <p:handoutMasterIdLst>
    <p:handoutMasterId r:id="rId44"/>
  </p:handoutMasterIdLst>
  <p:sldIdLst>
    <p:sldId id="570" r:id="rId2"/>
    <p:sldId id="711" r:id="rId3"/>
    <p:sldId id="776" r:id="rId4"/>
    <p:sldId id="782" r:id="rId5"/>
    <p:sldId id="730" r:id="rId6"/>
    <p:sldId id="771" r:id="rId7"/>
    <p:sldId id="811" r:id="rId8"/>
    <p:sldId id="783" r:id="rId9"/>
    <p:sldId id="786" r:id="rId10"/>
    <p:sldId id="774" r:id="rId11"/>
    <p:sldId id="775" r:id="rId12"/>
    <p:sldId id="785" r:id="rId13"/>
    <p:sldId id="790" r:id="rId14"/>
    <p:sldId id="787" r:id="rId15"/>
    <p:sldId id="789" r:id="rId16"/>
    <p:sldId id="788" r:id="rId17"/>
    <p:sldId id="792" r:id="rId18"/>
    <p:sldId id="794" r:id="rId19"/>
    <p:sldId id="795" r:id="rId20"/>
    <p:sldId id="796" r:id="rId21"/>
    <p:sldId id="797" r:id="rId22"/>
    <p:sldId id="793" r:id="rId23"/>
    <p:sldId id="798" r:id="rId24"/>
    <p:sldId id="799" r:id="rId25"/>
    <p:sldId id="800" r:id="rId26"/>
    <p:sldId id="801" r:id="rId27"/>
    <p:sldId id="802" r:id="rId28"/>
    <p:sldId id="803" r:id="rId29"/>
    <p:sldId id="804" r:id="rId30"/>
    <p:sldId id="805" r:id="rId31"/>
    <p:sldId id="807" r:id="rId32"/>
    <p:sldId id="810" r:id="rId33"/>
    <p:sldId id="809" r:id="rId34"/>
    <p:sldId id="791" r:id="rId35"/>
    <p:sldId id="777" r:id="rId36"/>
    <p:sldId id="778" r:id="rId37"/>
    <p:sldId id="779" r:id="rId38"/>
    <p:sldId id="780" r:id="rId39"/>
    <p:sldId id="781" r:id="rId40"/>
    <p:sldId id="460" r:id="rId41"/>
    <p:sldId id="333" r:id="rId42"/>
  </p:sldIdLst>
  <p:sldSz cx="9144000" cy="6858000" type="screen4x3"/>
  <p:notesSz cx="6881813" cy="9296400"/>
  <p:custDataLst>
    <p:tags r:id="rId4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FFFF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61" autoAdjust="0"/>
    <p:restoredTop sz="94468" autoAdjust="0"/>
  </p:normalViewPr>
  <p:slideViewPr>
    <p:cSldViewPr>
      <p:cViewPr varScale="1">
        <p:scale>
          <a:sx n="72" d="100"/>
          <a:sy n="72" d="100"/>
        </p:scale>
        <p:origin x="136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1/8/2019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03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programmers use the terms “testing” and “debugging” interchangeably, but careful programmers distinguish between the two activities.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Testing is a means of detecting errors. </a:t>
            </a:r>
            <a:b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Debugging is a means of diagnosing and correcting the root causes of errors that have already been detected.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957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628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/>
              <a:t>http://academy.telerik.com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</a:p>
        </p:txBody>
      </p:sp>
    </p:spTree>
    <p:extLst>
      <p:ext uri="{BB962C8B-B14F-4D97-AF65-F5344CB8AC3E}">
        <p14:creationId xmlns:p14="http://schemas.microsoft.com/office/powerpoint/2010/main" val="41307506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448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/>
              <a:t>Enter source code here</a:t>
            </a:r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317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2628848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Course web site URL</a:t>
            </a: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4865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</p:spTree>
    <p:extLst>
      <p:ext uri="{BB962C8B-B14F-4D97-AF65-F5344CB8AC3E}">
        <p14:creationId xmlns:p14="http://schemas.microsoft.com/office/powerpoint/2010/main" val="87215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/>
              <a:t>Enter source code here</a:t>
            </a:r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Course web site URL</a:t>
            </a: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3938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04" r:id="rId7"/>
    <p:sldLayoutId id="2147483703" r:id="rId8"/>
  </p:sldLayoutIdLst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academy.telerik.com/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movingseniorsbc.com/" TargetMode="External"/><Relationship Id="rId4" Type="http://schemas.openxmlformats.org/officeDocument/2006/relationships/hyperlink" Target="source%20flickr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35.png"/><Relationship Id="rId2" Type="http://schemas.openxmlformats.org/officeDocument/2006/relationships/hyperlink" Target="http://csharpfundamentals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37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programmers.stackexchange.com/q/41248/16392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Building Rock-Solid Software</a:t>
            </a:r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06332" y="639019"/>
            <a:ext cx="1737270" cy="189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4" descr="http://blogs.msdn.com/blogfiles/brada/WindowsLiveWriter/UnitTestingwith.NETRIAServices_A3D5/image_4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06332" y="4540650"/>
            <a:ext cx="1874338" cy="1726519"/>
          </a:xfrm>
          <a:prstGeom prst="roundRect">
            <a:avLst>
              <a:gd name="adj" fmla="val 3589"/>
            </a:avLst>
          </a:prstGeom>
          <a:noFill/>
          <a:ln w="9525">
            <a:noFill/>
            <a:miter lim="800000"/>
            <a:headEnd/>
            <a:tailEnd/>
          </a:ln>
          <a:effectLst>
            <a:glow rad="101600">
              <a:schemeClr val="tx1">
                <a:alpha val="60000"/>
              </a:schemeClr>
            </a:glow>
          </a:effec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627" y="304800"/>
            <a:ext cx="1796173" cy="1691074"/>
          </a:xfrm>
          <a:prstGeom prst="roundRect">
            <a:avLst>
              <a:gd name="adj" fmla="val 7960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6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2329"/>
          <a:stretch/>
        </p:blipFill>
        <p:spPr bwMode="auto">
          <a:xfrm>
            <a:off x="6451171" y="4322638"/>
            <a:ext cx="2514600" cy="2162545"/>
          </a:xfrm>
          <a:prstGeom prst="round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 descr="http://www.hanselman.com/blog/content/binary/WindowsLiveWriter/MultithreadedDebugginginVisualStudio2008_E599/Listing23-04_app%20(Debugging)%20-%20Microsoft%20Visual%20Studio%20(Administrator)%20(5)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09553"/>
            <a:ext cx="2966258" cy="22830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52886" y="5802868"/>
            <a:ext cx="3990513" cy="400110"/>
          </a:xfrm>
        </p:spPr>
        <p:txBody>
          <a:bodyPr/>
          <a:lstStyle/>
          <a:p>
            <a:r>
              <a:rPr lang="en-US" dirty="0"/>
              <a:t>Telerik Software Academy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352887" y="6107668"/>
            <a:ext cx="3990513" cy="369332"/>
          </a:xfrm>
        </p:spPr>
        <p:txBody>
          <a:bodyPr/>
          <a:lstStyle/>
          <a:p>
            <a:r>
              <a:rPr lang="en-US" dirty="0">
                <a:hlinkClick r:id="rId8"/>
              </a:rPr>
              <a:t>http://academy.telerik.com</a:t>
            </a:r>
            <a:r>
              <a:rPr lang="en-US" dirty="0"/>
              <a:t> 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352887" y="5428225"/>
            <a:ext cx="3990513" cy="461665"/>
          </a:xfrm>
        </p:spPr>
        <p:txBody>
          <a:bodyPr/>
          <a:lstStyle/>
          <a:p>
            <a:r>
              <a:rPr lang="en-US" dirty="0"/>
              <a:t>High-Quality Code</a:t>
            </a:r>
          </a:p>
        </p:txBody>
      </p:sp>
    </p:spTree>
    <p:extLst>
      <p:ext uri="{BB962C8B-B14F-4D97-AF65-F5344CB8AC3E}">
        <p14:creationId xmlns:p14="http://schemas.microsoft.com/office/powerpoint/2010/main" val="1546792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Debug a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a process under the Visual Studio debugger</a:t>
            </a:r>
          </a:p>
          <a:p>
            <a:r>
              <a:rPr lang="en-US" dirty="0"/>
              <a:t>Attaching to an already running process</a:t>
            </a:r>
          </a:p>
          <a:p>
            <a:pPr lvl="1"/>
            <a:r>
              <a:rPr lang="en-US" dirty="0"/>
              <a:t>Without a solution loaded you can still debug</a:t>
            </a:r>
          </a:p>
          <a:p>
            <a:pPr lvl="1"/>
            <a:r>
              <a:rPr lang="en-US" dirty="0"/>
              <a:t>Useful when solution isn't readily available</a:t>
            </a:r>
          </a:p>
          <a:p>
            <a:pPr lvl="1"/>
            <a:r>
              <a:rPr lang="en-US" dirty="0"/>
              <a:t>Debug menu -&gt;</a:t>
            </a:r>
            <a:br>
              <a:rPr lang="en-US" dirty="0"/>
            </a:br>
            <a:r>
              <a:rPr lang="en-US" dirty="0"/>
              <a:t>Attach to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4008867"/>
            <a:ext cx="3810000" cy="257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890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a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Debug menu, Start Debugging item</a:t>
            </a:r>
          </a:p>
          <a:p>
            <a:pPr lvl="1"/>
            <a:r>
              <a:rPr lang="en-US" dirty="0"/>
              <a:t>F5 is a shortcut</a:t>
            </a:r>
          </a:p>
          <a:p>
            <a:r>
              <a:rPr lang="en-US" dirty="0"/>
              <a:t>Easier access to the source code and symbols since its loaded in the solution</a:t>
            </a:r>
          </a:p>
          <a:p>
            <a:r>
              <a:rPr lang="en-US" dirty="0"/>
              <a:t>Certain differences exist in comparison to debugging an already running process</a:t>
            </a:r>
          </a:p>
          <a:p>
            <a:pPr lvl="1"/>
            <a:r>
              <a:rPr lang="en-US" dirty="0"/>
              <a:t>Hosting for ASP.NET application</a:t>
            </a:r>
          </a:p>
          <a:p>
            <a:pPr lvl="2"/>
            <a:r>
              <a:rPr lang="en-US" dirty="0"/>
              <a:t>VS uses a replacement of the real IIS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830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Windows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Debug Windows are the means to introspect on the state of a process</a:t>
            </a:r>
          </a:p>
          <a:p>
            <a:r>
              <a:rPr lang="en-US" dirty="0"/>
              <a:t>Opens a new window with the selected information in it</a:t>
            </a:r>
          </a:p>
          <a:p>
            <a:r>
              <a:rPr lang="en-US" dirty="0"/>
              <a:t>Window categories</a:t>
            </a:r>
          </a:p>
          <a:p>
            <a:pPr lvl="1"/>
            <a:r>
              <a:rPr lang="en-US" dirty="0"/>
              <a:t>Data inspection</a:t>
            </a:r>
          </a:p>
          <a:p>
            <a:pPr lvl="1"/>
            <a:r>
              <a:rPr lang="en-US" dirty="0"/>
              <a:t>Threading</a:t>
            </a:r>
          </a:p>
          <a:p>
            <a:r>
              <a:rPr lang="en-US" dirty="0"/>
              <a:t>Accessible from menu</a:t>
            </a:r>
          </a:p>
          <a:p>
            <a:pPr lvl="1"/>
            <a:r>
              <a:rPr lang="en-US" dirty="0"/>
              <a:t>Debug -&gt; Windows</a:t>
            </a:r>
          </a:p>
        </p:txBody>
      </p:sp>
      <p:pic>
        <p:nvPicPr>
          <p:cNvPr id="3074" name="Picture 2" descr="https://www.hex-rays.com/products/ida/pix/remotedebugger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200400"/>
            <a:ext cx="3730625" cy="27979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022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Toolbar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Convenient shortcut to common debugging tasks</a:t>
            </a:r>
          </a:p>
          <a:p>
            <a:pPr lvl="1"/>
            <a:r>
              <a:rPr lang="en-US" dirty="0"/>
              <a:t>Step into</a:t>
            </a:r>
          </a:p>
          <a:p>
            <a:pPr lvl="1"/>
            <a:r>
              <a:rPr lang="en-US" dirty="0"/>
              <a:t>Step over</a:t>
            </a:r>
          </a:p>
          <a:p>
            <a:pPr lvl="1"/>
            <a:r>
              <a:rPr lang="en-US" dirty="0"/>
              <a:t>Continue</a:t>
            </a:r>
          </a:p>
          <a:p>
            <a:pPr lvl="1"/>
            <a:r>
              <a:rPr lang="en-US" dirty="0"/>
              <a:t>Break</a:t>
            </a:r>
          </a:p>
          <a:p>
            <a:pPr lvl="1"/>
            <a:r>
              <a:rPr lang="en-US" dirty="0"/>
              <a:t>Breakpoints</a:t>
            </a:r>
          </a:p>
          <a:p>
            <a:r>
              <a:rPr lang="en-US" dirty="0"/>
              <a:t>Customizable to fit your needs</a:t>
            </a:r>
          </a:p>
          <a:p>
            <a:pPr lvl="1"/>
            <a:r>
              <a:rPr lang="en-US" dirty="0"/>
              <a:t>Add and/or remove buttons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4098" name="Picture 2" descr="http://www.austintowntwp.com/images/Radio%20Master%20Contro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057400"/>
            <a:ext cx="4986251" cy="28018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505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60198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By default, an app will run uninterrupted (and stop on exception or breakpoint)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Debugging is all about looking at the state of the process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Controlling execution allows: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Pausing execution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Resuming execution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Stepping through the application in smaller chunks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In the case of </a:t>
            </a:r>
            <a:r>
              <a:rPr lang="en-US" dirty="0" err="1"/>
              <a:t>IntelliTrace</a:t>
            </a:r>
            <a:r>
              <a:rPr lang="bg-BG" dirty="0"/>
              <a:t> (</a:t>
            </a:r>
            <a:r>
              <a:rPr lang="en-US" dirty="0"/>
              <a:t>recording steps), allows backward and forward stepping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41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IntelliTrace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err="1"/>
              <a:t>IntelliTrace</a:t>
            </a:r>
            <a:r>
              <a:rPr lang="en-US" dirty="0"/>
              <a:t> operates in the background, records what you are doing during debugging</a:t>
            </a:r>
          </a:p>
          <a:p>
            <a:r>
              <a:rPr lang="en-US" dirty="0"/>
              <a:t>You can easily get a past state of your application from the IntelliTrace</a:t>
            </a:r>
          </a:p>
          <a:p>
            <a:r>
              <a:rPr lang="en-US" dirty="0"/>
              <a:t>You can navigate your</a:t>
            </a:r>
            <a:br>
              <a:rPr lang="en-US" dirty="0"/>
            </a:br>
            <a:r>
              <a:rPr lang="en-US" dirty="0"/>
              <a:t>code with any part and</a:t>
            </a:r>
            <a:br>
              <a:rPr lang="en-US" dirty="0"/>
            </a:br>
            <a:r>
              <a:rPr lang="en-US" dirty="0"/>
              <a:t>see what’s happened</a:t>
            </a:r>
          </a:p>
          <a:p>
            <a:pPr lvl="1"/>
            <a:r>
              <a:rPr lang="en-US" dirty="0"/>
              <a:t>To navigate, just click</a:t>
            </a:r>
            <a:br>
              <a:rPr lang="en-US" dirty="0"/>
            </a:br>
            <a:r>
              <a:rPr lang="en-US" dirty="0"/>
              <a:t>any of the events that</a:t>
            </a:r>
            <a:br>
              <a:rPr lang="en-US" dirty="0"/>
            </a:br>
            <a:r>
              <a:rPr lang="en-US" dirty="0"/>
              <a:t>you want to explore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6146" name="Picture 2" descr="http://www.codeproject.com/KB/cs/MasteringInDebugging/debug5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429000"/>
            <a:ext cx="3700477" cy="2895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412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and Settings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Visual Studio offers quite a few knobs and tweaks in the debugging experience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Options and settings is available via Debug -&gt; Options and Settings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Examples of Options and Settings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Enable just my code (ignore other code)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Enable .NET framework source stepping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Source server support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Symbols (line numbers, variable names)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Much more…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355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524000"/>
            <a:ext cx="7924800" cy="685800"/>
          </a:xfrm>
        </p:spPr>
        <p:txBody>
          <a:bodyPr/>
          <a:lstStyle/>
          <a:p>
            <a:r>
              <a:rPr lang="en-US" dirty="0"/>
              <a:t>Breakpoints</a:t>
            </a:r>
          </a:p>
        </p:txBody>
      </p:sp>
      <p:pic>
        <p:nvPicPr>
          <p:cNvPr id="7170" name="Picture 2" descr="http://breakpoint.untergrund.net/2009/gfx/newhead_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587" y="2819400"/>
            <a:ext cx="6854825" cy="20144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912902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Breakpoints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Ability to stop execution based on certain criteria is key when debugging</a:t>
            </a:r>
          </a:p>
          <a:p>
            <a:pPr lvl="1"/>
            <a:r>
              <a:rPr lang="en-US" dirty="0"/>
              <a:t>When a function is hit</a:t>
            </a:r>
          </a:p>
          <a:p>
            <a:pPr lvl="1"/>
            <a:r>
              <a:rPr lang="en-US" dirty="0"/>
              <a:t>When data changes</a:t>
            </a:r>
          </a:p>
          <a:p>
            <a:pPr lvl="1"/>
            <a:r>
              <a:rPr lang="en-US" dirty="0"/>
              <a:t>When a specific thread hits a function</a:t>
            </a:r>
          </a:p>
          <a:p>
            <a:pPr lvl="1"/>
            <a:r>
              <a:rPr lang="en-US" dirty="0"/>
              <a:t>much more</a:t>
            </a:r>
          </a:p>
          <a:p>
            <a:r>
              <a:rPr lang="en-US" dirty="0"/>
              <a:t>Visual Studio debugger has a huge feature set when it comes to breakpoints</a:t>
            </a:r>
          </a:p>
        </p:txBody>
      </p:sp>
    </p:spTree>
    <p:extLst>
      <p:ext uri="{BB962C8B-B14F-4D97-AF65-F5344CB8AC3E}">
        <p14:creationId xmlns:p14="http://schemas.microsoft.com/office/powerpoint/2010/main" val="4228972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Breakpoints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Stops execution at a specific instruction (line of code)</a:t>
            </a:r>
          </a:p>
          <a:p>
            <a:pPr lvl="1"/>
            <a:r>
              <a:rPr lang="en-US" dirty="0"/>
              <a:t>Can be set using Debug-&gt;Toggle breakpoint</a:t>
            </a:r>
          </a:p>
          <a:p>
            <a:pPr lvl="2"/>
            <a:r>
              <a:rPr lang="en-US" dirty="0"/>
              <a:t>F9 shortcut</a:t>
            </a:r>
          </a:p>
          <a:p>
            <a:pPr lvl="2"/>
            <a:r>
              <a:rPr lang="en-US" dirty="0"/>
              <a:t>Clicking on the left most side of the source code window</a:t>
            </a:r>
          </a:p>
          <a:p>
            <a:r>
              <a:rPr lang="en-US" dirty="0"/>
              <a:t>By default, the breakpoint will hit every time execution reaches the line of the code</a:t>
            </a:r>
          </a:p>
          <a:p>
            <a:r>
              <a:rPr lang="en-US" dirty="0"/>
              <a:t>Additional capabilities: condition, hit count, value changed, when hit, filters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87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Debugging</a:t>
            </a:r>
          </a:p>
          <a:p>
            <a:r>
              <a:rPr lang="en-US" dirty="0"/>
              <a:t>Visual Studio Debugger</a:t>
            </a:r>
          </a:p>
          <a:p>
            <a:r>
              <a:rPr lang="en-US" dirty="0"/>
              <a:t>Breakpoints</a:t>
            </a:r>
          </a:p>
          <a:p>
            <a:r>
              <a:rPr lang="en-US" dirty="0"/>
              <a:t>Data Inspection</a:t>
            </a:r>
          </a:p>
          <a:p>
            <a:r>
              <a:rPr lang="en-US" dirty="0"/>
              <a:t>Threads and Stacks</a:t>
            </a:r>
          </a:p>
          <a:p>
            <a:r>
              <a:rPr lang="en-US" dirty="0"/>
              <a:t>Finding a Defect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146" name="Picture 2" descr="C:\PROJECTS\QA-Academy\LOCAL_FILES\Oleg_IMAGES_Archive\FREQUENTLY USED\CONTENT Slide\libr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1760220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461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Breakpoints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Managed in the breakpoint window</a:t>
            </a:r>
          </a:p>
          <a:p>
            <a:r>
              <a:rPr lang="en-US" dirty="0"/>
              <a:t>Adding breakpoints</a:t>
            </a:r>
          </a:p>
          <a:p>
            <a:r>
              <a:rPr lang="en-US" dirty="0"/>
              <a:t>Removing or disabling breakpoints</a:t>
            </a:r>
          </a:p>
          <a:p>
            <a:r>
              <a:rPr lang="en-US" dirty="0"/>
              <a:t>Labeling or grouping breakpoints</a:t>
            </a:r>
          </a:p>
          <a:p>
            <a:r>
              <a:rPr lang="en-US" dirty="0"/>
              <a:t>Export/import breakpoints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73" y="4419600"/>
            <a:ext cx="8139853" cy="1447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4473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Breakpoint 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you to excerpt even more control of when a breakpoint hits</a:t>
            </a:r>
          </a:p>
          <a:p>
            <a:r>
              <a:rPr lang="en-US" dirty="0"/>
              <a:t>Examples of customization</a:t>
            </a:r>
          </a:p>
          <a:p>
            <a:pPr lvl="1"/>
            <a:r>
              <a:rPr lang="en-US" dirty="0"/>
              <a:t>Machine name</a:t>
            </a:r>
          </a:p>
          <a:p>
            <a:pPr lvl="1"/>
            <a:r>
              <a:rPr lang="en-US" dirty="0"/>
              <a:t>Process ID</a:t>
            </a:r>
          </a:p>
          <a:p>
            <a:pPr lvl="1"/>
            <a:r>
              <a:rPr lang="en-US" dirty="0"/>
              <a:t>Process name</a:t>
            </a:r>
          </a:p>
          <a:p>
            <a:pPr lvl="1"/>
            <a:r>
              <a:rPr lang="en-US" dirty="0"/>
              <a:t>Thread ID</a:t>
            </a:r>
          </a:p>
          <a:p>
            <a:pPr lvl="1"/>
            <a:r>
              <a:rPr lang="en-US" dirty="0"/>
              <a:t>Thread name</a:t>
            </a:r>
          </a:p>
          <a:p>
            <a:r>
              <a:rPr lang="en-US" dirty="0"/>
              <a:t>Multiple can be combined using &amp;, ||, 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2819400"/>
            <a:ext cx="3657600" cy="296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083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066800"/>
            <a:ext cx="7924800" cy="685800"/>
          </a:xfrm>
        </p:spPr>
        <p:txBody>
          <a:bodyPr/>
          <a:lstStyle/>
          <a:p>
            <a:r>
              <a:rPr lang="en-US" dirty="0"/>
              <a:t>Data Inspection</a:t>
            </a:r>
          </a:p>
        </p:txBody>
      </p:sp>
      <p:pic>
        <p:nvPicPr>
          <p:cNvPr id="9218" name="Picture 2" descr="http://idg.bg/test/cwd/2012/4/29/39918-binary_da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343" y="2057400"/>
            <a:ext cx="5675313" cy="42564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990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Inspection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Debugging is all about data inspection</a:t>
            </a:r>
          </a:p>
          <a:p>
            <a:pPr lvl="1"/>
            <a:r>
              <a:rPr lang="en-US" dirty="0"/>
              <a:t>What are the local variables?</a:t>
            </a:r>
          </a:p>
          <a:p>
            <a:pPr lvl="1"/>
            <a:r>
              <a:rPr lang="en-US" dirty="0"/>
              <a:t>What is in memory?</a:t>
            </a:r>
          </a:p>
          <a:p>
            <a:pPr lvl="1"/>
            <a:r>
              <a:rPr lang="en-US" dirty="0"/>
              <a:t>What is the code flow?</a:t>
            </a:r>
          </a:p>
          <a:p>
            <a:pPr lvl="1"/>
            <a:r>
              <a:rPr lang="en-US" dirty="0"/>
              <a:t>In general - What is the state of the process right now and how did it get there?</a:t>
            </a:r>
          </a:p>
          <a:p>
            <a:r>
              <a:rPr lang="en-US" dirty="0"/>
              <a:t>As such, the ease of data inspection is key to quick resolution of problems</a:t>
            </a:r>
          </a:p>
        </p:txBody>
      </p:sp>
    </p:spTree>
    <p:extLst>
      <p:ext uri="{BB962C8B-B14F-4D97-AF65-F5344CB8AC3E}">
        <p14:creationId xmlns:p14="http://schemas.microsoft.com/office/powerpoint/2010/main" val="638475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Data Inspection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offers great data inspection features</a:t>
            </a:r>
          </a:p>
          <a:p>
            <a:pPr lvl="1"/>
            <a:r>
              <a:rPr lang="en-US" dirty="0"/>
              <a:t>Watch windows</a:t>
            </a:r>
          </a:p>
          <a:p>
            <a:pPr lvl="1"/>
            <a:r>
              <a:rPr lang="en-US" dirty="0"/>
              <a:t>Autos and Locals</a:t>
            </a:r>
          </a:p>
          <a:p>
            <a:pPr lvl="1"/>
            <a:r>
              <a:rPr lang="en-US" dirty="0"/>
              <a:t>Memory and Registers</a:t>
            </a:r>
          </a:p>
          <a:p>
            <a:pPr lvl="1"/>
            <a:r>
              <a:rPr lang="en-US" dirty="0"/>
              <a:t>Data Tips</a:t>
            </a:r>
          </a:p>
          <a:p>
            <a:pPr lvl="1"/>
            <a:r>
              <a:rPr lang="en-US" dirty="0"/>
              <a:t>Immediate window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1981200"/>
            <a:ext cx="3581400" cy="2924549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73381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 dirty="0"/>
              <a:t>Allows you to inspect various states of your application</a:t>
            </a:r>
          </a:p>
          <a:p>
            <a:pPr>
              <a:spcAft>
                <a:spcPts val="300"/>
              </a:spcAft>
            </a:pPr>
            <a:r>
              <a:rPr lang="en-US" dirty="0"/>
              <a:t>Several different kinds of “predefined” watch windows</a:t>
            </a:r>
          </a:p>
          <a:p>
            <a:pPr lvl="1">
              <a:spcAft>
                <a:spcPts val="300"/>
              </a:spcAft>
            </a:pPr>
            <a:r>
              <a:rPr lang="en-US" dirty="0"/>
              <a:t>Autos</a:t>
            </a:r>
          </a:p>
          <a:p>
            <a:pPr lvl="1">
              <a:spcAft>
                <a:spcPts val="300"/>
              </a:spcAft>
            </a:pPr>
            <a:r>
              <a:rPr lang="en-US" dirty="0"/>
              <a:t>Locals</a:t>
            </a:r>
          </a:p>
          <a:p>
            <a:pPr>
              <a:spcAft>
                <a:spcPts val="300"/>
              </a:spcAft>
            </a:pPr>
            <a:r>
              <a:rPr lang="en-US" dirty="0"/>
              <a:t>“Custom” watch windows also possible</a:t>
            </a:r>
          </a:p>
          <a:p>
            <a:pPr lvl="1">
              <a:spcAft>
                <a:spcPts val="300"/>
              </a:spcAft>
            </a:pPr>
            <a:r>
              <a:rPr lang="en-US" dirty="0"/>
              <a:t>Contains only variables that you choose to add</a:t>
            </a:r>
          </a:p>
          <a:p>
            <a:pPr lvl="1">
              <a:spcAft>
                <a:spcPts val="300"/>
              </a:spcAft>
            </a:pPr>
            <a:r>
              <a:rPr lang="en-US" dirty="0"/>
              <a:t>Right click on the variable and select “Add to Watch”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9144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Autos and Locals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/>
              <a:t>Locals watch window contains the local variables for the specific stack frame</a:t>
            </a:r>
          </a:p>
          <a:p>
            <a:pPr lvl="1"/>
            <a:r>
              <a:rPr lang="en-US" dirty="0"/>
              <a:t>Debug -&gt; Windows -&gt; Locals</a:t>
            </a:r>
          </a:p>
          <a:p>
            <a:pPr lvl="1"/>
            <a:r>
              <a:rPr lang="en-US" dirty="0"/>
              <a:t>Displays: name of the variable, value and type</a:t>
            </a:r>
          </a:p>
          <a:p>
            <a:pPr lvl="1"/>
            <a:r>
              <a:rPr lang="en-US" dirty="0"/>
              <a:t>Allows drill down into objects by clicking on the + sign in the tree control</a:t>
            </a:r>
          </a:p>
          <a:p>
            <a:r>
              <a:rPr lang="en-US" dirty="0"/>
              <a:t>Autos lets the debugger decide which variables to show in the window</a:t>
            </a:r>
          </a:p>
          <a:p>
            <a:pPr lvl="1"/>
            <a:r>
              <a:rPr lang="en-US" dirty="0"/>
              <a:t>Loosely based on the current and previous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7845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and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/>
              <a:t>Memory window can be used to inspect process wide memory</a:t>
            </a:r>
          </a:p>
          <a:p>
            <a:pPr lvl="1"/>
            <a:r>
              <a:rPr lang="en-US" dirty="0"/>
              <a:t>Address field can be a raw pointer or an expression</a:t>
            </a:r>
          </a:p>
          <a:p>
            <a:pPr lvl="1"/>
            <a:r>
              <a:rPr lang="en-US" dirty="0"/>
              <a:t>Drag and drop a variable from the source window</a:t>
            </a:r>
          </a:p>
          <a:p>
            <a:pPr lvl="1"/>
            <a:r>
              <a:rPr lang="en-US" dirty="0"/>
              <a:t>Number of columns displayed can be configured</a:t>
            </a:r>
          </a:p>
          <a:p>
            <a:pPr lvl="1"/>
            <a:r>
              <a:rPr lang="en-US" dirty="0"/>
              <a:t>Data format can be configured</a:t>
            </a:r>
          </a:p>
          <a:p>
            <a:r>
              <a:rPr lang="en-US" dirty="0"/>
              <a:t>Registers window can be used to inspect processor registers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4102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Provides information about variables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Variables must be within scope of current execution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Place mouse pointer over any variable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Variables can be expanded by using the + sign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Pinning the data tip causes it to always stay open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Comments can be added to data tips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Data tips support drag and drop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Importing and exporting data tips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2389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Immediate 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when debugging due to the expansive expressions that can be executed</a:t>
            </a:r>
          </a:p>
          <a:p>
            <a:pPr lvl="1"/>
            <a:r>
              <a:rPr lang="en-US" dirty="0"/>
              <a:t>To output the value of a variable &lt;name of variable&gt;</a:t>
            </a:r>
          </a:p>
          <a:p>
            <a:pPr lvl="1"/>
            <a:r>
              <a:rPr lang="en-US" dirty="0"/>
              <a:t>To set values, use &lt;name of variable&gt;=&lt;value&gt;</a:t>
            </a:r>
          </a:p>
          <a:p>
            <a:pPr lvl="1"/>
            <a:r>
              <a:rPr lang="en-US" dirty="0"/>
              <a:t>To call a method, use &lt;name of variable&gt;.</a:t>
            </a:r>
            <a:br>
              <a:rPr lang="en-US" dirty="0"/>
            </a:br>
            <a:r>
              <a:rPr lang="en-US" dirty="0"/>
              <a:t>&lt;method&gt;(arguments)</a:t>
            </a:r>
          </a:p>
          <a:p>
            <a:pPr lvl="1"/>
            <a:r>
              <a:rPr lang="en-US" dirty="0"/>
              <a:t>Similar to regular code</a:t>
            </a:r>
          </a:p>
          <a:p>
            <a:pPr lvl="1"/>
            <a:r>
              <a:rPr lang="en-US" dirty="0"/>
              <a:t>Supports </a:t>
            </a:r>
            <a:r>
              <a:rPr lang="en-US" dirty="0" err="1"/>
              <a:t>Intellisense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4495800"/>
            <a:ext cx="3339101" cy="1981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2218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685800"/>
          </a:xfrm>
        </p:spPr>
        <p:txBody>
          <a:bodyPr/>
          <a:lstStyle/>
          <a:p>
            <a:r>
              <a:rPr lang="en-US" dirty="0"/>
              <a:t>Introduction to Debugging</a:t>
            </a:r>
          </a:p>
        </p:txBody>
      </p:sp>
      <p:pic>
        <p:nvPicPr>
          <p:cNvPr id="1026" name="Picture 2" descr="http://us.123rf.com/400wm/400/400/madmaxer/madmaxer0909/madmaxer090900253/5610621-3d-illustration-of-laptop-and-magnify-glass-debugging-code-concep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514600"/>
            <a:ext cx="4724400" cy="35433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0958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924800" cy="685800"/>
          </a:xfrm>
        </p:spPr>
        <p:txBody>
          <a:bodyPr/>
          <a:lstStyle/>
          <a:p>
            <a:r>
              <a:rPr lang="en-US" dirty="0"/>
              <a:t>Threads and Stacks</a:t>
            </a:r>
          </a:p>
        </p:txBody>
      </p:sp>
      <p:pic>
        <p:nvPicPr>
          <p:cNvPr id="2050" name="Picture 2" descr="http://www.fourteenthstreetstudio.com/web_cross_thread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180" y="2209800"/>
            <a:ext cx="5785640" cy="387032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3236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Fundamental unit of code execution</a:t>
            </a:r>
          </a:p>
          <a:p>
            <a:r>
              <a:rPr lang="en-US" dirty="0"/>
              <a:t>Commonly, more than one thread</a:t>
            </a:r>
          </a:p>
          <a:p>
            <a:pPr lvl="1"/>
            <a:r>
              <a:rPr lang="en-US" dirty="0"/>
              <a:t>.NET, always more than one thread</a:t>
            </a:r>
          </a:p>
          <a:p>
            <a:r>
              <a:rPr lang="en-US" dirty="0"/>
              <a:t>Each thread has a memory area associated with it known as a stack used to</a:t>
            </a:r>
          </a:p>
          <a:p>
            <a:pPr lvl="1"/>
            <a:r>
              <a:rPr lang="en-US" dirty="0"/>
              <a:t>Store local variables</a:t>
            </a:r>
          </a:p>
          <a:p>
            <a:pPr lvl="1"/>
            <a:r>
              <a:rPr lang="en-US" dirty="0"/>
              <a:t>Store frame specific information</a:t>
            </a:r>
          </a:p>
          <a:p>
            <a:r>
              <a:rPr lang="en-US" dirty="0"/>
              <a:t>Memory area employs last in first out 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591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an overview of thread activity in the process</a:t>
            </a:r>
          </a:p>
          <a:p>
            <a:r>
              <a:rPr lang="en-US" dirty="0"/>
              <a:t>Includes basic information in a per thread basis</a:t>
            </a:r>
          </a:p>
          <a:p>
            <a:pPr lvl="1"/>
            <a:r>
              <a:rPr lang="en-US" dirty="0"/>
              <a:t>Thread ID’s</a:t>
            </a:r>
          </a:p>
          <a:p>
            <a:pPr lvl="1"/>
            <a:r>
              <a:rPr lang="en-US" dirty="0"/>
              <a:t>Category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Location</a:t>
            </a:r>
          </a:p>
          <a:p>
            <a:pPr lvl="1"/>
            <a:r>
              <a:rPr lang="en-US" dirty="0"/>
              <a:t>Priority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3505200"/>
            <a:ext cx="5794002" cy="2057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64229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Callstacks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threads stack is commonly referred to as a </a:t>
            </a:r>
            <a:r>
              <a:rPr lang="en-US" dirty="0" err="1"/>
              <a:t>callstack</a:t>
            </a:r>
            <a:endParaRPr lang="en-US" dirty="0"/>
          </a:p>
          <a:p>
            <a:r>
              <a:rPr lang="en-US" dirty="0"/>
              <a:t>Visual Studio shows the elements of a </a:t>
            </a:r>
            <a:r>
              <a:rPr lang="en-US" dirty="0" err="1"/>
              <a:t>callstack</a:t>
            </a:r>
            <a:endParaRPr lang="en-US" dirty="0"/>
          </a:p>
          <a:p>
            <a:pPr lvl="1"/>
            <a:r>
              <a:rPr lang="en-US" dirty="0"/>
              <a:t>Local variables</a:t>
            </a:r>
          </a:p>
          <a:p>
            <a:pPr lvl="1"/>
            <a:r>
              <a:rPr lang="en-US" dirty="0"/>
              <a:t>Method frames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1026" name="Picture 2" descr="http://upload.wikimedia.org/wikipedia/commons/thumb/d/d3/Call_stack_layout.svg/342px-Call_stack_layout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971800"/>
            <a:ext cx="3257550" cy="26574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114800"/>
            <a:ext cx="3984625" cy="2286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63180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1524000"/>
            <a:ext cx="7924800" cy="685800"/>
          </a:xfrm>
        </p:spPr>
        <p:txBody>
          <a:bodyPr/>
          <a:lstStyle/>
          <a:p>
            <a:r>
              <a:rPr lang="en-US" dirty="0"/>
              <a:t>Finding a Defect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2667000"/>
            <a:ext cx="4343400" cy="3257550"/>
          </a:xfrm>
          <a:prstGeom prst="roundRect">
            <a:avLst>
              <a:gd name="adj" fmla="val 16159"/>
            </a:avLst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13382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Defect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7663" indent="-347663">
              <a:lnSpc>
                <a:spcPct val="100000"/>
              </a:lnSpc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Stabilize</a:t>
            </a:r>
            <a:r>
              <a:rPr lang="en-US" dirty="0"/>
              <a:t> the error</a:t>
            </a:r>
          </a:p>
          <a:p>
            <a:pPr marL="347663" indent="-347663">
              <a:lnSpc>
                <a:spcPct val="100000"/>
              </a:lnSpc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Locate</a:t>
            </a:r>
            <a:r>
              <a:rPr lang="en-US" dirty="0"/>
              <a:t> the source of the error</a:t>
            </a:r>
          </a:p>
          <a:p>
            <a:pPr marL="682625" lvl="1" indent="-334963">
              <a:lnSpc>
                <a:spcPct val="100000"/>
              </a:lnSpc>
              <a:buSzPct val="100000"/>
              <a:buFont typeface="+mj-lt"/>
              <a:buAutoNum type="alphaLcParenR"/>
            </a:pP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Gather</a:t>
            </a:r>
            <a:r>
              <a:rPr lang="en-US" sz="2600" dirty="0"/>
              <a:t> the data</a:t>
            </a:r>
          </a:p>
          <a:p>
            <a:pPr marL="682625" lvl="1" indent="-334963">
              <a:lnSpc>
                <a:spcPct val="100000"/>
              </a:lnSpc>
              <a:buSzPct val="100000"/>
              <a:buFont typeface="+mj-lt"/>
              <a:buAutoNum type="alphaLcParenR"/>
            </a:pP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Analyze</a:t>
            </a:r>
            <a:r>
              <a:rPr lang="en-US" sz="2600" dirty="0"/>
              <a:t> the data and form hypothesis</a:t>
            </a:r>
          </a:p>
          <a:p>
            <a:pPr marL="682625" lvl="1" indent="-334963">
              <a:lnSpc>
                <a:spcPct val="100000"/>
              </a:lnSpc>
              <a:buSzPct val="100000"/>
              <a:buFont typeface="+mj-lt"/>
              <a:buAutoNum type="alphaLcParenR"/>
            </a:pPr>
            <a:r>
              <a:rPr lang="en-US" sz="2600" dirty="0"/>
              <a:t>Determine how to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prove</a:t>
            </a:r>
            <a:r>
              <a:rPr lang="en-US" sz="2600" dirty="0"/>
              <a:t> or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disprove</a:t>
            </a:r>
            <a:r>
              <a:rPr lang="en-US" sz="2600" dirty="0"/>
              <a:t> the hypothesis</a:t>
            </a:r>
          </a:p>
          <a:p>
            <a:pPr marL="682625" lvl="1" indent="-334963">
              <a:lnSpc>
                <a:spcPct val="100000"/>
              </a:lnSpc>
              <a:buSzPct val="100000"/>
              <a:buFont typeface="+mj-lt"/>
              <a:buAutoNum type="alphaLcParenR"/>
            </a:pPr>
            <a:r>
              <a:rPr lang="en-US" sz="2600" dirty="0"/>
              <a:t>Prove or disprove the hypothesis by </a:t>
            </a:r>
            <a:r>
              <a:rPr lang="en-US" sz="2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2c</a:t>
            </a:r>
          </a:p>
          <a:p>
            <a:pPr marL="347663" indent="-347663">
              <a:lnSpc>
                <a:spcPct val="100000"/>
              </a:lnSpc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Fix</a:t>
            </a:r>
            <a:r>
              <a:rPr lang="en-US" dirty="0"/>
              <a:t> the defect</a:t>
            </a:r>
          </a:p>
          <a:p>
            <a:pPr marL="347663" indent="-347663">
              <a:lnSpc>
                <a:spcPct val="100000"/>
              </a:lnSpc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</a:t>
            </a:r>
            <a:r>
              <a:rPr lang="en-US" dirty="0"/>
              <a:t> the fix</a:t>
            </a:r>
          </a:p>
          <a:p>
            <a:pPr marL="347663" indent="-347663">
              <a:lnSpc>
                <a:spcPct val="100000"/>
              </a:lnSpc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Look</a:t>
            </a:r>
            <a:r>
              <a:rPr lang="en-US" dirty="0"/>
              <a:t> for similar errors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648200"/>
            <a:ext cx="1384300" cy="157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34976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Finding Defects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Use all available data</a:t>
            </a:r>
          </a:p>
          <a:p>
            <a:pPr>
              <a:lnSpc>
                <a:spcPct val="100000"/>
              </a:lnSpc>
            </a:pPr>
            <a:r>
              <a:rPr lang="en-US" dirty="0"/>
              <a:t>Refine the test cases</a:t>
            </a:r>
          </a:p>
          <a:p>
            <a:pPr>
              <a:lnSpc>
                <a:spcPct val="100000"/>
              </a:lnSpc>
            </a:pPr>
            <a:r>
              <a:rPr lang="en-US" dirty="0"/>
              <a:t>Check unit tests</a:t>
            </a:r>
          </a:p>
          <a:p>
            <a:pPr>
              <a:lnSpc>
                <a:spcPct val="100000"/>
              </a:lnSpc>
            </a:pPr>
            <a:r>
              <a:rPr lang="en-US" dirty="0"/>
              <a:t>Use available tools</a:t>
            </a:r>
          </a:p>
          <a:p>
            <a:pPr>
              <a:lnSpc>
                <a:spcPct val="100000"/>
              </a:lnSpc>
            </a:pPr>
            <a:r>
              <a:rPr lang="en-US" dirty="0"/>
              <a:t>Reproduce the error several different ways</a:t>
            </a:r>
          </a:p>
          <a:p>
            <a:pPr>
              <a:lnSpc>
                <a:spcPct val="100000"/>
              </a:lnSpc>
            </a:pPr>
            <a:r>
              <a:rPr lang="en-US" dirty="0"/>
              <a:t>Generate more data to generate more hypotheses</a:t>
            </a:r>
          </a:p>
          <a:p>
            <a:pPr>
              <a:lnSpc>
                <a:spcPct val="100000"/>
              </a:lnSpc>
            </a:pPr>
            <a:r>
              <a:rPr lang="en-US" dirty="0"/>
              <a:t>Use the results of negative tests</a:t>
            </a:r>
          </a:p>
          <a:p>
            <a:pPr>
              <a:lnSpc>
                <a:spcPct val="100000"/>
              </a:lnSpc>
            </a:pPr>
            <a:r>
              <a:rPr lang="en-US" dirty="0"/>
              <a:t>Brainstorm for possible hypotheses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295400"/>
            <a:ext cx="1752600" cy="1890304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08820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Finding Defects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Narrow the suspicious region of the code</a:t>
            </a:r>
          </a:p>
          <a:p>
            <a:pPr>
              <a:lnSpc>
                <a:spcPct val="100000"/>
              </a:lnSpc>
            </a:pPr>
            <a:r>
              <a:rPr lang="en-US" dirty="0"/>
              <a:t>Be suspicious of classes and routines that have had defects before</a:t>
            </a:r>
          </a:p>
          <a:p>
            <a:pPr>
              <a:lnSpc>
                <a:spcPct val="100000"/>
              </a:lnSpc>
            </a:pPr>
            <a:r>
              <a:rPr lang="en-US" dirty="0"/>
              <a:t>Check code that’s changed recently</a:t>
            </a:r>
          </a:p>
          <a:p>
            <a:pPr>
              <a:lnSpc>
                <a:spcPct val="100000"/>
              </a:lnSpc>
            </a:pPr>
            <a:r>
              <a:rPr lang="en-US" dirty="0"/>
              <a:t>Expand the suspicious region of the code</a:t>
            </a:r>
          </a:p>
          <a:p>
            <a:pPr>
              <a:lnSpc>
                <a:spcPct val="100000"/>
              </a:lnSpc>
            </a:pPr>
            <a:r>
              <a:rPr lang="en-US" dirty="0"/>
              <a:t>Integrate incrementally</a:t>
            </a:r>
          </a:p>
          <a:p>
            <a:pPr>
              <a:lnSpc>
                <a:spcPct val="100000"/>
              </a:lnSpc>
            </a:pPr>
            <a:r>
              <a:rPr lang="en-US" dirty="0"/>
              <a:t>Check for common defects</a:t>
            </a:r>
          </a:p>
          <a:p>
            <a:pPr>
              <a:lnSpc>
                <a:spcPct val="100000"/>
              </a:lnSpc>
            </a:pPr>
            <a:r>
              <a:rPr lang="en-US" dirty="0"/>
              <a:t>Talk to someone else about  the problem</a:t>
            </a:r>
          </a:p>
          <a:p>
            <a:pPr>
              <a:lnSpc>
                <a:spcPct val="100000"/>
              </a:lnSpc>
            </a:pPr>
            <a:r>
              <a:rPr lang="en-US" dirty="0"/>
              <a:t>Take a break from the problem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741" y="5181600"/>
            <a:ext cx="84137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73733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a Defect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Understand the problem before you fix it</a:t>
            </a:r>
          </a:p>
          <a:p>
            <a:pPr>
              <a:lnSpc>
                <a:spcPct val="100000"/>
              </a:lnSpc>
            </a:pPr>
            <a:r>
              <a:rPr lang="en-US" dirty="0"/>
              <a:t>Understand the program, not just the problem</a:t>
            </a:r>
          </a:p>
          <a:p>
            <a:pPr>
              <a:lnSpc>
                <a:spcPct val="100000"/>
              </a:lnSpc>
            </a:pPr>
            <a:r>
              <a:rPr lang="en-US" dirty="0"/>
              <a:t>Confirm the defect diagnosis</a:t>
            </a:r>
          </a:p>
          <a:p>
            <a:pPr>
              <a:lnSpc>
                <a:spcPct val="100000"/>
              </a:lnSpc>
            </a:pPr>
            <a:r>
              <a:rPr lang="en-US" dirty="0"/>
              <a:t>Relax</a:t>
            </a:r>
          </a:p>
          <a:p>
            <a:pPr>
              <a:lnSpc>
                <a:spcPct val="100000"/>
              </a:lnSpc>
            </a:pPr>
            <a:r>
              <a:rPr lang="en-US" dirty="0"/>
              <a:t>Save the original source code</a:t>
            </a:r>
          </a:p>
          <a:p>
            <a:pPr>
              <a:lnSpc>
                <a:spcPct val="100000"/>
              </a:lnSpc>
            </a:pPr>
            <a:r>
              <a:rPr lang="en-US" dirty="0"/>
              <a:t>Fix the problem not the symptom</a:t>
            </a:r>
          </a:p>
          <a:p>
            <a:pPr>
              <a:lnSpc>
                <a:spcPct val="100000"/>
              </a:lnSpc>
            </a:pPr>
            <a:r>
              <a:rPr lang="en-US" dirty="0"/>
              <a:t>Make one change at a time</a:t>
            </a:r>
          </a:p>
          <a:p>
            <a:pPr>
              <a:lnSpc>
                <a:spcPct val="100000"/>
              </a:lnSpc>
            </a:pPr>
            <a:r>
              <a:rPr lang="en-US" dirty="0"/>
              <a:t>Add a unit test that expose the defect</a:t>
            </a:r>
          </a:p>
          <a:p>
            <a:pPr>
              <a:lnSpc>
                <a:spcPct val="100000"/>
              </a:lnSpc>
            </a:pPr>
            <a:r>
              <a:rPr lang="en-US" dirty="0"/>
              <a:t>Look for similar defects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438400"/>
            <a:ext cx="2451301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38800" y="6429829"/>
            <a:ext cx="3365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4" action="ppaction://hlinkfile"/>
              </a:rPr>
              <a:t>Source: </a:t>
            </a:r>
            <a:r>
              <a:rPr lang="en-US" sz="1400" dirty="0">
                <a:hlinkClick r:id="rId5"/>
              </a:rPr>
              <a:t>http://www.movingseniorsbc.com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341979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Psychological Considerations</a:t>
            </a:r>
            <a:endParaRPr lang="bg-BG" dirty="0"/>
          </a:p>
        </p:txBody>
      </p:sp>
      <p:sp>
        <p:nvSpPr>
          <p:cNvPr id="5" name="AutoShape 2" descr="mk:@MSITStore:C:\Users\jdimitrov\Desktop\literature\Code%20Complete,%202nd%20Edition%20(2004).chm::/0735619670/images/0735619670/graphics/figu554_1.gif"/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Your ego tells you that your code is good and doesn't have a defect even when you've seen that it has one.</a:t>
            </a:r>
          </a:p>
          <a:p>
            <a:r>
              <a:rPr lang="en-US" dirty="0"/>
              <a:t>How "Psychological Set" Contributes to Debugging Blindness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5122" name="Picture 2" descr="http://3.bp.blogspot.com/-CwgXstJtXE8/Th1Z0pVRIxI/AAAAAAAAAOY/sdqzwfzOY8M/s1600/surrealis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581400"/>
            <a:ext cx="333375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281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Debugging?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791200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 dirty="0"/>
              <a:t>The process of locating and fixing or bypassing bugs (errors) in computer program code</a:t>
            </a:r>
          </a:p>
          <a:p>
            <a:pPr>
              <a:spcAft>
                <a:spcPts val="300"/>
              </a:spcAft>
            </a:pPr>
            <a:r>
              <a:rPr lang="en-US" dirty="0"/>
              <a:t>To </a:t>
            </a:r>
            <a:r>
              <a:rPr lang="en-US" i="1" dirty="0"/>
              <a:t>debug</a:t>
            </a:r>
            <a:r>
              <a:rPr lang="en-US" dirty="0"/>
              <a:t> a program:</a:t>
            </a:r>
          </a:p>
          <a:p>
            <a:pPr lvl="1">
              <a:spcAft>
                <a:spcPts val="300"/>
              </a:spcAft>
            </a:pPr>
            <a:r>
              <a:rPr lang="en-US" dirty="0"/>
              <a:t>Start with a problem and stable source state</a:t>
            </a:r>
          </a:p>
          <a:p>
            <a:pPr lvl="1">
              <a:spcAft>
                <a:spcPts val="300"/>
              </a:spcAft>
            </a:pPr>
            <a:r>
              <a:rPr lang="en-US" dirty="0"/>
              <a:t>Isolate the source of the problem</a:t>
            </a:r>
          </a:p>
          <a:p>
            <a:pPr lvl="1">
              <a:spcAft>
                <a:spcPts val="300"/>
              </a:spcAft>
            </a:pPr>
            <a:r>
              <a:rPr lang="en-US" dirty="0"/>
              <a:t>Fix it and send the fix to the source control</a:t>
            </a:r>
          </a:p>
          <a:p>
            <a:pPr lvl="2">
              <a:spcAft>
                <a:spcPts val="300"/>
              </a:spcAft>
            </a:pPr>
            <a:r>
              <a:rPr lang="en-US" dirty="0"/>
              <a:t>One change at a time</a:t>
            </a:r>
          </a:p>
          <a:p>
            <a:pPr lvl="1">
              <a:spcAft>
                <a:spcPts val="300"/>
              </a:spcAft>
            </a:pPr>
            <a:r>
              <a:rPr lang="en-US" dirty="0"/>
              <a:t>Create regression test</a:t>
            </a:r>
          </a:p>
          <a:p>
            <a:pPr>
              <a:spcAft>
                <a:spcPts val="300"/>
              </a:spcAft>
            </a:pPr>
            <a:r>
              <a:rPr lang="en-US" dirty="0"/>
              <a:t>Debugging tools (called </a:t>
            </a:r>
            <a:r>
              <a:rPr lang="en-US" i="1" dirty="0"/>
              <a:t>debugger</a:t>
            </a:r>
            <a:r>
              <a:rPr lang="en-US" dirty="0"/>
              <a:t>s) help identify coding errors</a:t>
            </a:r>
          </a:p>
        </p:txBody>
      </p:sp>
    </p:spTree>
    <p:extLst>
      <p:ext uri="{BB962C8B-B14F-4D97-AF65-F5344CB8AC3E}">
        <p14:creationId xmlns:p14="http://schemas.microsoft.com/office/powerpoint/2010/main" val="23380667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76200"/>
            <a:ext cx="6934200" cy="838200"/>
          </a:xfrm>
        </p:spPr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80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Free Trainings @ Telerik Academy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/>
              <a:t>C# Programming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2"/>
              </a:rPr>
              <a:t>csharpfundamentals.telerik.com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3" tooltip="Telerik Software Academy - Free Programming Courses"/>
              </a:rPr>
              <a:t>academy.telerik.com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4" tooltip="Telerik Softyware Academy @ Facebook"/>
              </a:rPr>
              <a:t>facebook.com/TelerikAcademy</a:t>
            </a:r>
            <a:endParaRPr lang="en-US" noProof="1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23898" y="5218092"/>
            <a:ext cx="1162902" cy="1268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48941" y="26670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8587" y="4003901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hlinkClick r:id="rId2"/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2025" y="1123558"/>
            <a:ext cx="1124775" cy="11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vs. Testing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Testing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means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initial detection of errors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Debugging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A means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diagnosing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correcting</a:t>
            </a:r>
            <a:r>
              <a:rPr lang="en-US" dirty="0"/>
              <a:t> the root causes of errors that have already been detected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146" name="Picture 2" descr="C:\PROJECTS\QA-Academy\Oleg_IMAGES\check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066742"/>
            <a:ext cx="2959670" cy="264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171" y="4513943"/>
            <a:ext cx="1527629" cy="1787651"/>
          </a:xfrm>
          <a:prstGeom prst="roundRect">
            <a:avLst>
              <a:gd name="adj" fmla="val 7693"/>
            </a:avLst>
          </a:prstGeom>
        </p:spPr>
      </p:pic>
    </p:spTree>
    <p:extLst>
      <p:ext uri="{BB962C8B-B14F-4D97-AF65-F5344CB8AC3E}">
        <p14:creationId xmlns:p14="http://schemas.microsoft.com/office/powerpoint/2010/main" val="2799058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00100"/>
            <a:ext cx="8686800" cy="57912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Perfect code is an illusion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There is no non-trivial software without bugs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sz="2600" dirty="0">
                <a:hlinkClick r:id="rId2"/>
              </a:rPr>
              <a:t>programmers.stackexchange.com/q/41248/163921</a:t>
            </a:r>
            <a:endParaRPr lang="en-US" sz="2600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600" dirty="0"/>
              <a:t>There are factors that are out of our control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Debugging can viewed as one big decision tree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Individual nodes represent theories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Leaf nodes represent possible root causes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You should be able to debug code that is written years ago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$60 Billion per year in economic losses due to software defects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946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Avoid Bugs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Reduce number of code lines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Write less and write smarter. Keep it simple.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Reduce complexity / Good code separation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Reduce number of possible code paths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Understand the size of the input &amp; output spaces (be aware of the corner cases)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Unit test (TDD) with almost 100% test coverage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Always assume your code is not working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Prove it otherwise!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800" dirty="0"/>
              <a:t>Always check the code you write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/>
              <a:t>Experience matters / Read, learn,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997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r>
              <a:rPr lang="en-US" dirty="0"/>
              <a:t>Visual Studio Debugger</a:t>
            </a:r>
          </a:p>
        </p:txBody>
      </p:sp>
      <p:pic>
        <p:nvPicPr>
          <p:cNvPr id="2050" name="Picture 2" descr="http://www.hanselman.com/blog/content/binary/WindowsLiveWriter/MultithreadedDebugginginVisualStudio2008_E599/Listing23-04_app%20(Debugging)%20-%20Microsoft%20Visual%20Studio%20(Administrator)%20(5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287" y="2362200"/>
            <a:ext cx="4797425" cy="369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997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Debugger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IDE gives us a lot of tools to debug your application</a:t>
            </a:r>
          </a:p>
          <a:p>
            <a:pPr lvl="1"/>
            <a:r>
              <a:rPr lang="en-US" dirty="0"/>
              <a:t>Adding breakpoints</a:t>
            </a:r>
          </a:p>
          <a:p>
            <a:pPr lvl="1"/>
            <a:r>
              <a:rPr lang="en-US" dirty="0"/>
              <a:t>Visualize the program flow</a:t>
            </a:r>
          </a:p>
          <a:p>
            <a:pPr lvl="1"/>
            <a:r>
              <a:rPr lang="en-US" dirty="0"/>
              <a:t>Control the flow of execution</a:t>
            </a:r>
          </a:p>
          <a:p>
            <a:pPr lvl="1"/>
            <a:r>
              <a:rPr lang="en-US" dirty="0"/>
              <a:t>Data tips</a:t>
            </a:r>
          </a:p>
          <a:p>
            <a:pPr lvl="1"/>
            <a:r>
              <a:rPr lang="en-US" dirty="0"/>
              <a:t>Watch variables</a:t>
            </a:r>
          </a:p>
          <a:p>
            <a:pPr lvl="1"/>
            <a:r>
              <a:rPr lang="en-US" dirty="0"/>
              <a:t>Debugging multithreaded programs</a:t>
            </a:r>
          </a:p>
          <a:p>
            <a:pPr lvl="1"/>
            <a:r>
              <a:rPr lang="en-US" dirty="0"/>
              <a:t>and many more…</a:t>
            </a:r>
          </a:p>
        </p:txBody>
      </p:sp>
    </p:spTree>
    <p:extLst>
      <p:ext uri="{BB962C8B-B14F-4D97-AF65-F5344CB8AC3E}">
        <p14:creationId xmlns:p14="http://schemas.microsoft.com/office/powerpoint/2010/main" val="39607592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f5c0ed1f3aaa5b921b3638c123e4eb489bc123"/>
</p:tagLst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3445</TotalTime>
  <Words>1611</Words>
  <Application>Microsoft Office PowerPoint</Application>
  <PresentationFormat>On-screen Show (4:3)</PresentationFormat>
  <Paragraphs>301</Paragraphs>
  <Slides>41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Calibri</vt:lpstr>
      <vt:lpstr>Cambria</vt:lpstr>
      <vt:lpstr>Consolas</vt:lpstr>
      <vt:lpstr>Corbel</vt:lpstr>
      <vt:lpstr>Wingdings 2</vt:lpstr>
      <vt:lpstr>Telerik Academy theme</vt:lpstr>
      <vt:lpstr>Debugging</vt:lpstr>
      <vt:lpstr>Table of Contents</vt:lpstr>
      <vt:lpstr>Introduction to Debugging</vt:lpstr>
      <vt:lpstr>What is Debugging?</vt:lpstr>
      <vt:lpstr>Debugging vs. Testing</vt:lpstr>
      <vt:lpstr>Importance of Debugging</vt:lpstr>
      <vt:lpstr>How to Avoid Bugs</vt:lpstr>
      <vt:lpstr>Visual Studio Debugger</vt:lpstr>
      <vt:lpstr>Visual Studio Debugger</vt:lpstr>
      <vt:lpstr>How To Debug a Process</vt:lpstr>
      <vt:lpstr>Debugging a Solution</vt:lpstr>
      <vt:lpstr>Debug Windows</vt:lpstr>
      <vt:lpstr>Debugging Toolbar</vt:lpstr>
      <vt:lpstr>Controlling Execution</vt:lpstr>
      <vt:lpstr>IntelliTrace</vt:lpstr>
      <vt:lpstr>Options and Settings</vt:lpstr>
      <vt:lpstr>Breakpoints</vt:lpstr>
      <vt:lpstr>Breakpoints</vt:lpstr>
      <vt:lpstr>Visual Studio Breakpoints</vt:lpstr>
      <vt:lpstr>Managing Breakpoints</vt:lpstr>
      <vt:lpstr>Breakpoint Filters</vt:lpstr>
      <vt:lpstr>Data Inspection</vt:lpstr>
      <vt:lpstr>Data Inspection</vt:lpstr>
      <vt:lpstr>Visual Studio Data Inspection</vt:lpstr>
      <vt:lpstr>Watch Window</vt:lpstr>
      <vt:lpstr>Autos and Locals</vt:lpstr>
      <vt:lpstr>Memory and Registers</vt:lpstr>
      <vt:lpstr>Data Tips</vt:lpstr>
      <vt:lpstr>Immediate Window</vt:lpstr>
      <vt:lpstr>Threads and Stacks</vt:lpstr>
      <vt:lpstr>Threads</vt:lpstr>
      <vt:lpstr>Threads Window</vt:lpstr>
      <vt:lpstr>Callstacks</vt:lpstr>
      <vt:lpstr>Finding a Defect</vt:lpstr>
      <vt:lpstr>Finding a Defect</vt:lpstr>
      <vt:lpstr>Tips for Finding Defects</vt:lpstr>
      <vt:lpstr>Tips for Finding Defects (2)</vt:lpstr>
      <vt:lpstr>Fixing a Defect</vt:lpstr>
      <vt:lpstr>Psychological Considerations</vt:lpstr>
      <vt:lpstr>Debugging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High-Quality Code - Unit Testing</dc:title>
  <dc:subject>Telerik Software Academy</dc:subject>
  <dc:creator>Svetlin Nakov;Nikolay Kostov</dc:creator>
  <cp:keywords>code, quality, code quality, C#, JS, programming</cp:keywords>
  <cp:lastModifiedBy>Office365 Account 9</cp:lastModifiedBy>
  <cp:revision>1260</cp:revision>
  <dcterms:created xsi:type="dcterms:W3CDTF">2007-12-08T16:03:35Z</dcterms:created>
  <dcterms:modified xsi:type="dcterms:W3CDTF">2019-01-08T07:44:07Z</dcterms:modified>
  <cp:category>quality code, software engineering</cp:category>
</cp:coreProperties>
</file>