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324" r:id="rId2"/>
    <p:sldId id="322" r:id="rId3"/>
    <p:sldId id="325" r:id="rId4"/>
    <p:sldId id="368" r:id="rId5"/>
    <p:sldId id="326" r:id="rId6"/>
    <p:sldId id="331" r:id="rId7"/>
    <p:sldId id="361" r:id="rId8"/>
    <p:sldId id="332" r:id="rId9"/>
    <p:sldId id="362" r:id="rId10"/>
    <p:sldId id="378" r:id="rId11"/>
    <p:sldId id="379" r:id="rId12"/>
    <p:sldId id="333" r:id="rId13"/>
    <p:sldId id="334" r:id="rId14"/>
    <p:sldId id="391" r:id="rId15"/>
    <p:sldId id="335" r:id="rId16"/>
    <p:sldId id="336" r:id="rId17"/>
    <p:sldId id="337" r:id="rId18"/>
    <p:sldId id="363" r:id="rId19"/>
    <p:sldId id="338" r:id="rId20"/>
    <p:sldId id="339" r:id="rId21"/>
    <p:sldId id="340" r:id="rId22"/>
    <p:sldId id="341" r:id="rId23"/>
    <p:sldId id="364" r:id="rId24"/>
    <p:sldId id="343" r:id="rId25"/>
    <p:sldId id="344" r:id="rId26"/>
    <p:sldId id="366" r:id="rId27"/>
    <p:sldId id="389" r:id="rId28"/>
    <p:sldId id="345" r:id="rId29"/>
    <p:sldId id="380" r:id="rId30"/>
    <p:sldId id="346" r:id="rId31"/>
    <p:sldId id="381" r:id="rId32"/>
    <p:sldId id="348" r:id="rId33"/>
    <p:sldId id="349" r:id="rId34"/>
    <p:sldId id="351" r:id="rId35"/>
    <p:sldId id="352" r:id="rId36"/>
    <p:sldId id="382" r:id="rId37"/>
    <p:sldId id="353" r:id="rId38"/>
    <p:sldId id="390" r:id="rId39"/>
    <p:sldId id="383" r:id="rId40"/>
    <p:sldId id="369" r:id="rId41"/>
    <p:sldId id="371" r:id="rId42"/>
    <p:sldId id="388" r:id="rId43"/>
    <p:sldId id="387" r:id="rId44"/>
    <p:sldId id="386" r:id="rId45"/>
    <p:sldId id="372" r:id="rId46"/>
    <p:sldId id="385" r:id="rId47"/>
    <p:sldId id="384" r:id="rId48"/>
    <p:sldId id="373" r:id="rId49"/>
    <p:sldId id="374" r:id="rId50"/>
    <p:sldId id="367" r:id="rId5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Objects="1">
      <p:cViewPr>
        <p:scale>
          <a:sx n="73" d="100"/>
          <a:sy n="73" d="100"/>
        </p:scale>
        <p:origin x="2598" y="85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259896F-2920-4201-8EB8-332AFFEDDBFB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694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2F9300CC-CFBF-4C7A-A547-D008AEEF49D8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167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61EDF-E05F-43B8-A06A-C0A0685D4208}" type="slidenum">
              <a:rPr lang="en-CA"/>
              <a:pPr/>
              <a:t>1</a:t>
            </a:fld>
            <a:endParaRPr lang="en-CA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0EDF-2F54-4B34-921F-CE3E225DBC2C}" type="slidenum">
              <a:rPr lang="en-CA"/>
              <a:pPr/>
              <a:t>12</a:t>
            </a:fld>
            <a:endParaRPr lang="en-CA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74852-13D1-4FD4-9451-0FF3F8F4261F}" type="slidenum">
              <a:rPr lang="en-CA"/>
              <a:pPr/>
              <a:t>13</a:t>
            </a:fld>
            <a:endParaRPr lang="en-CA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06363-814A-4F49-9456-9DDA2CCEDBB6}" type="slidenum">
              <a:rPr lang="en-CA"/>
              <a:pPr/>
              <a:t>15</a:t>
            </a:fld>
            <a:endParaRPr lang="en-CA"/>
          </a:p>
        </p:txBody>
      </p:sp>
      <p:sp>
        <p:nvSpPr>
          <p:cNvPr id="596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84A9-C525-4875-B2EC-8A9EE84CA0C4}" type="slidenum">
              <a:rPr lang="en-CA"/>
              <a:pPr/>
              <a:t>16</a:t>
            </a:fld>
            <a:endParaRPr lang="en-CA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01839-7112-40A8-BEC4-C1BFAF5D71C7}" type="slidenum">
              <a:rPr lang="en-CA"/>
              <a:pPr/>
              <a:t>17</a:t>
            </a:fld>
            <a:endParaRPr lang="en-CA"/>
          </a:p>
        </p:txBody>
      </p:sp>
      <p:sp>
        <p:nvSpPr>
          <p:cNvPr id="601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9ABA1-972E-46E3-8DC8-207613AC0A89}" type="slidenum">
              <a:rPr lang="en-CA"/>
              <a:pPr/>
              <a:t>18</a:t>
            </a:fld>
            <a:endParaRPr lang="en-CA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78903-39C6-4501-BCA0-903587DCAFDC}" type="slidenum">
              <a:rPr lang="en-CA"/>
              <a:pPr/>
              <a:t>19</a:t>
            </a:fld>
            <a:endParaRPr lang="en-CA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552BB-D19F-43EC-8837-1EAE6EE0A602}" type="slidenum">
              <a:rPr lang="en-CA"/>
              <a:pPr/>
              <a:t>20</a:t>
            </a:fld>
            <a:endParaRPr lang="en-CA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C742-931C-483B-926D-267789A24DCA}" type="slidenum">
              <a:rPr lang="en-CA"/>
              <a:pPr/>
              <a:t>21</a:t>
            </a:fld>
            <a:endParaRPr lang="en-CA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4E280-D070-494F-B61F-CFCEE68EF942}" type="slidenum">
              <a:rPr lang="en-CA"/>
              <a:pPr/>
              <a:t>22</a:t>
            </a:fld>
            <a:endParaRPr lang="en-CA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701A2-3117-4222-875F-F13D9B1EEFBB}" type="slidenum">
              <a:rPr lang="en-CA"/>
              <a:pPr/>
              <a:t>2</a:t>
            </a:fld>
            <a:endParaRPr lang="en-CA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0B4E-5C50-480A-B56E-5979D6724804}" type="slidenum">
              <a:rPr lang="en-CA"/>
              <a:pPr/>
              <a:t>23</a:t>
            </a:fld>
            <a:endParaRPr lang="en-CA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EDFAC-4181-4D4F-A2B5-22D087FD3CC3}" type="slidenum">
              <a:rPr lang="en-CA"/>
              <a:pPr/>
              <a:t>24</a:t>
            </a:fld>
            <a:endParaRPr lang="en-CA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02CDC-2A0C-498F-AD5B-C257F22F0060}" type="slidenum">
              <a:rPr lang="en-CA"/>
              <a:pPr/>
              <a:t>25</a:t>
            </a:fld>
            <a:endParaRPr lang="en-CA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B1BC0-4EE6-40E4-ABD9-564D38D7A19B}" type="slidenum">
              <a:rPr lang="en-CA"/>
              <a:pPr/>
              <a:t>26</a:t>
            </a:fld>
            <a:endParaRPr lang="en-CA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21D47-0D06-49EB-A882-F7EDF78CC26F}" type="slidenum">
              <a:rPr lang="en-CA"/>
              <a:pPr/>
              <a:t>28</a:t>
            </a:fld>
            <a:endParaRPr lang="en-CA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7ACDA-4A45-43FB-B359-45536D84C289}" type="slidenum">
              <a:rPr lang="en-CA"/>
              <a:pPr/>
              <a:t>30</a:t>
            </a:fld>
            <a:endParaRPr lang="en-CA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FD64E-D6BD-450D-A8C5-B92E7D16C264}" type="slidenum">
              <a:rPr lang="en-CA"/>
              <a:pPr/>
              <a:t>32</a:t>
            </a:fld>
            <a:endParaRPr lang="en-CA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1E015-315D-4E6B-9347-C089200E8E30}" type="slidenum">
              <a:rPr lang="en-CA"/>
              <a:pPr/>
              <a:t>33</a:t>
            </a:fld>
            <a:endParaRPr lang="en-CA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A42BF-801F-4943-AE61-6F4AA543DC93}" type="slidenum">
              <a:rPr lang="en-CA"/>
              <a:pPr/>
              <a:t>34</a:t>
            </a:fld>
            <a:endParaRPr lang="en-CA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5B020-5DA6-4A0A-A232-9427A60AEEF0}" type="slidenum">
              <a:rPr lang="en-CA"/>
              <a:pPr/>
              <a:t>35</a:t>
            </a:fld>
            <a:endParaRPr lang="en-CA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A0487-349E-4FAC-BC07-A168CDB50FE6}" type="slidenum">
              <a:rPr lang="en-CA"/>
              <a:pPr/>
              <a:t>3</a:t>
            </a:fld>
            <a:endParaRPr lang="en-CA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26E2-19E5-4B8F-8284-06F0178A0099}" type="slidenum">
              <a:rPr lang="en-CA"/>
              <a:pPr/>
              <a:t>37</a:t>
            </a:fld>
            <a:endParaRPr lang="en-CA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BC8F4-57D3-49D9-AC43-0ED7EF249A03}" type="slidenum">
              <a:rPr lang="en-CA"/>
              <a:pPr/>
              <a:t>38</a:t>
            </a:fld>
            <a:endParaRPr lang="en-CA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2E586-8586-4AB0-81C7-5EE98801C69D}" type="slidenum">
              <a:rPr lang="en-CA"/>
              <a:pPr/>
              <a:t>39</a:t>
            </a:fld>
            <a:endParaRPr lang="en-CA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FF668-0910-4B9B-B1BA-0C40E08E41D2}" type="slidenum">
              <a:rPr lang="en-CA"/>
              <a:pPr/>
              <a:t>40</a:t>
            </a:fld>
            <a:endParaRPr lang="en-CA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3993E-2F95-4E54-BB03-BEA69A3B4B84}" type="slidenum">
              <a:rPr lang="en-CA"/>
              <a:pPr/>
              <a:t>41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29AC9-4C65-4B21-8E4C-02FE89EACB1B}" type="slidenum">
              <a:rPr lang="en-CA"/>
              <a:pPr/>
              <a:t>43</a:t>
            </a:fld>
            <a:endParaRPr lang="en-CA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89998-940A-4F97-882A-3C3386D487AF}" type="slidenum">
              <a:rPr lang="en-CA"/>
              <a:pPr/>
              <a:t>44</a:t>
            </a:fld>
            <a:endParaRPr lang="en-CA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6D956-C93E-4257-A616-B7B3F7C81CE1}" type="slidenum">
              <a:rPr lang="en-CA"/>
              <a:pPr/>
              <a:t>45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B6D47-5660-493A-B553-1F100395BC6E}" type="slidenum">
              <a:rPr lang="en-CA"/>
              <a:pPr/>
              <a:t>46</a:t>
            </a:fld>
            <a:endParaRPr lang="en-CA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CD155-93D4-45C8-8A05-20973C7F4A12}" type="slidenum">
              <a:rPr lang="en-CA"/>
              <a:pPr/>
              <a:t>47</a:t>
            </a:fld>
            <a:endParaRPr lang="en-CA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B28FF-7594-4A87-BC1A-5CAEB45152C8}" type="slidenum">
              <a:rPr lang="en-CA"/>
              <a:pPr/>
              <a:t>4</a:t>
            </a:fld>
            <a:endParaRPr lang="en-CA"/>
          </a:p>
        </p:txBody>
      </p:sp>
      <p:sp>
        <p:nvSpPr>
          <p:cNvPr id="66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65A62-A27D-40FE-AAED-C503D4876A45}" type="slidenum">
              <a:rPr lang="en-CA"/>
              <a:pPr/>
              <a:t>48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24492-F0C9-4632-9812-9618FA70FCA9}" type="slidenum">
              <a:rPr lang="en-CA"/>
              <a:pPr/>
              <a:t>49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28178-657A-4990-8D11-97A4915EE5E6}" type="slidenum">
              <a:rPr lang="en-CA"/>
              <a:pPr/>
              <a:t>50</a:t>
            </a:fld>
            <a:endParaRPr lang="en-CA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F3798-159A-4C5B-891F-FC2F27342E33}" type="slidenum">
              <a:rPr lang="en-CA"/>
              <a:pPr/>
              <a:t>5</a:t>
            </a:fld>
            <a:endParaRPr lang="en-CA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61FB7-3351-46B9-9D5D-C2AB058F321E}" type="slidenum">
              <a:rPr lang="en-CA"/>
              <a:pPr/>
              <a:t>6</a:t>
            </a:fld>
            <a:endParaRPr lang="en-CA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7EC80-834A-48B3-9767-8A424A4CC376}" type="slidenum">
              <a:rPr lang="en-CA"/>
              <a:pPr/>
              <a:t>7</a:t>
            </a:fld>
            <a:endParaRPr lang="en-CA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C4005-87FE-43C5-B385-494BBDD8E84F}" type="slidenum">
              <a:rPr lang="en-CA"/>
              <a:pPr/>
              <a:t>8</a:t>
            </a:fld>
            <a:endParaRPr lang="en-CA"/>
          </a:p>
        </p:txBody>
      </p:sp>
      <p:sp>
        <p:nvSpPr>
          <p:cNvPr id="590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20E91-2320-4222-9F1D-675D74EE7ED4}" type="slidenum">
              <a:rPr lang="en-CA"/>
              <a:pPr/>
              <a:t>9</a:t>
            </a:fld>
            <a:endParaRPr lang="en-CA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Ramez Elmasri and Shamkant B. Navathe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0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pic>
        <p:nvPicPr>
          <p:cNvPr id="11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19479EF-C512-4528-BF30-08B3B2E20363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E0A06C89-DED5-4897-9BCC-C515E5676BA0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4E8F41C9-D068-41A3-B0FC-910A4DC60A64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DD4438EE-1190-47B4-9E8A-8A10D771439A}" type="slidenum">
              <a:rPr lang="en-US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1B5331F8-5C46-4ADF-93C7-9EFCEB517FBA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10A22F94-2A3F-4328-B205-BB14EC6F25F4}" type="slidenum">
              <a:rPr lang="en-US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5875DFD-FD83-47FF-A23D-215EEB1E9C59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676A6DD-FB8E-44DD-AF10-76ADA98C15C8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AA96A37D-DC46-43DF-98EE-09C05467131F}" type="slidenum">
              <a:rPr lang="en-US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08,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65D24C6A-52A4-42C2-A2EF-95899755E16F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08,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Slide 2- </a:t>
            </a:r>
            <a:fld id="{DAC72D32-7643-459E-9EBE-FE8852E3A45D}" type="slidenum">
              <a:rPr lang="en-US" smtClean="0"/>
              <a:pPr/>
              <a:t>‹#›</a:t>
            </a:fld>
            <a:endParaRPr lang="en-CA"/>
          </a:p>
        </p:txBody>
      </p:sp>
      <p:grpSp>
        <p:nvGrpSpPr>
          <p:cNvPr id="9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1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12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1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15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Концепции и архитектура на БД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на </a:t>
            </a:r>
            <a:r>
              <a:rPr lang="en-US" dirty="0"/>
              <a:t>Database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7D9AD83A-5435-4B6C-8FF6-6872E3C9800E}" type="slidenum">
              <a:rPr lang="en-US"/>
              <a:pPr/>
              <a:t>10</a:t>
            </a:fld>
            <a:endParaRPr lang="en-CA"/>
          </a:p>
        </p:txBody>
      </p:sp>
      <p:pic>
        <p:nvPicPr>
          <p:cNvPr id="68608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Прмер на </a:t>
            </a:r>
            <a:r>
              <a:rPr lang="en-US" dirty="0"/>
              <a:t>database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1F3F4020-6BB7-4379-9A80-368E2599D5D4}" type="slidenum">
              <a:rPr lang="en-US"/>
              <a:pPr/>
              <a:t>11</a:t>
            </a:fld>
            <a:endParaRPr lang="en-CA"/>
          </a:p>
        </p:txBody>
      </p:sp>
      <p:pic>
        <p:nvPicPr>
          <p:cNvPr id="687108" name="Picture 4" descr="fig01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Поддържа следните </a:t>
            </a:r>
            <a:r>
              <a:rPr lang="en-US" dirty="0"/>
              <a:t>DBMS </a:t>
            </a:r>
            <a:r>
              <a:rPr lang="bg-BG" dirty="0"/>
              <a:t>характеристики</a:t>
            </a:r>
            <a:r>
              <a:rPr lang="en-US" dirty="0"/>
              <a:t>:</a:t>
            </a:r>
          </a:p>
          <a:p>
            <a:pPr lvl="1"/>
            <a:r>
              <a:rPr lang="bg-BG" b="1" dirty="0"/>
              <a:t>Независимост на данните от програмата</a:t>
            </a:r>
            <a:r>
              <a:rPr lang="en-US" b="1" dirty="0"/>
              <a:t>.</a:t>
            </a:r>
          </a:p>
          <a:p>
            <a:pPr lvl="1"/>
            <a:r>
              <a:rPr lang="bg-BG" dirty="0"/>
              <a:t>Поддръжка на </a:t>
            </a:r>
            <a:r>
              <a:rPr lang="bg-BG" b="1" dirty="0"/>
              <a:t>множество изгледи</a:t>
            </a:r>
            <a:r>
              <a:rPr lang="en-US" dirty="0"/>
              <a:t> </a:t>
            </a:r>
            <a:r>
              <a:rPr lang="bg-BG" dirty="0"/>
              <a:t>на данните</a:t>
            </a:r>
            <a:r>
              <a:rPr lang="en-US" dirty="0"/>
              <a:t>.</a:t>
            </a:r>
          </a:p>
          <a:p>
            <a:r>
              <a:rPr lang="bg-BG" dirty="0"/>
              <a:t>Не се използва явно в комерсиалните </a:t>
            </a:r>
            <a:r>
              <a:rPr lang="en-US" dirty="0"/>
              <a:t>DBMS </a:t>
            </a:r>
            <a:r>
              <a:rPr lang="bg-BG" dirty="0"/>
              <a:t>продукти.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43868B30-C65B-427D-9082-0E2C26A2B6B2}" type="slidenum">
              <a:rPr lang="en-US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Дефинира</a:t>
            </a:r>
            <a:r>
              <a:rPr lang="en-US" sz="2400" dirty="0"/>
              <a:t> DBMS </a:t>
            </a:r>
            <a:r>
              <a:rPr lang="bg-BG" sz="2400" dirty="0"/>
              <a:t>схеми на </a:t>
            </a:r>
            <a:r>
              <a:rPr lang="bg-BG" sz="2400" b="1" i="1" dirty="0"/>
              <a:t>три </a:t>
            </a:r>
            <a:r>
              <a:rPr lang="bg-BG" dirty="0"/>
              <a:t>нива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Internal schema</a:t>
            </a:r>
            <a:r>
              <a:rPr lang="en-US" sz="2200" dirty="0"/>
              <a:t> </a:t>
            </a:r>
            <a:r>
              <a:rPr lang="bg-BG" sz="2200" dirty="0"/>
              <a:t>на вътрешно ниво за описание на физическото съхранение на структурите и достъпа до тях</a:t>
            </a:r>
            <a:r>
              <a:rPr lang="en-US" sz="2200" dirty="0"/>
              <a:t> (</a:t>
            </a:r>
            <a:r>
              <a:rPr lang="bg-BG" sz="2200" dirty="0"/>
              <a:t>т.е.</a:t>
            </a:r>
            <a:r>
              <a:rPr lang="en-US" sz="2200" dirty="0"/>
              <a:t> indexes). </a:t>
            </a:r>
          </a:p>
          <a:p>
            <a:pPr lvl="2"/>
            <a:r>
              <a:rPr lang="bg-BG" sz="2000" dirty="0"/>
              <a:t>Обикновено използва </a:t>
            </a:r>
            <a:r>
              <a:rPr lang="bg-BG" sz="2000" b="1" dirty="0"/>
              <a:t>физически </a:t>
            </a:r>
            <a:r>
              <a:rPr lang="bg-BG" sz="2000" dirty="0"/>
              <a:t>модел на данните</a:t>
            </a:r>
            <a:r>
              <a:rPr lang="en-US" sz="2000" dirty="0"/>
              <a:t>.</a:t>
            </a:r>
          </a:p>
          <a:p>
            <a:pPr lvl="1"/>
            <a:r>
              <a:rPr lang="en-US" sz="2200" b="1" dirty="0"/>
              <a:t>Conceptual schema</a:t>
            </a:r>
            <a:r>
              <a:rPr lang="en-US" sz="2200" dirty="0"/>
              <a:t> </a:t>
            </a:r>
            <a:r>
              <a:rPr lang="bg-BG" sz="2200" dirty="0"/>
              <a:t>на концептуално ниво описва структурите и ограниченията за цялата БД</a:t>
            </a:r>
            <a:r>
              <a:rPr lang="en-US" sz="2200" dirty="0"/>
              <a:t>. </a:t>
            </a:r>
          </a:p>
          <a:p>
            <a:pPr lvl="2"/>
            <a:r>
              <a:rPr lang="bg-BG" sz="2000" dirty="0"/>
              <a:t>Използва</a:t>
            </a:r>
            <a:r>
              <a:rPr lang="en-US" sz="2000" dirty="0"/>
              <a:t> </a:t>
            </a:r>
            <a:r>
              <a:rPr lang="bg-BG" sz="2000" b="1" dirty="0"/>
              <a:t>концептуален </a:t>
            </a:r>
            <a:r>
              <a:rPr lang="bg-BG" sz="2000" dirty="0"/>
              <a:t>или </a:t>
            </a:r>
            <a:r>
              <a:rPr lang="en-US" sz="2000" b="1" dirty="0"/>
              <a:t>implementation</a:t>
            </a:r>
            <a:r>
              <a:rPr lang="en-US" sz="2000" dirty="0"/>
              <a:t> </a:t>
            </a:r>
            <a:r>
              <a:rPr lang="bg-BG" sz="2000" dirty="0"/>
              <a:t>модел на данните</a:t>
            </a:r>
            <a:r>
              <a:rPr lang="en-US" sz="2000" dirty="0"/>
              <a:t>.</a:t>
            </a:r>
          </a:p>
          <a:p>
            <a:pPr lvl="1"/>
            <a:r>
              <a:rPr lang="en-US" sz="2200" b="1" dirty="0"/>
              <a:t>External schemas</a:t>
            </a:r>
            <a:r>
              <a:rPr lang="en-US" sz="2200" dirty="0"/>
              <a:t> </a:t>
            </a:r>
            <a:r>
              <a:rPr lang="bg-BG" sz="2200" dirty="0"/>
              <a:t>на външно ниво за описание на различни изгледи за потребителите</a:t>
            </a:r>
            <a:r>
              <a:rPr lang="en-US" sz="2200" dirty="0"/>
              <a:t>. </a:t>
            </a:r>
          </a:p>
          <a:p>
            <a:pPr lvl="2"/>
            <a:r>
              <a:rPr lang="bg-BG" sz="2000" dirty="0"/>
              <a:t>Обикновено използва същия даннов модел, както концептуалната схема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2057F1F-939B-415F-978C-62E5FC1B332B}" type="slidenum">
              <a:rPr lang="en-US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three-schema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5B879AA6-3B3E-4ED8-B5DE-EF7B9C2283F2}" type="slidenum">
              <a:rPr lang="en-US"/>
              <a:pPr/>
              <a:t>14</a:t>
            </a:fld>
            <a:endParaRPr lang="en-CA"/>
          </a:p>
        </p:txBody>
      </p:sp>
      <p:pic>
        <p:nvPicPr>
          <p:cNvPr id="70554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</a:t>
            </a:r>
            <a:r>
              <a:rPr lang="bg-BG" dirty="0"/>
              <a:t>между схемите на различни нива е необходим за трансформиране на зявките и данните</a:t>
            </a:r>
            <a:r>
              <a:rPr lang="en-US" dirty="0"/>
              <a:t>. </a:t>
            </a:r>
          </a:p>
          <a:p>
            <a:pPr lvl="1"/>
            <a:r>
              <a:rPr lang="bg-BG" dirty="0"/>
              <a:t>Програмите иползват външна схема и съпоставяне от </a:t>
            </a:r>
            <a:r>
              <a:rPr lang="en-US" dirty="0"/>
              <a:t>DBMS </a:t>
            </a:r>
            <a:r>
              <a:rPr lang="bg-BG" dirty="0"/>
              <a:t>на вътрешна схема за изпълнение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Извлечените данни от вътрешно ниво от </a:t>
            </a:r>
            <a:r>
              <a:rPr lang="en-US" dirty="0"/>
              <a:t>DBMS </a:t>
            </a:r>
            <a:r>
              <a:rPr lang="bg-BG" dirty="0"/>
              <a:t>се преформатират, за да се предствят според изискванията на външния изглед</a:t>
            </a:r>
            <a:r>
              <a:rPr lang="en-US" dirty="0"/>
              <a:t> (</a:t>
            </a:r>
            <a:r>
              <a:rPr lang="bg-BG" dirty="0"/>
              <a:t>напр.</a:t>
            </a:r>
            <a:r>
              <a:rPr lang="en-US" dirty="0"/>
              <a:t> </a:t>
            </a:r>
            <a:r>
              <a:rPr lang="bg-BG" dirty="0"/>
              <a:t>Форматиране на резултатите от </a:t>
            </a:r>
            <a:r>
              <a:rPr lang="en-US" dirty="0"/>
              <a:t>SQL </a:t>
            </a:r>
            <a:r>
              <a:rPr lang="bg-BG" dirty="0"/>
              <a:t>заявка за показване в </a:t>
            </a:r>
            <a:r>
              <a:rPr lang="en-US" dirty="0"/>
              <a:t>Web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27BCACEA-1892-4221-8938-A306C5474E29}" type="slidenum">
              <a:rPr lang="en-US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Независимост на данните</a:t>
            </a:r>
            <a:endParaRPr lang="en-US" dirty="0"/>
          </a:p>
        </p:txBody>
      </p:sp>
      <p:sp>
        <p:nvSpPr>
          <p:cNvPr id="5980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Logical Data Independence: 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Възможността да се смени концептуалната схема без промени във външната и свързаните с нея приложения.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Physical Data Independence: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Възможността да се смени вътрешната схема без промени по концептуалната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Пример: вътрешната схема може да се промени при реорганизация на файловата структура или създаване на нови индекси, за подобряване на производителността на БД.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3C2B105-8578-4BE2-8FBE-7CA63587078B}" type="slidenum">
              <a:rPr lang="en-US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Независимост на данните </a:t>
            </a:r>
            <a:r>
              <a:rPr lang="en-US" dirty="0"/>
              <a:t>(</a:t>
            </a:r>
            <a:r>
              <a:rPr lang="bg-BG" dirty="0"/>
              <a:t>продължение</a:t>
            </a:r>
            <a:r>
              <a:rPr lang="en-US" dirty="0"/>
              <a:t>)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се промени схемата на ниско ниво, трябва да се промени само</a:t>
            </a:r>
            <a:r>
              <a:rPr lang="en-US" dirty="0"/>
              <a:t> </a:t>
            </a:r>
            <a:r>
              <a:rPr lang="en-US" b="1" dirty="0"/>
              <a:t>mappings</a:t>
            </a:r>
            <a:r>
              <a:rPr lang="en-US" dirty="0"/>
              <a:t> </a:t>
            </a:r>
            <a:r>
              <a:rPr lang="bg-BG" dirty="0"/>
              <a:t>между тази схема и схемите на по-високо ниво в </a:t>
            </a:r>
            <a:r>
              <a:rPr lang="en-US" dirty="0"/>
              <a:t>DBMS</a:t>
            </a:r>
            <a:r>
              <a:rPr lang="bg-BG" dirty="0"/>
              <a:t>, за да се поддържа даннова независимост</a:t>
            </a:r>
            <a:r>
              <a:rPr lang="en-US" dirty="0"/>
              <a:t>.</a:t>
            </a:r>
          </a:p>
          <a:p>
            <a:r>
              <a:rPr lang="bg-BG" dirty="0"/>
              <a:t>Схемите на по-високо ниво </a:t>
            </a:r>
            <a:r>
              <a:rPr lang="bg-BG" b="1" dirty="0"/>
              <a:t>не се</a:t>
            </a:r>
            <a:r>
              <a:rPr lang="en-US" b="1" dirty="0"/>
              <a:t> </a:t>
            </a:r>
            <a:r>
              <a:rPr lang="bg-BG" b="1" dirty="0"/>
              <a:t>променят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Следователно, приложната програма не трябва да се променя, тъй като използва външните схеми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996F35FA-F34C-4400-A22A-51EE7874A455}" type="slidenum">
              <a:rPr lang="en-US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bg-BG" dirty="0"/>
              <a:t>езици</a:t>
            </a:r>
            <a:endParaRPr lang="en-US" dirty="0"/>
          </a:p>
        </p:txBody>
      </p:sp>
      <p:sp>
        <p:nvSpPr>
          <p:cNvPr id="65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bg-BG" dirty="0"/>
              <a:t>Високо ниво или непроцедурни езици</a:t>
            </a:r>
            <a:r>
              <a:rPr lang="en-US" dirty="0"/>
              <a:t>: </a:t>
            </a:r>
            <a:r>
              <a:rPr lang="bg-BG" dirty="0"/>
              <a:t>тук се включва релационния език </a:t>
            </a:r>
            <a:r>
              <a:rPr lang="en-US" dirty="0"/>
              <a:t>SQL</a:t>
            </a:r>
          </a:p>
          <a:p>
            <a:pPr lvl="2"/>
            <a:r>
              <a:rPr lang="bg-BG" dirty="0"/>
              <a:t>Може да се ползва самостоятелно или вграден в програмен код</a:t>
            </a:r>
            <a:endParaRPr lang="en-US" dirty="0"/>
          </a:p>
          <a:p>
            <a:pPr lvl="1"/>
            <a:r>
              <a:rPr lang="bg-BG" dirty="0"/>
              <a:t>Ниско ниво или процедурни езици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Те се вграждат в програмен код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61C07F2-570A-4F69-B210-E5836AF3A42F}" type="slidenum">
              <a:rPr lang="en-US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bg-BG" dirty="0"/>
              <a:t>езици</a:t>
            </a:r>
            <a:endParaRPr lang="en-US" dirty="0"/>
          </a:p>
        </p:txBody>
      </p:sp>
      <p:sp>
        <p:nvSpPr>
          <p:cNvPr id="6021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Data Definition Language (DDL): 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Използва се от </a:t>
            </a:r>
            <a:r>
              <a:rPr lang="en-US" dirty="0"/>
              <a:t>DBA </a:t>
            </a:r>
            <a:r>
              <a:rPr lang="bg-BG" dirty="0"/>
              <a:t> и дизайнерите на БД за задаване на концептуалната схема на БД.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В много </a:t>
            </a:r>
            <a:r>
              <a:rPr lang="en-US" dirty="0"/>
              <a:t>DBMS, DDL </a:t>
            </a:r>
            <a:r>
              <a:rPr lang="bg-BG" dirty="0"/>
              <a:t>се ползва и за дефиниране на вътрешната и външната схеми (изгледи).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В някои </a:t>
            </a:r>
            <a:r>
              <a:rPr lang="en-US" dirty="0"/>
              <a:t>DBMS, </a:t>
            </a:r>
            <a:r>
              <a:rPr lang="bg-BG" dirty="0"/>
              <a:t>се ползват отделни езици за дефиниране на вътрешната и външната схеми: </a:t>
            </a:r>
            <a:r>
              <a:rPr lang="en-US" b="1" dirty="0"/>
              <a:t>storage definition language (SDL) </a:t>
            </a:r>
            <a:r>
              <a:rPr lang="bg-BG" dirty="0"/>
              <a:t>и </a:t>
            </a:r>
            <a:r>
              <a:rPr lang="en-US" b="1" dirty="0"/>
              <a:t>view definition language (VDL)</a:t>
            </a:r>
            <a:r>
              <a:rPr 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bg-BG" dirty="0"/>
              <a:t>Обикновено </a:t>
            </a:r>
            <a:r>
              <a:rPr lang="en-US" dirty="0"/>
              <a:t>SDL </a:t>
            </a:r>
            <a:r>
              <a:rPr lang="bg-BG" dirty="0"/>
              <a:t>е реализиран през </a:t>
            </a:r>
            <a:r>
              <a:rPr lang="en-US" dirty="0"/>
              <a:t>DBMS </a:t>
            </a:r>
            <a:r>
              <a:rPr lang="bg-BG" dirty="0"/>
              <a:t>команди, предоставени на </a:t>
            </a:r>
            <a:r>
              <a:rPr lang="en-US" dirty="0"/>
              <a:t>DBA </a:t>
            </a:r>
            <a:r>
              <a:rPr lang="bg-BG" dirty="0"/>
              <a:t>и дизайнерите на БД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0106A0A-1768-4B0F-9CEB-66B9664BA0B4}" type="slidenum">
              <a:rPr lang="en-US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лекцията</a:t>
            </a:r>
            <a:endParaRPr lang="en-US" dirty="0"/>
          </a:p>
        </p:txBody>
      </p:sp>
      <p:sp>
        <p:nvSpPr>
          <p:cNvPr id="567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Модели на данните и категориите им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История на моделите на данни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Схеми, инстанции и състояния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Three-Schema Architecture</a:t>
            </a:r>
          </a:p>
          <a:p>
            <a:pPr>
              <a:lnSpc>
                <a:spcPct val="90000"/>
              </a:lnSpc>
            </a:pPr>
            <a:r>
              <a:rPr lang="bg-BG" dirty="0"/>
              <a:t>Независимост на данните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DBMS </a:t>
            </a:r>
            <a:r>
              <a:rPr lang="bg-BG" dirty="0"/>
              <a:t>езици и интерфейси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Database System Utilities and Tools</a:t>
            </a:r>
          </a:p>
          <a:p>
            <a:pPr>
              <a:lnSpc>
                <a:spcPct val="90000"/>
              </a:lnSpc>
            </a:pPr>
            <a:r>
              <a:rPr lang="bg-BG" dirty="0"/>
              <a:t>Централизирани и клиент-сървър архитектури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Класификация на </a:t>
            </a:r>
            <a:r>
              <a:rPr lang="en-US" dirty="0"/>
              <a:t>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2- </a:t>
            </a:r>
            <a:fld id="{6953EC04-C8D0-4586-9E79-92C41A892E0F}" type="slidenum">
              <a:rPr lang="en-US"/>
              <a:pPr/>
              <a:t>2</a:t>
            </a:fld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bg-BG" dirty="0"/>
              <a:t>езици</a:t>
            </a:r>
            <a:endParaRPr lang="en-US" dirty="0"/>
          </a:p>
        </p:txBody>
      </p:sp>
      <p:sp>
        <p:nvSpPr>
          <p:cNvPr id="6041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Manipulation Language (DML):</a:t>
            </a:r>
            <a:endParaRPr lang="en-US" dirty="0"/>
          </a:p>
          <a:p>
            <a:pPr lvl="1"/>
            <a:r>
              <a:rPr lang="bg-BG" dirty="0"/>
              <a:t>Използва се за задаване на актуализации и изличане на данни от БД</a:t>
            </a:r>
          </a:p>
          <a:p>
            <a:pPr lvl="1"/>
            <a:r>
              <a:rPr lang="bg-BG" dirty="0"/>
              <a:t>Командите </a:t>
            </a:r>
            <a:r>
              <a:rPr lang="en-US" dirty="0"/>
              <a:t>DML (data sublanguage) </a:t>
            </a:r>
            <a:r>
              <a:rPr lang="bg-BG" dirty="0"/>
              <a:t>могат </a:t>
            </a:r>
            <a:r>
              <a:rPr lang="bg-BG" i="1" dirty="0"/>
              <a:t>да се вграждат </a:t>
            </a:r>
            <a:r>
              <a:rPr lang="bg-BG" dirty="0"/>
              <a:t>в езици за програмиране с общо предназначение </a:t>
            </a:r>
            <a:r>
              <a:rPr lang="en-US" dirty="0"/>
              <a:t>(host language), </a:t>
            </a:r>
            <a:r>
              <a:rPr lang="bg-BG" dirty="0"/>
              <a:t>като</a:t>
            </a:r>
            <a:r>
              <a:rPr lang="en-US" dirty="0"/>
              <a:t> COBOL, C, C++ </a:t>
            </a:r>
            <a:r>
              <a:rPr lang="bg-BG" dirty="0"/>
              <a:t>или </a:t>
            </a:r>
            <a:r>
              <a:rPr lang="en-US" dirty="0"/>
              <a:t>Java.</a:t>
            </a:r>
          </a:p>
          <a:p>
            <a:pPr lvl="2"/>
            <a:r>
              <a:rPr lang="bg-BG" dirty="0"/>
              <a:t>За достъп до </a:t>
            </a:r>
            <a:r>
              <a:rPr lang="en-US" dirty="0"/>
              <a:t>DBMS </a:t>
            </a:r>
            <a:r>
              <a:rPr lang="bg-BG" dirty="0"/>
              <a:t>от език за програмиране се предоставя и библиотека от функции.</a:t>
            </a:r>
            <a:endParaRPr lang="en-US" dirty="0"/>
          </a:p>
          <a:p>
            <a:pPr lvl="1"/>
            <a:r>
              <a:rPr lang="bg-BG" dirty="0"/>
              <a:t>Самостоятелните </a:t>
            </a:r>
            <a:r>
              <a:rPr lang="en-US" dirty="0"/>
              <a:t>DML </a:t>
            </a:r>
            <a:r>
              <a:rPr lang="bg-BG" dirty="0"/>
              <a:t>команди могат да се полват директно </a:t>
            </a:r>
            <a:r>
              <a:rPr lang="en-US" dirty="0"/>
              <a:t>(</a:t>
            </a:r>
            <a:r>
              <a:rPr lang="en-US" i="1" dirty="0"/>
              <a:t>query language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98026257-24F4-49AD-9F55-B6DCD5AB94F5}" type="slidenum">
              <a:rPr lang="en-US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</a:t>
            </a:r>
            <a:r>
              <a:rPr lang="en-US" dirty="0"/>
              <a:t>DML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Level </a:t>
            </a:r>
            <a:r>
              <a:rPr lang="bg-BG" b="1" dirty="0"/>
              <a:t>или </a:t>
            </a:r>
            <a:r>
              <a:rPr lang="en-US" b="1" dirty="0"/>
              <a:t>Non-procedural Language: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SQL relational language</a:t>
            </a:r>
          </a:p>
          <a:p>
            <a:pPr lvl="1"/>
            <a:r>
              <a:rPr lang="bg-BG" dirty="0"/>
              <a:t>Те са множествено ориентирани и  задават какви данни са извлечени, а не как</a:t>
            </a:r>
            <a:r>
              <a:rPr lang="en-US" dirty="0"/>
              <a:t>. </a:t>
            </a:r>
          </a:p>
          <a:p>
            <a:pPr lvl="1"/>
            <a:r>
              <a:rPr lang="bg-BG" b="1" dirty="0"/>
              <a:t>Декларативни </a:t>
            </a:r>
            <a:r>
              <a:rPr lang="bg-BG" dirty="0"/>
              <a:t>езици</a:t>
            </a:r>
            <a:r>
              <a:rPr lang="en-US" dirty="0"/>
              <a:t>.</a:t>
            </a:r>
          </a:p>
          <a:p>
            <a:r>
              <a:rPr lang="en-US" b="1" dirty="0"/>
              <a:t>Low Level </a:t>
            </a:r>
            <a:r>
              <a:rPr lang="bg-BG" b="1" dirty="0"/>
              <a:t>или</a:t>
            </a:r>
            <a:r>
              <a:rPr lang="en-US" b="1" dirty="0"/>
              <a:t> Procedural Language:</a:t>
            </a:r>
          </a:p>
          <a:p>
            <a:pPr lvl="1"/>
            <a:r>
              <a:rPr lang="bg-BG" dirty="0"/>
              <a:t>Извличат само по един запис в даден момент от време</a:t>
            </a:r>
            <a:r>
              <a:rPr lang="en-US" dirty="0"/>
              <a:t>; </a:t>
            </a:r>
          </a:p>
          <a:p>
            <a:pPr lvl="1"/>
            <a:r>
              <a:rPr lang="bg-BG" dirty="0"/>
              <a:t>За получаване на повече записи се ползват цикли и позициониране с указатели.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A183F27-3D00-430A-9C89-D3C4A55C5320}" type="slidenum">
              <a:rPr lang="en-US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6082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Самостоятелни</a:t>
            </a:r>
            <a:r>
              <a:rPr lang="en-US" dirty="0"/>
              <a:t> query language </a:t>
            </a:r>
            <a:r>
              <a:rPr lang="bg-BG" dirty="0"/>
              <a:t>интерейси</a:t>
            </a:r>
            <a:endParaRPr lang="en-US" dirty="0"/>
          </a:p>
          <a:p>
            <a:pPr lvl="1"/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Интерактивни </a:t>
            </a:r>
            <a:r>
              <a:rPr lang="en-US" dirty="0"/>
              <a:t>SQL </a:t>
            </a:r>
            <a:r>
              <a:rPr lang="bg-BG" dirty="0"/>
              <a:t>заявки в </a:t>
            </a:r>
            <a:r>
              <a:rPr lang="en-US" dirty="0"/>
              <a:t>(</a:t>
            </a:r>
            <a:r>
              <a:rPr lang="bg-BG" dirty="0"/>
              <a:t>т.е</a:t>
            </a:r>
            <a:r>
              <a:rPr lang="en-US" dirty="0"/>
              <a:t>. SQL*Plus </a:t>
            </a:r>
            <a:r>
              <a:rPr lang="bg-BG" dirty="0"/>
              <a:t>в </a:t>
            </a:r>
            <a:r>
              <a:rPr lang="en-US" dirty="0"/>
              <a:t>ORACLE)</a:t>
            </a:r>
          </a:p>
          <a:p>
            <a:r>
              <a:rPr lang="bg-BG" dirty="0"/>
              <a:t>Програмен интерфейс за вграждане на </a:t>
            </a:r>
            <a:r>
              <a:rPr lang="en-US" dirty="0"/>
              <a:t>DML </a:t>
            </a:r>
            <a:r>
              <a:rPr lang="bg-BG" dirty="0"/>
              <a:t>в език за програмиране</a:t>
            </a:r>
            <a:endParaRPr lang="en-US" dirty="0"/>
          </a:p>
          <a:p>
            <a:r>
              <a:rPr lang="bg-BG" dirty="0"/>
              <a:t>Дружелюбен интерфейс</a:t>
            </a:r>
            <a:endParaRPr lang="en-US" dirty="0"/>
          </a:p>
          <a:p>
            <a:pPr lvl="1"/>
            <a:r>
              <a:rPr lang="bg-BG" dirty="0"/>
              <a:t>Меню базиран, базиран на форми, графичен и т.н.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58B00F8-FFEE-454B-A8B1-223D7F196144}" type="slidenum">
              <a:rPr lang="en-US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DBMS </a:t>
            </a:r>
            <a:r>
              <a:rPr lang="bg-BG" sz="3200" dirty="0"/>
              <a:t>интерфейс за програмни езици</a:t>
            </a:r>
            <a:endParaRPr lang="en-US" sz="3200" dirty="0"/>
          </a:p>
        </p:txBody>
      </p:sp>
      <p:sp>
        <p:nvSpPr>
          <p:cNvPr id="65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Програмни интерфейси за вграждане на</a:t>
            </a:r>
            <a:r>
              <a:rPr lang="en-US" dirty="0"/>
              <a:t> DML </a:t>
            </a:r>
            <a:r>
              <a:rPr lang="bg-BG" dirty="0"/>
              <a:t>в езици за програмиране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Embedded Approach</a:t>
            </a:r>
            <a:r>
              <a:rPr lang="en-US" dirty="0"/>
              <a:t>: embedded SQL (</a:t>
            </a:r>
            <a:r>
              <a:rPr lang="bg-BG" dirty="0"/>
              <a:t>за </a:t>
            </a:r>
            <a:r>
              <a:rPr lang="en-US" dirty="0"/>
              <a:t>C, C++</a:t>
            </a:r>
            <a:r>
              <a:rPr lang="bg-BG" dirty="0"/>
              <a:t> и др</a:t>
            </a:r>
            <a:r>
              <a:rPr lang="en-US" dirty="0"/>
              <a:t>.), SQLJ (</a:t>
            </a:r>
            <a:r>
              <a:rPr lang="bg-BG" dirty="0"/>
              <a:t>за </a:t>
            </a:r>
            <a:r>
              <a:rPr lang="en-US" dirty="0"/>
              <a:t>Java)</a:t>
            </a:r>
          </a:p>
          <a:p>
            <a:pPr lvl="1"/>
            <a:r>
              <a:rPr lang="en-US" b="1" dirty="0"/>
              <a:t>Procedure Call Approach</a:t>
            </a:r>
            <a:r>
              <a:rPr lang="en-US" dirty="0"/>
              <a:t>: JDBC </a:t>
            </a:r>
            <a:r>
              <a:rPr lang="bg-BG" dirty="0"/>
              <a:t>за </a:t>
            </a:r>
            <a:r>
              <a:rPr lang="en-US" dirty="0"/>
              <a:t>Java, ODBC </a:t>
            </a:r>
            <a:r>
              <a:rPr lang="bg-BG" dirty="0"/>
              <a:t>за другите езици за програмиране</a:t>
            </a:r>
            <a:endParaRPr lang="en-US" dirty="0"/>
          </a:p>
          <a:p>
            <a:pPr lvl="1"/>
            <a:r>
              <a:rPr lang="en-US" b="1" dirty="0"/>
              <a:t>Database Programming Language Approach</a:t>
            </a:r>
            <a:r>
              <a:rPr lang="en-US" dirty="0"/>
              <a:t>: ORACLE </a:t>
            </a:r>
            <a:r>
              <a:rPr lang="bg-BG" dirty="0"/>
              <a:t>има </a:t>
            </a:r>
            <a:r>
              <a:rPr lang="en-US" dirty="0"/>
              <a:t>PL/SQL</a:t>
            </a:r>
            <a:r>
              <a:rPr lang="bg-BG" dirty="0"/>
              <a:t> - програмен език базиран на </a:t>
            </a:r>
            <a:r>
              <a:rPr lang="en-US" dirty="0"/>
              <a:t>SQL; </a:t>
            </a:r>
            <a:r>
              <a:rPr lang="bg-BG" dirty="0"/>
              <a:t>езиците вграждат </a:t>
            </a:r>
            <a:r>
              <a:rPr lang="en-US" dirty="0"/>
              <a:t>SQL </a:t>
            </a:r>
            <a:r>
              <a:rPr lang="bg-BG" dirty="0"/>
              <a:t>и неговите типове данни като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6E9CC637-7888-4F9E-8FE1-22F746870CBA}" type="slidenum">
              <a:rPr lang="en-US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 Utilities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Изпълняват редица функции като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Зареждане на данни, съхранени в БД, включително необходимото конвертиране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Backing up </a:t>
            </a:r>
            <a:r>
              <a:rPr lang="bg-BG" dirty="0"/>
              <a:t>на БД периодично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Реорганизация на файловата структура на БД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Генериране на отчети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Наблюдение на производителността на БД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Други функции като сортиране, компресия на данните и т.н.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BC317D2C-5F88-4619-A869-019DC957F079}" type="slidenum">
              <a:rPr lang="en-US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</a:t>
            </a:r>
            <a:r>
              <a:rPr lang="en-US" dirty="0"/>
              <a:t> Tools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 / repository:</a:t>
            </a:r>
          </a:p>
          <a:p>
            <a:pPr lvl="1"/>
            <a:r>
              <a:rPr lang="bg-BG" dirty="0"/>
              <a:t>Използва се за съхранение на описание на схемата и друга информация като дизайнерски решения, потребителска информация и др.</a:t>
            </a:r>
            <a:endParaRPr lang="en-US" dirty="0"/>
          </a:p>
          <a:p>
            <a:pPr lvl="1"/>
            <a:r>
              <a:rPr lang="en-US" b="1" dirty="0"/>
              <a:t>Active data dictionary</a:t>
            </a:r>
            <a:r>
              <a:rPr lang="en-US" dirty="0"/>
              <a:t> </a:t>
            </a:r>
            <a:r>
              <a:rPr lang="bg-BG" dirty="0"/>
              <a:t>е достъпен от</a:t>
            </a:r>
            <a:r>
              <a:rPr lang="en-US" dirty="0"/>
              <a:t> DBMS </a:t>
            </a:r>
            <a:r>
              <a:rPr lang="bg-BG" dirty="0"/>
              <a:t>софтуер потребителите</a:t>
            </a:r>
            <a:r>
              <a:rPr lang="en-US" dirty="0"/>
              <a:t>/DBA.</a:t>
            </a:r>
          </a:p>
          <a:p>
            <a:pPr lvl="1"/>
            <a:r>
              <a:rPr lang="en-US" b="1" dirty="0"/>
              <a:t>Passive data dictionary</a:t>
            </a:r>
            <a:r>
              <a:rPr lang="en-US" dirty="0"/>
              <a:t> </a:t>
            </a:r>
            <a:r>
              <a:rPr lang="bg-BG" dirty="0"/>
              <a:t>е достъпен само от потребителите</a:t>
            </a:r>
            <a:r>
              <a:rPr lang="en-US" dirty="0"/>
              <a:t>/DBA.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002CE8DB-3355-4939-AB26-C0E0D10EBD2C}" type="slidenum">
              <a:rPr lang="en-US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</a:t>
            </a:r>
            <a:r>
              <a:rPr lang="en-US" dirty="0"/>
              <a:t>Tools</a:t>
            </a:r>
          </a:p>
        </p:txBody>
      </p:sp>
      <p:sp>
        <p:nvSpPr>
          <p:cNvPr id="66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Development Environments and CASE (computer-aided software engineering) tools: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PowerBuilder (Sybase)</a:t>
            </a:r>
          </a:p>
          <a:p>
            <a:pPr lvl="1"/>
            <a:r>
              <a:rPr lang="en-US" dirty="0" err="1"/>
              <a:t>JBuilder</a:t>
            </a:r>
            <a:r>
              <a:rPr lang="en-US" dirty="0"/>
              <a:t> (Borland)</a:t>
            </a:r>
          </a:p>
          <a:p>
            <a:pPr lvl="1"/>
            <a:r>
              <a:rPr lang="en-US" dirty="0" err="1"/>
              <a:t>JDeveloper</a:t>
            </a:r>
            <a:r>
              <a:rPr lang="en-US" dirty="0"/>
              <a:t> 10G (Oracle)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03A7B87-CC2B-4FE2-87C8-BBCEF989926D}" type="slidenum">
              <a:rPr lang="en-US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Обичайните</a:t>
            </a:r>
            <a:r>
              <a:rPr lang="en-US" dirty="0"/>
              <a:t> DBMS </a:t>
            </a:r>
            <a:r>
              <a:rPr lang="bg-BG" dirty="0"/>
              <a:t>компоненти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0C3EF940-810E-4CDB-94D0-21E052A574D4}" type="slidenum">
              <a:rPr lang="en-US"/>
              <a:pPr/>
              <a:t>27</a:t>
            </a:fld>
            <a:endParaRPr lang="en-CA"/>
          </a:p>
        </p:txBody>
      </p:sp>
      <p:pic>
        <p:nvPicPr>
          <p:cNvPr id="702468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Централизирани и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Клиент/сървър</a:t>
            </a:r>
            <a:r>
              <a:rPr lang="en-US" dirty="0"/>
              <a:t> DBMS </a:t>
            </a:r>
            <a:r>
              <a:rPr lang="bg-BG" dirty="0"/>
              <a:t>архитектури</a:t>
            </a:r>
            <a:endParaRPr lang="en-US" dirty="0"/>
          </a:p>
        </p:txBody>
      </p:sp>
      <p:sp>
        <p:nvSpPr>
          <p:cNvPr id="616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Централизирани </a:t>
            </a:r>
            <a:r>
              <a:rPr lang="en-US" dirty="0"/>
              <a:t>DBMS:</a:t>
            </a:r>
          </a:p>
          <a:p>
            <a:pPr lvl="1"/>
            <a:r>
              <a:rPr lang="bg-BG" dirty="0"/>
              <a:t>Комбинират всичко в една система - </a:t>
            </a:r>
            <a:r>
              <a:rPr lang="en-US" dirty="0"/>
              <a:t>DBMS software, hardware, application programs</a:t>
            </a:r>
            <a:r>
              <a:rPr lang="bg-BG" dirty="0"/>
              <a:t> и</a:t>
            </a:r>
            <a:r>
              <a:rPr lang="en-US" dirty="0"/>
              <a:t> user interface processing software.</a:t>
            </a:r>
          </a:p>
          <a:p>
            <a:pPr lvl="1"/>
            <a:r>
              <a:rPr lang="bg-BG" dirty="0"/>
              <a:t>Потребителят може да се свърже през отдалечен терминал – всички обаработки обаче са централизирани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DCAA99E7-E990-46A1-8217-F27C18DDBCE6}" type="slidenum">
              <a:rPr lang="en-US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Физическа централизирана архитектура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59D3810A-5A0C-4182-BA8A-679696EDDA15}" type="slidenum">
              <a:rPr lang="en-US"/>
              <a:pPr/>
              <a:t>29</a:t>
            </a:fld>
            <a:endParaRPr lang="en-CA"/>
          </a:p>
        </p:txBody>
      </p:sp>
      <p:pic>
        <p:nvPicPr>
          <p:cNvPr id="688132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7038"/>
            <a:ext cx="6477000" cy="44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 на данните</a:t>
            </a:r>
            <a:endParaRPr lang="en-US" dirty="0"/>
          </a:p>
        </p:txBody>
      </p:sp>
      <p:sp>
        <p:nvSpPr>
          <p:cNvPr id="575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 Model:</a:t>
            </a:r>
          </a:p>
          <a:p>
            <a:pPr lvl="1"/>
            <a:r>
              <a:rPr lang="bg-BG" sz="2200" dirty="0"/>
              <a:t>Множество от концепции, което описва </a:t>
            </a:r>
            <a:r>
              <a:rPr lang="bg-BG" sz="2200" b="1" i="1" dirty="0"/>
              <a:t>структура </a:t>
            </a:r>
            <a:r>
              <a:rPr lang="bg-BG" sz="2200" dirty="0"/>
              <a:t>на БД</a:t>
            </a:r>
            <a:r>
              <a:rPr lang="en-US" sz="2200" dirty="0"/>
              <a:t>, </a:t>
            </a:r>
            <a:r>
              <a:rPr lang="bg-BG" sz="2200" b="1" i="1" dirty="0"/>
              <a:t>операциите </a:t>
            </a:r>
            <a:r>
              <a:rPr lang="bg-BG" sz="2200" dirty="0"/>
              <a:t>за обработка на тези структури и редица </a:t>
            </a:r>
            <a:r>
              <a:rPr lang="bg-BG" sz="2200" b="1" i="1" dirty="0"/>
              <a:t>ограничения, </a:t>
            </a:r>
            <a:r>
              <a:rPr lang="bg-BG" sz="2200" dirty="0"/>
              <a:t>които БД трябва да спазва</a:t>
            </a:r>
            <a:r>
              <a:rPr lang="en-US" sz="2200" dirty="0"/>
              <a:t>.</a:t>
            </a:r>
          </a:p>
          <a:p>
            <a:r>
              <a:rPr lang="en-US" sz="2400" b="1" dirty="0"/>
              <a:t>Data Model Structure and Constraints:</a:t>
            </a:r>
          </a:p>
          <a:p>
            <a:pPr lvl="1"/>
            <a:r>
              <a:rPr lang="bg-BG" sz="2200" dirty="0"/>
              <a:t>Конструкциите се използват за дефиниране на структури в БД</a:t>
            </a:r>
            <a:endParaRPr lang="en-US" sz="2200" dirty="0"/>
          </a:p>
          <a:p>
            <a:pPr lvl="1"/>
            <a:r>
              <a:rPr lang="bg-BG" sz="2200" dirty="0"/>
              <a:t>Обикновено конструкциите включват </a:t>
            </a:r>
            <a:r>
              <a:rPr lang="bg-BG" sz="2200" b="1" i="1" dirty="0"/>
              <a:t>елементи </a:t>
            </a:r>
            <a:r>
              <a:rPr lang="en-US" sz="2200" dirty="0"/>
              <a:t>(</a:t>
            </a:r>
            <a:r>
              <a:rPr lang="bg-BG" sz="2200" dirty="0"/>
              <a:t>и техните </a:t>
            </a:r>
            <a:r>
              <a:rPr lang="bg-BG" sz="2200" b="1" i="1" dirty="0"/>
              <a:t>типове данни</a:t>
            </a:r>
            <a:r>
              <a:rPr lang="en-US" sz="2200" dirty="0"/>
              <a:t>)</a:t>
            </a:r>
            <a:r>
              <a:rPr lang="bg-BG" sz="2200" dirty="0"/>
              <a:t>, групи от елементи</a:t>
            </a:r>
            <a:r>
              <a:rPr lang="en-US" sz="2200" dirty="0"/>
              <a:t> (</a:t>
            </a:r>
            <a:r>
              <a:rPr lang="bg-BG" sz="2200" dirty="0"/>
              <a:t>т.е.</a:t>
            </a:r>
            <a:r>
              <a:rPr lang="en-US" sz="2200" dirty="0"/>
              <a:t> </a:t>
            </a:r>
            <a:r>
              <a:rPr lang="en-US" sz="2200" b="1" i="1" dirty="0"/>
              <a:t>entity, record, table</a:t>
            </a:r>
            <a:r>
              <a:rPr lang="en-US" sz="2200" dirty="0"/>
              <a:t>)</a:t>
            </a:r>
            <a:r>
              <a:rPr lang="bg-BG" sz="2200" dirty="0"/>
              <a:t> и</a:t>
            </a:r>
            <a:r>
              <a:rPr lang="en-US" sz="2200" dirty="0"/>
              <a:t> </a:t>
            </a:r>
            <a:r>
              <a:rPr lang="bg-BG" sz="2200" b="1" i="1" dirty="0"/>
              <a:t>връзки </a:t>
            </a:r>
            <a:r>
              <a:rPr lang="bg-BG" sz="2200" dirty="0"/>
              <a:t>между тези групи</a:t>
            </a:r>
            <a:endParaRPr lang="en-US" sz="2200" dirty="0"/>
          </a:p>
          <a:p>
            <a:pPr lvl="1"/>
            <a:r>
              <a:rPr lang="bg-BG" sz="2200" dirty="0"/>
              <a:t>Ограниченията задават някои рестрикции върху валидността на данните; те трябва да са в сила по всяко време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5124BE1-C709-44A3-BA1E-36EC21488CC8}" type="slidenum">
              <a:rPr lang="en-US"/>
              <a:pPr/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200" dirty="0"/>
              <a:t>Основни 2-слойни клиент/сървър архитектури</a:t>
            </a:r>
            <a:endParaRPr lang="en-US" sz="3200" dirty="0"/>
          </a:p>
        </p:txBody>
      </p:sp>
      <p:sp>
        <p:nvSpPr>
          <p:cNvPr id="61850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Специализирани сървъри със специализирани функции</a:t>
            </a:r>
            <a:endParaRPr lang="en-US" dirty="0"/>
          </a:p>
          <a:p>
            <a:pPr lvl="1"/>
            <a:r>
              <a:rPr lang="en-US" dirty="0"/>
              <a:t>Print server</a:t>
            </a:r>
          </a:p>
          <a:p>
            <a:pPr lvl="1"/>
            <a:r>
              <a:rPr lang="en-US" dirty="0"/>
              <a:t>File server</a:t>
            </a:r>
          </a:p>
          <a:p>
            <a:pPr lvl="1"/>
            <a:r>
              <a:rPr lang="en-US" dirty="0"/>
              <a:t>DBMS server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Email server</a:t>
            </a:r>
          </a:p>
          <a:p>
            <a:r>
              <a:rPr lang="bg-BG" dirty="0"/>
              <a:t>Клиентите могат да достъпят сървъра при необходимост.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FCC1B54-1A2A-4CE9-BBBA-FC6C50BB92D6}" type="slidenum">
              <a:rPr lang="en-US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200" dirty="0"/>
              <a:t>Логическа 2-слойна клиент/сървър архитектура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04266BC0-F14B-4550-8992-BF78D62CE5DA}" type="slidenum">
              <a:rPr lang="en-US"/>
              <a:pPr/>
              <a:t>31</a:t>
            </a:fld>
            <a:endParaRPr lang="en-CA"/>
          </a:p>
        </p:txBody>
      </p:sp>
      <p:pic>
        <p:nvPicPr>
          <p:cNvPr id="689156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63813"/>
            <a:ext cx="7810500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Клиенти</a:t>
            </a:r>
            <a:endParaRPr lang="en-US" dirty="0"/>
          </a:p>
        </p:txBody>
      </p:sp>
      <p:sp>
        <p:nvSpPr>
          <p:cNvPr id="62259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Предоставя подходящ интерфейс през клиентски софтуерен модул за достъп до различни сървърни ресурси</a:t>
            </a:r>
            <a:r>
              <a:rPr lang="en-US" dirty="0"/>
              <a:t>. </a:t>
            </a:r>
          </a:p>
          <a:p>
            <a:r>
              <a:rPr lang="bg-BG" dirty="0"/>
              <a:t>Клиентите могат да бъдат машини без дискове, </a:t>
            </a:r>
            <a:r>
              <a:rPr lang="en-US" dirty="0"/>
              <a:t>PC</a:t>
            </a:r>
            <a:r>
              <a:rPr lang="bg-BG" dirty="0"/>
              <a:t>-та или </a:t>
            </a:r>
            <a:r>
              <a:rPr lang="en-US" dirty="0"/>
              <a:t>Workstations </a:t>
            </a:r>
            <a:r>
              <a:rPr lang="bg-BG" dirty="0"/>
              <a:t>с инсталиран клиентски софтуер</a:t>
            </a:r>
            <a:r>
              <a:rPr lang="en-US" dirty="0"/>
              <a:t>.</a:t>
            </a:r>
          </a:p>
          <a:p>
            <a:r>
              <a:rPr lang="bg-BG" dirty="0"/>
              <a:t>Връзката към сървъра се осъществява през мрежа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(LAN: local area network, wireless network, </a:t>
            </a:r>
            <a:r>
              <a:rPr lang="bg-BG" dirty="0"/>
              <a:t>т.н.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DEC310F6-6817-434C-9BE6-3F55B56E4FE7}" type="slidenum">
              <a:rPr lang="en-US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Server</a:t>
            </a:r>
          </a:p>
        </p:txBody>
      </p:sp>
      <p:sp>
        <p:nvSpPr>
          <p:cNvPr id="6246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400" dirty="0"/>
              <a:t>Предоставя услугите „запитвания“ и „транзакции“ към БД на клиента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Relational DBMS servers </a:t>
            </a:r>
            <a:r>
              <a:rPr lang="bg-BG" sz="2400" dirty="0"/>
              <a:t>се наричат и</a:t>
            </a:r>
            <a:r>
              <a:rPr lang="en-US" sz="2400" dirty="0"/>
              <a:t> SQL servers, query servers </a:t>
            </a:r>
            <a:r>
              <a:rPr lang="bg-BG" sz="2400" dirty="0"/>
              <a:t>или</a:t>
            </a:r>
            <a:r>
              <a:rPr lang="en-US" sz="2400" dirty="0"/>
              <a:t> transaction servers</a:t>
            </a:r>
          </a:p>
          <a:p>
            <a:pPr>
              <a:lnSpc>
                <a:spcPct val="90000"/>
              </a:lnSpc>
            </a:pPr>
            <a:r>
              <a:rPr lang="bg-BG" dirty="0"/>
              <a:t>Клиентските приложения използват </a:t>
            </a:r>
            <a:r>
              <a:rPr lang="en-US" sz="2400" dirty="0"/>
              <a:t>Application Program Interface (</a:t>
            </a:r>
            <a:r>
              <a:rPr lang="en-US" sz="2400" b="1" dirty="0"/>
              <a:t>API</a:t>
            </a:r>
            <a:r>
              <a:rPr lang="en-US" sz="2400" dirty="0"/>
              <a:t>) </a:t>
            </a:r>
            <a:r>
              <a:rPr lang="bg-BG" sz="2400" dirty="0"/>
              <a:t>за достъп до БД на сървъра през стандартен интерфейс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ODBC: Open Database Connectivity standard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JDBC: </a:t>
            </a:r>
            <a:r>
              <a:rPr lang="bg-BG" sz="2200" dirty="0"/>
              <a:t>за програмен достъп през </a:t>
            </a:r>
            <a:r>
              <a:rPr lang="en-US" sz="2200" dirty="0"/>
              <a:t>Java </a:t>
            </a:r>
            <a:endParaRPr lang="bg-BG" sz="2200" dirty="0"/>
          </a:p>
          <a:p>
            <a:pPr>
              <a:lnSpc>
                <a:spcPct val="90000"/>
              </a:lnSpc>
            </a:pPr>
            <a:r>
              <a:rPr lang="bg-BG" sz="2800" dirty="0"/>
              <a:t>Клиентът и сървърът трябва да инсталират подходящи клиентски и сървърен модули за </a:t>
            </a:r>
            <a:r>
              <a:rPr lang="en-US" sz="2800" dirty="0"/>
              <a:t>ODBC </a:t>
            </a:r>
            <a:r>
              <a:rPr lang="bg-BG" sz="2800" dirty="0"/>
              <a:t>или </a:t>
            </a:r>
            <a:r>
              <a:rPr lang="en-US" sz="2800" dirty="0"/>
              <a:t>JDBC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8CBDB47-AE2A-4693-9EB8-E221EB0BD4E4}" type="slidenum">
              <a:rPr lang="en-US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0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2-слойна клиент/сървър архитектура</a:t>
            </a:r>
            <a:endParaRPr lang="en-US" dirty="0"/>
          </a:p>
        </p:txBody>
      </p:sp>
      <p:sp>
        <p:nvSpPr>
          <p:cNvPr id="62874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Една клиентска програма може да се свърже към няколко </a:t>
            </a:r>
            <a:r>
              <a:rPr lang="en-US" dirty="0"/>
              <a:t>DBMS, </a:t>
            </a:r>
            <a:r>
              <a:rPr lang="bg-BG" dirty="0"/>
              <a:t>който се наричат </a:t>
            </a:r>
            <a:r>
              <a:rPr lang="en-US" dirty="0"/>
              <a:t>data sources.</a:t>
            </a:r>
          </a:p>
          <a:p>
            <a:r>
              <a:rPr lang="bg-BG" dirty="0"/>
              <a:t>В най-общия случай източник на данни може да бъде файл или друг </a:t>
            </a:r>
            <a:r>
              <a:rPr lang="en-US" dirty="0"/>
              <a:t>non-DBMS </a:t>
            </a:r>
            <a:r>
              <a:rPr lang="bg-BG" dirty="0"/>
              <a:t>софтуер, който управлява данни</a:t>
            </a:r>
            <a:r>
              <a:rPr lang="en-US" dirty="0"/>
              <a:t>.</a:t>
            </a:r>
          </a:p>
          <a:p>
            <a:r>
              <a:rPr lang="bg-BG" dirty="0"/>
              <a:t>Допускат се вариации в поведението на клиента, т.е. при някои </a:t>
            </a:r>
            <a:r>
              <a:rPr lang="en-US" dirty="0"/>
              <a:t>DBMS</a:t>
            </a:r>
            <a:r>
              <a:rPr lang="bg-BG" dirty="0"/>
              <a:t> обекти</a:t>
            </a:r>
            <a:r>
              <a:rPr lang="en-US" dirty="0"/>
              <a:t>, </a:t>
            </a:r>
            <a:r>
              <a:rPr lang="bg-BG" dirty="0"/>
              <a:t>се прехвърля повече функционалност (като речника на данните, оптимизация, </a:t>
            </a:r>
            <a:r>
              <a:rPr lang="en-US" dirty="0"/>
              <a:t>recovery</a:t>
            </a:r>
            <a:r>
              <a:rPr lang="bg-BG" dirty="0"/>
              <a:t> между множество сървъри и др.) към клиента.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4352C7E-2B7F-475D-865B-AFCD5D081772}" type="slidenum">
              <a:rPr lang="en-US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3-слойна клиент/сървър архитектура</a:t>
            </a:r>
            <a:endParaRPr lang="en-US" dirty="0"/>
          </a:p>
        </p:txBody>
      </p:sp>
      <p:sp>
        <p:nvSpPr>
          <p:cNvPr id="6307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 се най-често при </a:t>
            </a:r>
            <a:r>
              <a:rPr lang="en-US" sz="2400" dirty="0"/>
              <a:t>Web </a:t>
            </a:r>
            <a:r>
              <a:rPr lang="bg-BG" sz="2400" dirty="0"/>
              <a:t>приложения</a:t>
            </a:r>
            <a:endParaRPr lang="en-US" sz="2400" dirty="0"/>
          </a:p>
          <a:p>
            <a:r>
              <a:rPr lang="bg-BG" sz="2400" dirty="0"/>
              <a:t>Междинният слой се нарича </a:t>
            </a:r>
            <a:r>
              <a:rPr lang="en-US" sz="2400" dirty="0"/>
              <a:t>Application Server </a:t>
            </a:r>
            <a:r>
              <a:rPr lang="bg-BG" sz="2400" dirty="0"/>
              <a:t>или </a:t>
            </a:r>
            <a:r>
              <a:rPr lang="en-US" sz="2400" dirty="0"/>
              <a:t>Web Server: </a:t>
            </a:r>
          </a:p>
          <a:p>
            <a:pPr lvl="1"/>
            <a:r>
              <a:rPr lang="bg-BG" sz="2200" dirty="0"/>
              <a:t>Съхранява софтуер за връзка в </a:t>
            </a:r>
            <a:r>
              <a:rPr lang="en-US" sz="2200" dirty="0"/>
              <a:t>web </a:t>
            </a:r>
            <a:r>
              <a:rPr lang="bg-BG" sz="2200" dirty="0"/>
              <a:t>и бизнес логиката на приложението. Използва се за достъп до данните от сБД сървър.</a:t>
            </a:r>
            <a:endParaRPr lang="en-US" sz="2200" dirty="0"/>
          </a:p>
          <a:p>
            <a:pPr lvl="1"/>
            <a:r>
              <a:rPr lang="bg-BG" sz="2200" dirty="0"/>
              <a:t>Работи като канал за изпращане на данни между сървъра и клиента на БД.</a:t>
            </a:r>
            <a:endParaRPr lang="en-US" sz="2200" dirty="0"/>
          </a:p>
          <a:p>
            <a:r>
              <a:rPr lang="bg-BG" sz="2400" dirty="0"/>
              <a:t>3-слойната архитектура подобрява сигурността чрез</a:t>
            </a:r>
            <a:r>
              <a:rPr lang="en-US" sz="2400" dirty="0"/>
              <a:t>: </a:t>
            </a:r>
          </a:p>
          <a:p>
            <a:pPr lvl="1"/>
            <a:r>
              <a:rPr lang="bg-BG" sz="2200" dirty="0"/>
              <a:t>БД сървърът е достъпен само през междинния слой</a:t>
            </a:r>
            <a:endParaRPr lang="en-US" sz="2200" dirty="0"/>
          </a:p>
          <a:p>
            <a:pPr lvl="1"/>
            <a:r>
              <a:rPr lang="bg-BG" sz="2200" dirty="0"/>
              <a:t>Клиентът не може да достъпи директно БД сървъра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C3D4EF64-8A9F-4729-AD40-3457240FFB26}" type="slidenum">
              <a:rPr lang="en-US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3-слойна клиент/сървър архитектура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9EF30DBC-65F6-44C6-96CB-DCD6C970D359}" type="slidenum">
              <a:rPr lang="en-US"/>
              <a:pPr/>
              <a:t>36</a:t>
            </a:fld>
            <a:endParaRPr lang="en-CA"/>
          </a:p>
        </p:txBody>
      </p:sp>
      <p:pic>
        <p:nvPicPr>
          <p:cNvPr id="690180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7850"/>
            <a:ext cx="81946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 на </a:t>
            </a:r>
            <a:r>
              <a:rPr lang="en-US" dirty="0"/>
              <a:t>DBMSs</a:t>
            </a:r>
          </a:p>
        </p:txBody>
      </p:sp>
      <p:sp>
        <p:nvSpPr>
          <p:cNvPr id="63283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Според използвания модел на данните: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Традиционни</a:t>
            </a:r>
            <a:r>
              <a:rPr lang="en-US" dirty="0"/>
              <a:t>: Relational, Network, Hierarchical.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Вградени</a:t>
            </a:r>
            <a:r>
              <a:rPr lang="en-US" dirty="0"/>
              <a:t>: Object-oriented, Object-relational.</a:t>
            </a:r>
          </a:p>
          <a:p>
            <a:pPr>
              <a:lnSpc>
                <a:spcPct val="90000"/>
              </a:lnSpc>
            </a:pPr>
            <a:r>
              <a:rPr lang="bg-BG" dirty="0"/>
              <a:t>Други класификации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Single-user (</a:t>
            </a:r>
            <a:r>
              <a:rPr lang="bg-BG" dirty="0"/>
              <a:t>ползват се с РС</a:t>
            </a:r>
            <a:r>
              <a:rPr lang="en-US" dirty="0"/>
              <a:t>)</a:t>
            </a:r>
            <a:br>
              <a:rPr lang="en-US" dirty="0"/>
            </a:br>
            <a:r>
              <a:rPr lang="bg-BG" dirty="0"/>
              <a:t>срещу</a:t>
            </a:r>
            <a:r>
              <a:rPr lang="en-US" dirty="0"/>
              <a:t> multi-user (</a:t>
            </a:r>
            <a:r>
              <a:rPr lang="bg-BG" dirty="0"/>
              <a:t>повечето </a:t>
            </a:r>
            <a:r>
              <a:rPr lang="en-US" dirty="0"/>
              <a:t>DBMSs).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Centralized (</a:t>
            </a:r>
            <a:r>
              <a:rPr lang="bg-BG" dirty="0"/>
              <a:t>ползват един компютър с една БД</a:t>
            </a:r>
            <a:r>
              <a:rPr lang="en-US" dirty="0"/>
              <a:t>) </a:t>
            </a:r>
            <a:br>
              <a:rPr lang="en-US" dirty="0"/>
            </a:br>
            <a:r>
              <a:rPr lang="bg-BG" dirty="0"/>
              <a:t>срещу</a:t>
            </a:r>
            <a:r>
              <a:rPr lang="en-US" dirty="0"/>
              <a:t> distributed (</a:t>
            </a:r>
            <a:r>
              <a:rPr lang="bg-BG" dirty="0"/>
              <a:t>ползват множество компютри и множество БД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3CCCB6EF-E1AA-4DD7-8D9B-328D9A44E847}" type="slidenum">
              <a:rPr lang="en-US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Вариации на разпределени </a:t>
            </a:r>
            <a:r>
              <a:rPr lang="en-US" dirty="0"/>
              <a:t>DBMSs (DDBMSs)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Homogeneous DDBMS</a:t>
            </a:r>
          </a:p>
          <a:p>
            <a:r>
              <a:rPr lang="en-US" dirty="0"/>
              <a:t>Heterogeneous DDBMS</a:t>
            </a:r>
          </a:p>
          <a:p>
            <a:r>
              <a:rPr lang="en-US" dirty="0"/>
              <a:t>Federated or </a:t>
            </a:r>
            <a:r>
              <a:rPr lang="en-US" dirty="0" err="1"/>
              <a:t>Multidatabase</a:t>
            </a:r>
            <a:r>
              <a:rPr lang="en-US" dirty="0"/>
              <a:t> Systems</a:t>
            </a:r>
          </a:p>
          <a:p>
            <a:r>
              <a:rPr lang="en-US" dirty="0"/>
              <a:t>Distributed Database Systems </a:t>
            </a:r>
            <a:r>
              <a:rPr lang="bg-BG" dirty="0"/>
              <a:t>– днес са еквивалентни на </a:t>
            </a:r>
            <a:r>
              <a:rPr lang="en-US" dirty="0"/>
              <a:t>client-server based database systems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защото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Не поддържат напълно разпределена среда, а множество БД сървъри поддържат множество клиенти.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088209AA-0359-4CE7-AD7E-4B19C60C0520}" type="slidenum">
              <a:rPr lang="en-US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Ценово проучване на </a:t>
            </a:r>
            <a:r>
              <a:rPr lang="en-US" dirty="0"/>
              <a:t>DBMSs</a:t>
            </a:r>
          </a:p>
        </p:txBody>
      </p:sp>
      <p:sp>
        <p:nvSpPr>
          <p:cNvPr id="6912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2400" dirty="0"/>
              <a:t>Ценови обхват</a:t>
            </a:r>
            <a:r>
              <a:rPr lang="en-US" sz="2400" dirty="0"/>
              <a:t>: </a:t>
            </a:r>
            <a:r>
              <a:rPr lang="bg-BG" sz="2400" dirty="0"/>
              <a:t>от</a:t>
            </a:r>
            <a:r>
              <a:rPr lang="en-US" sz="2400" dirty="0"/>
              <a:t> free open-source systems </a:t>
            </a:r>
            <a:r>
              <a:rPr lang="bg-BG" sz="2400" dirty="0"/>
              <a:t>до конфигурации, струващи милиони долари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bg-BG" sz="2400" dirty="0"/>
              <a:t>Примери на </a:t>
            </a:r>
            <a:r>
              <a:rPr lang="en-US" sz="2400" dirty="0"/>
              <a:t>free relational DBMSs: MySQL, </a:t>
            </a:r>
            <a:r>
              <a:rPr lang="en-US" sz="2400" dirty="0" err="1"/>
              <a:t>PostgreSQL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bg-BG" sz="2400" dirty="0"/>
              <a:t>Комерсиалните </a:t>
            </a:r>
            <a:r>
              <a:rPr lang="en-US" sz="2400" dirty="0"/>
              <a:t>DBMS </a:t>
            </a:r>
            <a:r>
              <a:rPr lang="bg-BG" sz="2400" dirty="0"/>
              <a:t>предлагат допълнителни специализирани модули - </a:t>
            </a:r>
            <a:r>
              <a:rPr lang="en-US" sz="2400" dirty="0"/>
              <a:t>time-series module, spatial data module, document module, XML module</a:t>
            </a:r>
          </a:p>
          <a:p>
            <a:pPr lvl="1">
              <a:lnSpc>
                <a:spcPct val="90000"/>
              </a:lnSpc>
            </a:pPr>
            <a:r>
              <a:rPr lang="bg-BG" sz="2200" dirty="0"/>
              <a:t>Купуват се отделно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bg-BG" sz="2400" dirty="0"/>
              <a:t>Различни опции в лиценза</a:t>
            </a:r>
            <a:r>
              <a:rPr lang="en-US" sz="2400" dirty="0"/>
              <a:t>: site license, </a:t>
            </a:r>
            <a:r>
              <a:rPr lang="bg-BG" dirty="0"/>
              <a:t>мах брой паралелни потребители към БД</a:t>
            </a:r>
            <a:r>
              <a:rPr lang="en-US" sz="2400" dirty="0"/>
              <a:t> (seat license), single user</a:t>
            </a:r>
            <a:r>
              <a:rPr lang="bg-BG" sz="2400" dirty="0"/>
              <a:t> и т.н.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72F682E9-ACEC-48CE-B248-CC576FBDE677}" type="slidenum">
              <a:rPr lang="en-US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 на данните </a:t>
            </a:r>
            <a:r>
              <a:rPr lang="en-US" dirty="0"/>
              <a:t>(</a:t>
            </a:r>
            <a:r>
              <a:rPr lang="bg-BG" dirty="0"/>
              <a:t>продължение</a:t>
            </a:r>
            <a:r>
              <a:rPr lang="en-US" dirty="0"/>
              <a:t>)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Model Operations:</a:t>
            </a:r>
          </a:p>
          <a:p>
            <a:pPr lvl="1"/>
            <a:r>
              <a:rPr lang="bg-BG" dirty="0"/>
              <a:t>Тези операции се ползват за задаване на </a:t>
            </a:r>
            <a:r>
              <a:rPr lang="bg-BG" i="1" dirty="0"/>
              <a:t>извличане</a:t>
            </a:r>
            <a:r>
              <a:rPr lang="bg-BG" dirty="0"/>
              <a:t> и </a:t>
            </a:r>
            <a:r>
              <a:rPr lang="bg-BG" i="1" dirty="0"/>
              <a:t>актуализации</a:t>
            </a:r>
            <a:r>
              <a:rPr lang="bg-BG" dirty="0"/>
              <a:t> върху БД, чрез рефериране на конструкциите в модела на данните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Операциите върху данновия модел може да включват </a:t>
            </a:r>
            <a:r>
              <a:rPr lang="en-US" b="1" i="1" dirty="0"/>
              <a:t>basic model operations </a:t>
            </a:r>
            <a:r>
              <a:rPr lang="en-US" dirty="0"/>
              <a:t>(</a:t>
            </a:r>
            <a:r>
              <a:rPr lang="bg-BG" dirty="0"/>
              <a:t>т.е.</a:t>
            </a:r>
            <a:r>
              <a:rPr lang="en-US" dirty="0"/>
              <a:t> insert, delete, update) </a:t>
            </a:r>
            <a:r>
              <a:rPr lang="bg-BG" dirty="0"/>
              <a:t>и </a:t>
            </a:r>
            <a:r>
              <a:rPr lang="en-US" b="1" i="1" dirty="0"/>
              <a:t>user-defined operations </a:t>
            </a:r>
            <a:r>
              <a:rPr lang="en-US" dirty="0"/>
              <a:t>(</a:t>
            </a:r>
            <a:r>
              <a:rPr lang="bg-BG" dirty="0"/>
              <a:t>т.е. съхранени процедури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199D72C3-EA00-4212-9249-2E0B975B5E82}" type="slidenum">
              <a:rPr lang="en-US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  <a:p>
            <a:r>
              <a:rPr lang="en-US"/>
              <a:t>Hierarchical Model</a:t>
            </a:r>
          </a:p>
          <a:p>
            <a:r>
              <a:rPr lang="en-US"/>
              <a:t>Relational Model</a:t>
            </a:r>
          </a:p>
          <a:p>
            <a:r>
              <a:rPr lang="en-US"/>
              <a:t>Object-oriented Data Models</a:t>
            </a:r>
          </a:p>
          <a:p>
            <a:r>
              <a:rPr lang="en-US"/>
              <a:t>Object-Relational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FFA951CC-3082-4198-AAFF-65A546703647}" type="slidenum">
              <a:rPr lang="en-US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717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Network Model: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Първата мрежова </a:t>
            </a:r>
            <a:r>
              <a:rPr lang="en-US" dirty="0"/>
              <a:t>DBMS </a:t>
            </a:r>
            <a:r>
              <a:rPr lang="bg-BG" dirty="0"/>
              <a:t>е реализирана от </a:t>
            </a:r>
            <a:r>
              <a:rPr lang="en-US" dirty="0"/>
              <a:t>Honeywell </a:t>
            </a:r>
            <a:r>
              <a:rPr lang="bg-BG" dirty="0"/>
              <a:t>през</a:t>
            </a:r>
            <a:r>
              <a:rPr lang="en-US" dirty="0"/>
              <a:t> 1964-65 (IDS System).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Възприета е за тежка, поради поддръжката на </a:t>
            </a:r>
            <a:r>
              <a:rPr lang="en-US" dirty="0"/>
              <a:t>CODASYL (Conference on Data Systems Languages) (CODASYL - DBTG report of 1971).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По-късно е реализирана в различни големи системи </a:t>
            </a:r>
            <a:r>
              <a:rPr lang="en-US" dirty="0"/>
              <a:t>- IDMS (</a:t>
            </a:r>
            <a:r>
              <a:rPr lang="en-US" dirty="0" err="1"/>
              <a:t>Cullinet</a:t>
            </a:r>
            <a:r>
              <a:rPr lang="en-US" dirty="0"/>
              <a:t> – </a:t>
            </a:r>
            <a:r>
              <a:rPr lang="bg-BG" dirty="0"/>
              <a:t>сега </a:t>
            </a:r>
            <a:r>
              <a:rPr lang="en-US" dirty="0"/>
              <a:t>Computer Associates), DMS 1100 (Unisys), IMAGE (H.P. (Hewlett-Packard)), VAX -DBMS (Digital Equipment Corp., next COMPAQ, now H.P.).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62FD95D9-A326-4DEA-892E-07D9859DEC97}" type="slidenum">
              <a:rPr lang="en-US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на </a:t>
            </a:r>
            <a:r>
              <a:rPr lang="en-US" dirty="0"/>
              <a:t>Network Model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8C930A2-F7A1-42AB-8213-A54AD6A1ACF7}" type="slidenum">
              <a:rPr lang="en-US"/>
              <a:pPr/>
              <a:t>42</a:t>
            </a:fld>
            <a:endParaRPr lang="en-CA"/>
          </a:p>
        </p:txBody>
      </p:sp>
      <p:pic>
        <p:nvPicPr>
          <p:cNvPr id="701444" name="Picture 4" descr="fig02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224088"/>
            <a:ext cx="8294687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Предимства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Мрежовият модел може да моделира сложни връзки и да представя семантика за добавяне/изтриване на връзки.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Може да обхване повечето ситуации за моделиране чрез типове запис и типове връзки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Езикът е навигационен</a:t>
            </a:r>
            <a:r>
              <a:rPr lang="en-US" dirty="0"/>
              <a:t>; </a:t>
            </a:r>
            <a:r>
              <a:rPr lang="bg-BG" dirty="0"/>
              <a:t>позлва конструкции като </a:t>
            </a:r>
            <a:r>
              <a:rPr lang="en-US" dirty="0"/>
              <a:t>FIND, FIND member, FIND owner, FIND NEXT within set, GET</a:t>
            </a:r>
            <a:r>
              <a:rPr lang="bg-BG" dirty="0"/>
              <a:t> и др.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bg-BG" dirty="0"/>
              <a:t>Достъпна е оптимална навигация през БД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A16FA0FF-E62E-4908-8304-F7B6AFE5DF8C}" type="slidenum">
              <a:rPr lang="en-US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</p:txBody>
      </p:sp>
      <p:sp>
        <p:nvSpPr>
          <p:cNvPr id="6973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Недостатъци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Навигационна и процедурна природа на обработките</a:t>
            </a:r>
            <a:endParaRPr lang="en-US" dirty="0"/>
          </a:p>
          <a:p>
            <a:pPr lvl="1"/>
            <a:r>
              <a:rPr lang="bg-BG" dirty="0"/>
              <a:t>БД съдържа сложен масив от указатели към записи</a:t>
            </a:r>
            <a:r>
              <a:rPr lang="en-US" dirty="0"/>
              <a:t>.</a:t>
            </a:r>
          </a:p>
          <a:p>
            <a:pPr lvl="2"/>
            <a:r>
              <a:rPr lang="bg-BG" dirty="0"/>
              <a:t>Малки възможности за автоматична </a:t>
            </a:r>
            <a:r>
              <a:rPr lang="en-US" dirty="0"/>
              <a:t>“query optimization”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AFF1C262-7C5D-4EAA-BEFC-185EBA1D7461}" type="slidenum">
              <a:rPr lang="en-US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Hierarchical Data Model:</a:t>
            </a:r>
          </a:p>
          <a:p>
            <a:pPr lvl="1"/>
            <a:r>
              <a:rPr lang="bg-BG" dirty="0"/>
              <a:t>Първоначално реализиран от обединените усилия на</a:t>
            </a:r>
            <a:r>
              <a:rPr lang="en-US" dirty="0"/>
              <a:t> IBM </a:t>
            </a:r>
            <a:r>
              <a:rPr lang="bg-BG" dirty="0"/>
              <a:t>и </a:t>
            </a:r>
            <a:r>
              <a:rPr lang="en-US" dirty="0"/>
              <a:t>North American Rockwell </a:t>
            </a:r>
            <a:r>
              <a:rPr lang="bg-BG" dirty="0"/>
              <a:t>около </a:t>
            </a:r>
            <a:r>
              <a:rPr lang="en-US" dirty="0"/>
              <a:t>1965. </a:t>
            </a:r>
            <a:r>
              <a:rPr lang="bg-BG" dirty="0"/>
              <a:t>Като резултат е създадена </a:t>
            </a:r>
            <a:r>
              <a:rPr lang="en-US" dirty="0"/>
              <a:t>IMS family of systems.</a:t>
            </a:r>
          </a:p>
          <a:p>
            <a:pPr lvl="1"/>
            <a:r>
              <a:rPr lang="bg-BG" dirty="0"/>
              <a:t>Продуктът на </a:t>
            </a:r>
            <a:r>
              <a:rPr lang="en-US" dirty="0"/>
              <a:t>IBM IMS </a:t>
            </a:r>
            <a:r>
              <a:rPr lang="bg-BG" dirty="0"/>
              <a:t>е имал</a:t>
            </a:r>
            <a:r>
              <a:rPr lang="en-US" dirty="0"/>
              <a:t> (</a:t>
            </a:r>
            <a:r>
              <a:rPr lang="bg-BG" dirty="0"/>
              <a:t>и все още има</a:t>
            </a:r>
            <a:r>
              <a:rPr lang="en-US" dirty="0"/>
              <a:t>) </a:t>
            </a:r>
            <a:r>
              <a:rPr lang="bg-BG" dirty="0"/>
              <a:t>широка потребителска основа </a:t>
            </a:r>
            <a:endParaRPr lang="en-US" dirty="0"/>
          </a:p>
          <a:p>
            <a:pPr lvl="1"/>
            <a:r>
              <a:rPr lang="bg-BG" dirty="0"/>
              <a:t>Йерархичният модел е формализиран на база </a:t>
            </a:r>
            <a:r>
              <a:rPr lang="en-US" dirty="0"/>
              <a:t>IMS system</a:t>
            </a:r>
          </a:p>
          <a:p>
            <a:pPr lvl="1"/>
            <a:r>
              <a:rPr lang="bg-BG" dirty="0"/>
              <a:t>Други системи, поддържащи този модел</a:t>
            </a:r>
            <a:r>
              <a:rPr lang="en-US" dirty="0"/>
              <a:t>: System 2k (SAS </a:t>
            </a:r>
            <a:r>
              <a:rPr lang="en-US" dirty="0" err="1"/>
              <a:t>inc.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5D7ADE12-D357-4AA7-A133-C1FB8AC6D0B4}" type="slidenum">
              <a:rPr lang="en-US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Model</a:t>
            </a:r>
          </a:p>
        </p:txBody>
      </p:sp>
      <p:sp>
        <p:nvSpPr>
          <p:cNvPr id="695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/>
              <a:t>Предимства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Лесен за създаване и поддържане</a:t>
            </a:r>
            <a:endParaRPr lang="en-US" sz="2200" dirty="0"/>
          </a:p>
          <a:p>
            <a:pPr lvl="1"/>
            <a:r>
              <a:rPr lang="bg-BG" sz="2200" dirty="0"/>
              <a:t>Съответства на определен брой естествено създадени йерархии като</a:t>
            </a:r>
            <a:r>
              <a:rPr lang="en-US" sz="2200" dirty="0"/>
              <a:t> organization (“org”) chart</a:t>
            </a:r>
          </a:p>
          <a:p>
            <a:pPr lvl="1"/>
            <a:r>
              <a:rPr lang="bg-BG" sz="2200" dirty="0"/>
              <a:t>Езикът е лесен</a:t>
            </a:r>
            <a:r>
              <a:rPr lang="en-US" sz="2200" dirty="0"/>
              <a:t>: </a:t>
            </a:r>
          </a:p>
          <a:p>
            <a:pPr lvl="2"/>
            <a:r>
              <a:rPr lang="bg-BG" sz="2000" dirty="0"/>
              <a:t>Ползва конструкции като </a:t>
            </a:r>
            <a:r>
              <a:rPr lang="en-US" sz="2000" dirty="0"/>
              <a:t>GET, GET UNIQUE, GET NEXT, GET NEXT WITHIN PARENT</a:t>
            </a:r>
            <a:r>
              <a:rPr lang="bg-BG" sz="2000" dirty="0"/>
              <a:t> и др</a:t>
            </a:r>
            <a:r>
              <a:rPr lang="en-US" sz="2000" dirty="0"/>
              <a:t>.</a:t>
            </a:r>
          </a:p>
          <a:p>
            <a:r>
              <a:rPr lang="bg-BG" sz="2400" dirty="0"/>
              <a:t>Недостатъци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Навигационна и процедурна природа на обработките</a:t>
            </a:r>
            <a:endParaRPr lang="en-US" sz="2200" dirty="0"/>
          </a:p>
          <a:p>
            <a:pPr lvl="1"/>
            <a:r>
              <a:rPr lang="bg-BG" sz="2200" dirty="0"/>
              <a:t>БД се показва като линейна последователност от записи</a:t>
            </a:r>
            <a:endParaRPr lang="en-US" sz="2200" dirty="0"/>
          </a:p>
          <a:p>
            <a:pPr lvl="1"/>
            <a:r>
              <a:rPr lang="bg-BG" sz="2200" dirty="0"/>
              <a:t>Малки възможности за</a:t>
            </a:r>
            <a:r>
              <a:rPr lang="en-US" sz="2200" dirty="0"/>
              <a:t> "query optimization"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0392ADDA-6A2E-442D-97B5-36633C9AD4FB}" type="slidenum">
              <a:rPr lang="en-US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Relational Model: </a:t>
            </a:r>
          </a:p>
          <a:p>
            <a:pPr lvl="1"/>
            <a:r>
              <a:rPr lang="bg-BG" sz="2200" dirty="0"/>
              <a:t>Предложен през </a:t>
            </a:r>
            <a:r>
              <a:rPr lang="en-US" sz="2200" dirty="0"/>
              <a:t>1970 </a:t>
            </a:r>
            <a:r>
              <a:rPr lang="bg-BG" sz="2200" dirty="0"/>
              <a:t>от </a:t>
            </a:r>
            <a:r>
              <a:rPr lang="en-US" sz="2200" dirty="0"/>
              <a:t>E.F. </a:t>
            </a:r>
            <a:r>
              <a:rPr lang="en-US" sz="2200" dirty="0" err="1"/>
              <a:t>Codd</a:t>
            </a:r>
            <a:r>
              <a:rPr lang="en-US" sz="2200" dirty="0"/>
              <a:t> (IBM), </a:t>
            </a:r>
            <a:r>
              <a:rPr lang="bg-BG" sz="2200" dirty="0"/>
              <a:t>първата комерсиална система е създадена през </a:t>
            </a:r>
            <a:r>
              <a:rPr lang="en-US" sz="2200" dirty="0"/>
              <a:t>1981-82.</a:t>
            </a:r>
          </a:p>
          <a:p>
            <a:pPr lvl="1"/>
            <a:r>
              <a:rPr lang="bg-BG" sz="2200" dirty="0"/>
              <a:t>Сега се ползва в множество комерсиални продукти </a:t>
            </a:r>
            <a:r>
              <a:rPr lang="en-US" sz="2200" dirty="0"/>
              <a:t>(DB2, ORACLE, MS SQL Server, SYBASE, INFORMIX).</a:t>
            </a:r>
          </a:p>
          <a:p>
            <a:pPr lvl="1"/>
            <a:r>
              <a:rPr lang="bg-BG" sz="2200" dirty="0"/>
              <a:t>Съществуват множество</a:t>
            </a:r>
            <a:r>
              <a:rPr lang="en-US" sz="2200" dirty="0"/>
              <a:t> free open source </a:t>
            </a:r>
            <a:r>
              <a:rPr lang="bg-BG" sz="2200" dirty="0"/>
              <a:t>реализации като </a:t>
            </a:r>
            <a:r>
              <a:rPr lang="en-US" sz="2200" dirty="0"/>
              <a:t>MySQL, </a:t>
            </a:r>
            <a:r>
              <a:rPr lang="en-US" sz="2200" dirty="0" err="1"/>
              <a:t>PostgreSQL</a:t>
            </a:r>
            <a:endParaRPr lang="en-US" sz="2200" dirty="0"/>
          </a:p>
          <a:p>
            <a:pPr lvl="1"/>
            <a:r>
              <a:rPr lang="bg-BG" sz="2200" dirty="0"/>
              <a:t>Най-доминиращата, за разработка на приложения, БД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SQL relational standards: SQL-89 (SQL1), SQL-92 (SQL2), SQL-99, SQL3, …</a:t>
            </a:r>
            <a:endParaRPr lang="bg-BG" sz="2200" dirty="0"/>
          </a:p>
          <a:p>
            <a:pPr lvl="1"/>
            <a:r>
              <a:rPr lang="bg-BG" sz="2200" dirty="0"/>
              <a:t>Предмет на разглеждане в курса.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EFBFE5DA-BA02-4D87-A4C6-F1C011F77018}" type="slidenum">
              <a:rPr lang="en-US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Object-oriented Data Models:</a:t>
            </a:r>
          </a:p>
          <a:p>
            <a:pPr lvl="1"/>
            <a:r>
              <a:rPr lang="bg-BG" sz="2200" dirty="0"/>
              <a:t>Множество модели са предложени за реализация в БД</a:t>
            </a:r>
            <a:r>
              <a:rPr lang="en-US" sz="2200" dirty="0"/>
              <a:t>. </a:t>
            </a:r>
          </a:p>
          <a:p>
            <a:pPr lvl="1"/>
            <a:r>
              <a:rPr lang="bg-BG" sz="2200" dirty="0"/>
              <a:t>Един компромисен модел на</a:t>
            </a:r>
            <a:r>
              <a:rPr lang="en-US" sz="2200" dirty="0"/>
              <a:t> persistent O-O Programming Languages </a:t>
            </a:r>
            <a:r>
              <a:rPr lang="bg-BG" sz="2200" dirty="0"/>
              <a:t>като </a:t>
            </a:r>
            <a:r>
              <a:rPr lang="en-US" sz="2200" dirty="0"/>
              <a:t>C++ (</a:t>
            </a:r>
            <a:r>
              <a:rPr lang="bg-BG" sz="2200" dirty="0"/>
              <a:t>в</a:t>
            </a:r>
            <a:r>
              <a:rPr lang="en-US" sz="2200" dirty="0"/>
              <a:t> OBJECTSTORE </a:t>
            </a:r>
            <a:r>
              <a:rPr lang="bg-BG" sz="2200" dirty="0"/>
              <a:t>или </a:t>
            </a:r>
            <a:r>
              <a:rPr lang="en-US" sz="2200" dirty="0"/>
              <a:t>VERSANT), </a:t>
            </a:r>
            <a:r>
              <a:rPr lang="bg-BG" sz="2200" dirty="0"/>
              <a:t>и </a:t>
            </a:r>
            <a:r>
              <a:rPr lang="en-US" sz="2200" dirty="0"/>
              <a:t>Smalltalk (</a:t>
            </a:r>
            <a:r>
              <a:rPr lang="bg-BG" sz="2200" dirty="0"/>
              <a:t>в </a:t>
            </a:r>
            <a:r>
              <a:rPr lang="en-US" sz="2200" dirty="0"/>
              <a:t>GEMSTONE).</a:t>
            </a:r>
          </a:p>
          <a:p>
            <a:pPr lvl="1"/>
            <a:r>
              <a:rPr lang="bg-BG" sz="2200" dirty="0"/>
              <a:t>В добавка системи като </a:t>
            </a:r>
            <a:r>
              <a:rPr lang="en-US" sz="2200" dirty="0"/>
              <a:t>O2, ORION (</a:t>
            </a:r>
            <a:r>
              <a:rPr lang="bg-BG" sz="2200" dirty="0"/>
              <a:t>в </a:t>
            </a:r>
            <a:r>
              <a:rPr lang="en-US" sz="2200" dirty="0"/>
              <a:t>MCC – </a:t>
            </a:r>
            <a:r>
              <a:rPr lang="bg-BG" sz="2200" dirty="0"/>
              <a:t>след това </a:t>
            </a:r>
            <a:r>
              <a:rPr lang="en-US" sz="2200" dirty="0"/>
              <a:t>ITASCA), IRIS (</a:t>
            </a:r>
            <a:r>
              <a:rPr lang="bg-BG" sz="2200" dirty="0"/>
              <a:t>в </a:t>
            </a:r>
            <a:r>
              <a:rPr lang="en-US" sz="2200" dirty="0"/>
              <a:t>H.P.- </a:t>
            </a:r>
            <a:r>
              <a:rPr lang="bg-BG" sz="2200" dirty="0"/>
              <a:t>ползват </a:t>
            </a:r>
            <a:r>
              <a:rPr lang="en-US" sz="2200" dirty="0"/>
              <a:t>Open OODB).</a:t>
            </a:r>
          </a:p>
          <a:p>
            <a:pPr lvl="1"/>
            <a:r>
              <a:rPr lang="en-US" sz="2200" dirty="0"/>
              <a:t>Object Database Standard: ODMG-93, ODMG-version 2.0, ODMG-version 3.0.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4FC6CE9D-AB3B-4500-B043-BA3422ABCD6A}" type="slidenum">
              <a:rPr lang="en-US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данновите модели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Object-Relational Models: </a:t>
            </a:r>
          </a:p>
          <a:p>
            <a:pPr lvl="1"/>
            <a:r>
              <a:rPr lang="bg-BG" dirty="0"/>
              <a:t>Най-новите разработки. Започват с </a:t>
            </a:r>
            <a:r>
              <a:rPr lang="en-US" dirty="0"/>
              <a:t>Informix Universal Server.</a:t>
            </a:r>
          </a:p>
          <a:p>
            <a:pPr lvl="1"/>
            <a:r>
              <a:rPr lang="bg-BG" dirty="0"/>
              <a:t>Релационните системи вграждат концепциите от обектните БД и се създават обектно-релационни БД.</a:t>
            </a:r>
            <a:endParaRPr lang="en-US" dirty="0"/>
          </a:p>
          <a:p>
            <a:pPr lvl="1"/>
            <a:r>
              <a:rPr lang="bg-BG" dirty="0"/>
              <a:t>Като примери могат да се посочат късните версии на </a:t>
            </a:r>
            <a:r>
              <a:rPr lang="en-US" dirty="0"/>
              <a:t>Oracle-10i, DB2 </a:t>
            </a:r>
            <a:r>
              <a:rPr lang="bg-BG" dirty="0"/>
              <a:t>и </a:t>
            </a:r>
            <a:r>
              <a:rPr lang="en-US" dirty="0"/>
              <a:t>SQL Server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Стандартите включват </a:t>
            </a:r>
            <a:r>
              <a:rPr lang="en-US" dirty="0"/>
              <a:t>SQL-99 </a:t>
            </a:r>
            <a:r>
              <a:rPr lang="bg-BG" dirty="0"/>
              <a:t>и се очаква разширение в бъдещите </a:t>
            </a:r>
            <a:r>
              <a:rPr lang="en-US" dirty="0"/>
              <a:t>SQL </a:t>
            </a:r>
            <a:r>
              <a:rPr lang="bg-BG" dirty="0"/>
              <a:t>стандарти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840373C4-C4F5-4C2D-BAE0-8CB6AF82E90A}" type="slidenum">
              <a:rPr lang="en-US"/>
              <a:pPr/>
              <a:t>49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Категории модели данни</a:t>
            </a:r>
            <a:endParaRPr lang="en-US" dirty="0"/>
          </a:p>
        </p:txBody>
      </p:sp>
      <p:sp>
        <p:nvSpPr>
          <p:cNvPr id="577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Conceptual (high-level, semantic) data models:</a:t>
            </a:r>
          </a:p>
          <a:p>
            <a:pPr lvl="1">
              <a:lnSpc>
                <a:spcPct val="90000"/>
              </a:lnSpc>
            </a:pPr>
            <a:r>
              <a:rPr lang="bg-BG" sz="2200" dirty="0"/>
              <a:t>Предоставят концепции, които са свързани с представянето на данните според потребителите</a:t>
            </a:r>
            <a:r>
              <a:rPr lang="en-US" sz="2200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(</a:t>
            </a:r>
            <a:r>
              <a:rPr lang="bg-BG" sz="2000" dirty="0"/>
              <a:t>наричат се </a:t>
            </a:r>
            <a:r>
              <a:rPr lang="en-US" sz="2000" b="1" i="1" dirty="0"/>
              <a:t>entity-based</a:t>
            </a:r>
            <a:r>
              <a:rPr lang="en-US" sz="2000" i="1" dirty="0"/>
              <a:t> </a:t>
            </a:r>
            <a:r>
              <a:rPr lang="bg-BG" sz="2000" dirty="0"/>
              <a:t>или</a:t>
            </a:r>
            <a:r>
              <a:rPr lang="en-US" sz="2000" i="1" dirty="0"/>
              <a:t> </a:t>
            </a:r>
            <a:r>
              <a:rPr lang="en-US" sz="2000" b="1" i="1" dirty="0"/>
              <a:t>object-based</a:t>
            </a:r>
            <a:r>
              <a:rPr lang="en-US" sz="2000" dirty="0"/>
              <a:t> data models.)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Physical (low-level, internal) data models:</a:t>
            </a:r>
          </a:p>
          <a:p>
            <a:pPr lvl="1">
              <a:lnSpc>
                <a:spcPct val="90000"/>
              </a:lnSpc>
            </a:pPr>
            <a:r>
              <a:rPr lang="bg-BG" sz="2200" dirty="0"/>
              <a:t>Предоставят концепции, които описват в детайли как данните са съхранени в компютъра. Те се задават чрез дизайна и администрирането на </a:t>
            </a:r>
            <a:r>
              <a:rPr lang="en-US" sz="2200" dirty="0"/>
              <a:t>DBMS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Implementation (representational) data models:</a:t>
            </a:r>
          </a:p>
          <a:p>
            <a:pPr lvl="1">
              <a:lnSpc>
                <a:spcPct val="90000"/>
              </a:lnSpc>
            </a:pPr>
            <a:r>
              <a:rPr lang="bg-BG" sz="2200" dirty="0"/>
              <a:t>Предоставят концепции, които се намират между предходните 2 модела и се ползват от комерсиалните </a:t>
            </a:r>
            <a:r>
              <a:rPr lang="en-US" sz="2200" dirty="0"/>
              <a:t>DBMS </a:t>
            </a:r>
            <a:r>
              <a:rPr lang="bg-BG" sz="2200" dirty="0"/>
              <a:t>реализации.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E0EBB20F-8D63-4355-AD2C-1E003B0D67DC}" type="slidenum">
              <a:rPr lang="en-US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</a:t>
            </a:r>
            <a:endParaRPr lang="en-US" dirty="0"/>
          </a:p>
        </p:txBody>
      </p:sp>
      <p:sp>
        <p:nvSpPr>
          <p:cNvPr id="66355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Модели на данните и категориите им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История на моделите на данни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Схеми, инстанции и състояния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Three-Schema Architecture</a:t>
            </a:r>
          </a:p>
          <a:p>
            <a:pPr>
              <a:lnSpc>
                <a:spcPct val="90000"/>
              </a:lnSpc>
            </a:pPr>
            <a:r>
              <a:rPr lang="bg-BG" dirty="0"/>
              <a:t>Независимост на данните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DBMS </a:t>
            </a:r>
            <a:r>
              <a:rPr lang="bg-BG" dirty="0"/>
              <a:t>езици и интерфейси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Database System Utilities and Tools</a:t>
            </a:r>
          </a:p>
          <a:p>
            <a:pPr>
              <a:lnSpc>
                <a:spcPct val="90000"/>
              </a:lnSpc>
            </a:pPr>
            <a:r>
              <a:rPr lang="bg-BG" dirty="0"/>
              <a:t>Централизирани и клиент-сървър архитектури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Класификация на </a:t>
            </a:r>
            <a:r>
              <a:rPr lang="en-US" dirty="0"/>
              <a:t>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EDE59069-48B6-4AB5-B244-47085DF83BC1}" type="slidenum">
              <a:rPr lang="en-US"/>
              <a:pPr/>
              <a:t>50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Схеми срещу инстанции</a:t>
            </a:r>
            <a:endParaRPr lang="en-US" dirty="0"/>
          </a:p>
        </p:txBody>
      </p:sp>
      <p:sp>
        <p:nvSpPr>
          <p:cNvPr id="587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Database Schema:</a:t>
            </a:r>
          </a:p>
          <a:p>
            <a:pPr lvl="1">
              <a:lnSpc>
                <a:spcPct val="90000"/>
              </a:lnSpc>
            </a:pPr>
            <a:r>
              <a:rPr lang="bg-BG" b="1" i="1" dirty="0"/>
              <a:t>Описание </a:t>
            </a:r>
            <a:r>
              <a:rPr lang="bg-BG" dirty="0"/>
              <a:t>на БД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Включва описание на структурите на БД, типовете данни и ограниченията върху БД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Schema Diagram:</a:t>
            </a:r>
          </a:p>
          <a:p>
            <a:pPr lvl="1">
              <a:lnSpc>
                <a:spcPct val="90000"/>
              </a:lnSpc>
            </a:pPr>
            <a:r>
              <a:rPr lang="bg-BG" b="1" i="1" dirty="0"/>
              <a:t>Илюстративен </a:t>
            </a:r>
            <a:r>
              <a:rPr lang="bg-BG" dirty="0"/>
              <a:t>поглед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схемата на БД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Schema Construct:</a:t>
            </a:r>
          </a:p>
          <a:p>
            <a:pPr lvl="1">
              <a:lnSpc>
                <a:spcPct val="90000"/>
              </a:lnSpc>
            </a:pPr>
            <a:r>
              <a:rPr lang="bg-BG" b="1" i="1" dirty="0"/>
              <a:t>Компонент </a:t>
            </a:r>
            <a:r>
              <a:rPr lang="bg-BG" dirty="0"/>
              <a:t>на схемата или пбект в схемата, т.е.</a:t>
            </a:r>
            <a:r>
              <a:rPr lang="en-US" dirty="0"/>
              <a:t> STUDENT,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D0155A03-29DB-4E30-B1EA-51E8B3670336}" type="slidenum">
              <a:rPr lang="en-US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Схеми срещу инстанции</a:t>
            </a:r>
            <a:endParaRPr lang="en-US" dirty="0"/>
          </a:p>
        </p:txBody>
      </p:sp>
      <p:sp>
        <p:nvSpPr>
          <p:cNvPr id="65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State:</a:t>
            </a:r>
          </a:p>
          <a:p>
            <a:pPr lvl="1"/>
            <a:r>
              <a:rPr lang="bg-BG" dirty="0"/>
              <a:t>Данните, съхранени в БД в </a:t>
            </a:r>
            <a:r>
              <a:rPr lang="bg-BG" b="1" i="1" dirty="0"/>
              <a:t>даден момент от време</a:t>
            </a:r>
            <a:r>
              <a:rPr lang="en-US" dirty="0"/>
              <a:t>. </a:t>
            </a:r>
            <a:r>
              <a:rPr lang="bg-BG" dirty="0"/>
              <a:t>Тук се включват всички данни в БД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Нарича се още </a:t>
            </a:r>
            <a:r>
              <a:rPr lang="en-US" dirty="0"/>
              <a:t>database instance.</a:t>
            </a:r>
          </a:p>
          <a:p>
            <a:pPr lvl="2"/>
            <a:r>
              <a:rPr lang="bg-BG" dirty="0"/>
              <a:t>Терминът </a:t>
            </a:r>
            <a:r>
              <a:rPr lang="en-US" i="1" dirty="0"/>
              <a:t>instance </a:t>
            </a:r>
            <a:r>
              <a:rPr lang="en-US" dirty="0"/>
              <a:t> </a:t>
            </a:r>
            <a:r>
              <a:rPr lang="bg-BG" dirty="0"/>
              <a:t>се прилага и към индивидуални компоненти на БД</a:t>
            </a:r>
            <a:r>
              <a:rPr lang="en-US" dirty="0"/>
              <a:t>, </a:t>
            </a:r>
            <a:r>
              <a:rPr lang="bg-BG" dirty="0"/>
              <a:t>т.е</a:t>
            </a:r>
            <a:r>
              <a:rPr lang="en-US" dirty="0"/>
              <a:t>. </a:t>
            </a:r>
            <a:r>
              <a:rPr lang="en-US" i="1" dirty="0"/>
              <a:t>record instance, table instance, entity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929775FC-F963-42FF-B762-CC99B000458A}" type="slidenum">
              <a:rPr lang="en-US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Schema </a:t>
            </a:r>
            <a:br>
              <a:rPr lang="en-US" dirty="0"/>
            </a:br>
            <a:r>
              <a:rPr lang="bg-BG" dirty="0"/>
              <a:t>срещу</a:t>
            </a:r>
            <a:r>
              <a:rPr lang="en-US" dirty="0"/>
              <a:t> Database State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State: </a:t>
            </a:r>
          </a:p>
          <a:p>
            <a:pPr lvl="1"/>
            <a:r>
              <a:rPr lang="bg-BG" dirty="0"/>
              <a:t>Отнася се до </a:t>
            </a:r>
            <a:r>
              <a:rPr lang="bg-BG" b="1" i="1" dirty="0"/>
              <a:t>съдържанието </a:t>
            </a:r>
            <a:r>
              <a:rPr lang="bg-BG" dirty="0"/>
              <a:t>на БД в даден момент от време</a:t>
            </a:r>
            <a:r>
              <a:rPr lang="en-US" dirty="0"/>
              <a:t>.</a:t>
            </a:r>
          </a:p>
          <a:p>
            <a:r>
              <a:rPr lang="en-US" dirty="0"/>
              <a:t>Initial Database State:</a:t>
            </a:r>
          </a:p>
          <a:p>
            <a:pPr lvl="1"/>
            <a:r>
              <a:rPr lang="bg-BG" dirty="0"/>
              <a:t>Отнася се до състоянието на БД, което се зарежда в началото</a:t>
            </a:r>
            <a:r>
              <a:rPr lang="en-US" dirty="0"/>
              <a:t>.</a:t>
            </a:r>
          </a:p>
          <a:p>
            <a:r>
              <a:rPr lang="en-US" dirty="0"/>
              <a:t>Valid State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Състояние, което удовлетворява структурата и ограниченията на БД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DC02307E-1B5D-42A5-8B7C-9F6FA8C2E9FD}" type="slidenum">
              <a:rPr lang="en-US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Schema </a:t>
            </a:r>
            <a:br>
              <a:rPr lang="en-US" dirty="0"/>
            </a:br>
            <a:r>
              <a:rPr lang="bg-BG" dirty="0"/>
              <a:t>срещу</a:t>
            </a:r>
            <a:r>
              <a:rPr lang="en-US" dirty="0"/>
              <a:t> Database State (</a:t>
            </a:r>
            <a:r>
              <a:rPr lang="bg-BG" dirty="0"/>
              <a:t>продължение</a:t>
            </a:r>
            <a:r>
              <a:rPr lang="en-US" dirty="0"/>
              <a:t>)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Разлика</a:t>
            </a:r>
            <a:endParaRPr lang="en-US" dirty="0"/>
          </a:p>
          <a:p>
            <a:pPr lvl="1"/>
            <a:r>
              <a:rPr lang="en-US" b="1" i="1" dirty="0"/>
              <a:t>database schema</a:t>
            </a:r>
            <a:r>
              <a:rPr lang="en-US" dirty="0"/>
              <a:t> </a:t>
            </a:r>
            <a:r>
              <a:rPr lang="bg-BG" dirty="0"/>
              <a:t>не се променя често</a:t>
            </a:r>
            <a:r>
              <a:rPr lang="en-US" dirty="0"/>
              <a:t>. </a:t>
            </a:r>
          </a:p>
          <a:p>
            <a:pPr lvl="1"/>
            <a:r>
              <a:rPr lang="en-US" b="1" i="1" dirty="0"/>
              <a:t>database state</a:t>
            </a:r>
            <a:r>
              <a:rPr lang="en-US" dirty="0"/>
              <a:t> </a:t>
            </a:r>
            <a:r>
              <a:rPr lang="bg-BG" dirty="0"/>
              <a:t>се променя с промяна на данните в БД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b="1" dirty="0"/>
              <a:t>Schema</a:t>
            </a:r>
            <a:r>
              <a:rPr lang="en-US" dirty="0"/>
              <a:t> </a:t>
            </a:r>
            <a:r>
              <a:rPr lang="bg-BG" dirty="0"/>
              <a:t>се нарича и </a:t>
            </a:r>
            <a:r>
              <a:rPr lang="en-US" b="1" dirty="0"/>
              <a:t>intension</a:t>
            </a:r>
            <a:r>
              <a:rPr lang="en-US" dirty="0"/>
              <a:t>.</a:t>
            </a:r>
          </a:p>
          <a:p>
            <a:r>
              <a:rPr lang="en-US" b="1" dirty="0"/>
              <a:t>State</a:t>
            </a:r>
            <a:r>
              <a:rPr lang="en-US" dirty="0"/>
              <a:t> </a:t>
            </a:r>
            <a:r>
              <a:rPr lang="bg-BG" dirty="0"/>
              <a:t>е познато и кат </a:t>
            </a:r>
            <a:r>
              <a:rPr lang="en-US" b="1" dirty="0"/>
              <a:t>extension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2- </a:t>
            </a:r>
            <a:fld id="{EAE3E951-BCFC-47DE-A683-DF61D5C2A0F9}" type="slidenum">
              <a:rPr lang="en-US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1580</TotalTime>
  <Words>2643</Words>
  <Application>Microsoft Office PowerPoint</Application>
  <PresentationFormat>Letter Paper (8.5x11 in)</PresentationFormat>
  <Paragraphs>364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Tahoma</vt:lpstr>
      <vt:lpstr>Clarity</vt:lpstr>
      <vt:lpstr>Лекция 2</vt:lpstr>
      <vt:lpstr>Структура на лекцията</vt:lpstr>
      <vt:lpstr>Модели на данните</vt:lpstr>
      <vt:lpstr>Модели на данните (продължение)</vt:lpstr>
      <vt:lpstr>Категории модели данни</vt:lpstr>
      <vt:lpstr>Схеми срещу инстанции</vt:lpstr>
      <vt:lpstr>Схеми срещу инстанции</vt:lpstr>
      <vt:lpstr>Database Schema  срещу Database State</vt:lpstr>
      <vt:lpstr>Database Schema  срещу Database State (продължение)</vt:lpstr>
      <vt:lpstr>Пример на Database Schema</vt:lpstr>
      <vt:lpstr>Прмер на database state</vt:lpstr>
      <vt:lpstr>Three-Schema Architecture</vt:lpstr>
      <vt:lpstr>Three-Schema Architecture</vt:lpstr>
      <vt:lpstr>The three-schema architecture</vt:lpstr>
      <vt:lpstr>Three-Schema Architecture</vt:lpstr>
      <vt:lpstr>Независимост на данните</vt:lpstr>
      <vt:lpstr>Независимост на данните (продължение)</vt:lpstr>
      <vt:lpstr>DBMS езици</vt:lpstr>
      <vt:lpstr>DBMS езици</vt:lpstr>
      <vt:lpstr>DBMS езици</vt:lpstr>
      <vt:lpstr>Типове DML</vt:lpstr>
      <vt:lpstr>DBMS интерфейси</vt:lpstr>
      <vt:lpstr>DBMS интерфейс за програмни езици</vt:lpstr>
      <vt:lpstr>Database System Utilities</vt:lpstr>
      <vt:lpstr>Други Tools</vt:lpstr>
      <vt:lpstr>Други Tools</vt:lpstr>
      <vt:lpstr>Обичайните DBMS компоненти</vt:lpstr>
      <vt:lpstr>Централизирани и  Клиент/сървър DBMS архитектури</vt:lpstr>
      <vt:lpstr>Физическа централизирана архитектура</vt:lpstr>
      <vt:lpstr>Основни 2-слойни клиент/сървър архитектури</vt:lpstr>
      <vt:lpstr>Логическа 2-слойна клиент/сървър архитектура</vt:lpstr>
      <vt:lpstr>Клиенти</vt:lpstr>
      <vt:lpstr>DBMS Server</vt:lpstr>
      <vt:lpstr>2-слойна клиент/сървър архитектура</vt:lpstr>
      <vt:lpstr>3-слойна клиент/сървър архитектура</vt:lpstr>
      <vt:lpstr>3-слойна клиент/сървър архитектура</vt:lpstr>
      <vt:lpstr>Класификация на DBMSs</vt:lpstr>
      <vt:lpstr>Вариации на разпределени DBMSs (DDBMSs)</vt:lpstr>
      <vt:lpstr>Ценово проучване на DBMSs</vt:lpstr>
      <vt:lpstr>История на данновите модели</vt:lpstr>
      <vt:lpstr>История на данновите модели</vt:lpstr>
      <vt:lpstr>Пример на Network Model Schema</vt:lpstr>
      <vt:lpstr>Network Model</vt:lpstr>
      <vt:lpstr>Network Model</vt:lpstr>
      <vt:lpstr>История на данновите модели</vt:lpstr>
      <vt:lpstr>Hierarchical Model</vt:lpstr>
      <vt:lpstr>История на данновите модели</vt:lpstr>
      <vt:lpstr>История на данновите модели</vt:lpstr>
      <vt:lpstr>История на данновите модели</vt:lpstr>
      <vt:lpstr>Преглед</vt:lpstr>
    </vt:vector>
  </TitlesOfParts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lastModifiedBy>Velin Skenderov</cp:lastModifiedBy>
  <cp:revision>88</cp:revision>
  <cp:lastPrinted>2001-11-04T00:51:13Z</cp:lastPrinted>
  <dcterms:created xsi:type="dcterms:W3CDTF">2005-02-25T19:46:41Z</dcterms:created>
  <dcterms:modified xsi:type="dcterms:W3CDTF">2018-05-08T08:13:51Z</dcterms:modified>
</cp:coreProperties>
</file>