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97" r:id="rId2"/>
    <p:sldId id="257" r:id="rId3"/>
    <p:sldId id="298" r:id="rId4"/>
    <p:sldId id="280" r:id="rId5"/>
    <p:sldId id="305" r:id="rId6"/>
    <p:sldId id="309" r:id="rId7"/>
    <p:sldId id="306" r:id="rId8"/>
    <p:sldId id="307" r:id="rId9"/>
    <p:sldId id="308" r:id="rId10"/>
    <p:sldId id="313" r:id="rId11"/>
    <p:sldId id="310" r:id="rId12"/>
    <p:sldId id="316" r:id="rId13"/>
    <p:sldId id="317" r:id="rId14"/>
    <p:sldId id="321" r:id="rId15"/>
    <p:sldId id="318" r:id="rId16"/>
    <p:sldId id="322" r:id="rId17"/>
    <p:sldId id="319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86C944-77A9-437D-8C0C-F8A73B1AF5F0}">
          <p14:sldIdLst>
            <p14:sldId id="297"/>
          </p14:sldIdLst>
        </p14:section>
        <p14:section name="Untitled Section" id="{CEF81CB3-1476-4681-B830-D731F6F45B23}">
          <p14:sldIdLst>
            <p14:sldId id="257"/>
            <p14:sldId id="298"/>
            <p14:sldId id="280"/>
            <p14:sldId id="305"/>
            <p14:sldId id="309"/>
            <p14:sldId id="306"/>
            <p14:sldId id="307"/>
            <p14:sldId id="308"/>
            <p14:sldId id="313"/>
            <p14:sldId id="310"/>
            <p14:sldId id="316"/>
            <p14:sldId id="317"/>
            <p14:sldId id="321"/>
            <p14:sldId id="318"/>
            <p14:sldId id="322"/>
            <p14:sldId id="31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4" autoAdjust="0"/>
  </p:normalViewPr>
  <p:slideViewPr>
    <p:cSldViewPr>
      <p:cViewPr varScale="1">
        <p:scale>
          <a:sx n="68" d="100"/>
          <a:sy n="68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9B1D0-85BB-493A-9F5F-7C23392AFAD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BDE16-B368-41E7-82E9-58B1AC18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DE16-B368-41E7-82E9-58B1AC1892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Контейнер за номер н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259789B-8DA2-4A50-8017-46A5984D037C}" type="slidenum">
              <a:rPr lang="bg-BG" altLang="en-US">
                <a:solidFill>
                  <a:prstClr val="black"/>
                </a:solidFill>
              </a:rPr>
              <a:pPr/>
              <a:t>16</a:t>
            </a:fld>
            <a:endParaRPr lang="bg-BG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88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Контейнер за номер н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F23EA49-79CC-4E9A-BD03-320B6B57C1E3}" type="slidenum">
              <a:rPr lang="bg-BG" altLang="en-US">
                <a:solidFill>
                  <a:prstClr val="black"/>
                </a:solidFill>
              </a:rPr>
              <a:pPr/>
              <a:t>17</a:t>
            </a:fld>
            <a:endParaRPr lang="bg-BG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1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DE16-B368-41E7-82E9-58B1AC1892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DE16-B368-41E7-82E9-58B1AC1892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DE16-B368-41E7-82E9-58B1AC1892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DE16-B368-41E7-82E9-58B1AC1892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DE16-B368-41E7-82E9-58B1AC1892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DE16-B368-41E7-82E9-58B1AC189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DE16-B368-41E7-82E9-58B1AC1892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DE16-B368-41E7-82E9-58B1AC1892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E6A-AA7A-469E-8AC8-BDF14CC16E1B}" type="datetime1">
              <a:rPr lang="bg-BG" smtClean="0"/>
              <a:t>9.7.2018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9AC9-F4E4-4C80-9387-DE862C1C6F69}" type="datetime1">
              <a:rPr lang="bg-BG" smtClean="0"/>
              <a:t>9.7.2018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2E-412B-44F3-A85B-8D1D6FCAF202}" type="datetime1">
              <a:rPr lang="bg-BG" smtClean="0"/>
              <a:t>9.7.2018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3938"/>
            <a:ext cx="9144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аво съединение 9"/>
          <p:cNvCxnSpPr/>
          <p:nvPr userDrawn="1"/>
        </p:nvCxnSpPr>
        <p:spPr>
          <a:xfrm>
            <a:off x="0" y="476250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4CB61-9AE6-45E9-AE12-964B164F94FE}" type="datetime1">
              <a:rPr lang="bg-BG"/>
              <a:pPr>
                <a:defRPr/>
              </a:pPr>
              <a:t>9.7.2018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09C31-081D-479D-B146-61936225B567}" type="slidenum">
              <a:rPr lang="bg-BG" altLang="en-US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0357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C8E4-75DA-4013-BBDC-FCE0CEAEFCAB}" type="datetime1">
              <a:rPr lang="bg-BG" smtClean="0"/>
              <a:t>9.7.2018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C8AC-F72B-43BA-ABE1-C3F0EEBDCB21}" type="datetime1">
              <a:rPr lang="bg-BG" smtClean="0"/>
              <a:t>9.7.2018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2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5F2-B5CC-42CF-8FE6-2AA4B6C1585C}" type="datetime1">
              <a:rPr lang="bg-BG" smtClean="0"/>
              <a:t>9.7.2018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7D77-9B3D-49CB-A5AF-6A52EEABCEE2}" type="datetime1">
              <a:rPr lang="bg-BG" smtClean="0"/>
              <a:t>9.7.2018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DE28-BB37-4F26-B263-687D8DB32935}" type="datetime1">
              <a:rPr lang="bg-BG" smtClean="0"/>
              <a:t>9.7.2018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7C2-2B6C-489E-87FC-1636202E39B0}" type="datetime1">
              <a:rPr lang="bg-BG" smtClean="0"/>
              <a:t>9.7.2018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958D-F1C8-4CCE-833A-5C5EC0C6AEF6}" type="datetime1">
              <a:rPr lang="bg-BG" smtClean="0"/>
              <a:t>9.7.2018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2BF-EE00-4058-B057-F5FD86A3C761}" type="datetime1">
              <a:rPr lang="bg-BG" smtClean="0"/>
              <a:t>9.7.2018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315A-75AB-47DF-A586-6B7E0C4EAD30}" type="datetime1">
              <a:rPr lang="bg-BG" smtClean="0"/>
              <a:t>9.7.2018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4E5D-357F-4193-8BCE-89C0C4C4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image" Target="../media/image54.png"/><Relationship Id="rId7" Type="http://schemas.openxmlformats.org/officeDocument/2006/relationships/image" Target="../media/image5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11" Type="http://schemas.openxmlformats.org/officeDocument/2006/relationships/image" Target="../media/image4.png"/><Relationship Id="rId5" Type="http://schemas.openxmlformats.org/officeDocument/2006/relationships/image" Target="../media/image56.jpeg"/><Relationship Id="rId10" Type="http://schemas.openxmlformats.org/officeDocument/2006/relationships/image" Target="../media/image5.png"/><Relationship Id="rId4" Type="http://schemas.openxmlformats.org/officeDocument/2006/relationships/image" Target="../media/image55.jpg"/><Relationship Id="rId9" Type="http://schemas.openxmlformats.org/officeDocument/2006/relationships/image" Target="../media/image60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hyperlink" Target="mailto:staff@bmsys.e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17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20.jpeg"/><Relationship Id="rId15" Type="http://schemas.openxmlformats.org/officeDocument/2006/relationships/image" Target="../media/image27.jpe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www.vlikeminds.com/_/rsrc/1287478614796/about-us/Banner-About-us.jpg?width=100%2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2673657"/>
          </a:xfrm>
          <a:prstGeom prst="rect">
            <a:avLst/>
          </a:prstGeom>
          <a:noFill/>
          <a:effectLst>
            <a:reflection stA="39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562"/>
            <a:ext cx="8534400" cy="50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52400"/>
            <a:ext cx="7391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600" cap="small" spc="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9144000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897" y="3395008"/>
            <a:ext cx="3158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EMC</a:t>
            </a:r>
            <a:r>
              <a:rPr lang="en-US" sz="4000" baseline="30000" dirty="0"/>
              <a:t>2</a:t>
            </a:r>
            <a:endParaRPr lang="en-US" sz="4000" dirty="0"/>
          </a:p>
          <a:p>
            <a:pPr algn="ctr"/>
            <a:r>
              <a:rPr lang="en-US" sz="4000" b="1" dirty="0"/>
              <a:t>Documentum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67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6096000"/>
            <a:ext cx="916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388" y="1066800"/>
            <a:ext cx="8785225" cy="4522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Slide Number Placeholder 4"/>
          <p:cNvSpPr txBox="1">
            <a:spLocks/>
          </p:cNvSpPr>
          <p:nvPr/>
        </p:nvSpPr>
        <p:spPr bwMode="auto">
          <a:xfrm>
            <a:off x="8507413" y="635635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FB69CBA5-DB18-4576-8F9D-2E81B6C4EE92}" type="slidenum">
              <a:rPr lang="en-US" altLang="en-US" sz="1200" b="1">
                <a:solidFill>
                  <a:schemeClr val="bg1"/>
                </a:solidFill>
                <a:latin typeface="Verdana" panose="020B0604030504040204" pitchFamily="34" charset="0"/>
              </a:rPr>
              <a:pPr algn="r"/>
              <a:t>10</a:t>
            </a:fld>
            <a:endParaRPr lang="en-US" altLang="en-US" sz="1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898" y="1751013"/>
            <a:ext cx="4248150" cy="687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solidFill>
                  <a:srgbClr val="FFFFFF"/>
                </a:solidFill>
                <a:cs typeface="Arial" charset="0"/>
              </a:rPr>
              <a:t>Electronic enterprise archive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898" y="2438401"/>
            <a:ext cx="4248150" cy="761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dirty="0">
                <a:solidFill>
                  <a:srgbClr val="FFFFFF"/>
                </a:solidFill>
                <a:cs typeface="Arial" charset="0"/>
              </a:rPr>
              <a:t>Organizational distribution of document flow and correspondence</a:t>
            </a:r>
            <a:endParaRPr lang="en-US" sz="17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898" y="3962400"/>
            <a:ext cx="424815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dirty="0">
                <a:solidFill>
                  <a:srgbClr val="FFFFFF"/>
                </a:solidFill>
                <a:cs typeface="Arial" charset="0"/>
              </a:rPr>
              <a:t>Appraisal and storage of contracts, SAP integration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898" y="3214687"/>
            <a:ext cx="4248150" cy="7477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solidFill>
                  <a:srgbClr val="FFFFFF"/>
                </a:solidFill>
                <a:cs typeface="Arial" charset="0"/>
              </a:rPr>
              <a:t>Financial document flow – sales, delivery, SAP integration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14328" y="4653403"/>
            <a:ext cx="4254234" cy="756655"/>
          </a:xfrm>
          <a:prstGeom prst="rect">
            <a:avLst/>
          </a:prstGeom>
          <a:solidFill>
            <a:srgbClr val="C6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700" dirty="0">
                <a:solidFill>
                  <a:schemeClr val="bg1"/>
                </a:solidFill>
                <a:latin typeface="Calibri" panose="020F0502020204030204" pitchFamily="34" charset="0"/>
              </a:rPr>
              <a:t>Other processes for management of corporate documents</a:t>
            </a:r>
          </a:p>
        </p:txBody>
      </p:sp>
      <p:sp>
        <p:nvSpPr>
          <p:cNvPr id="9228" name="Подзаглавие 2"/>
          <p:cNvSpPr>
            <a:spLocks/>
          </p:cNvSpPr>
          <p:nvPr/>
        </p:nvSpPr>
        <p:spPr bwMode="auto">
          <a:xfrm>
            <a:off x="395288" y="1266825"/>
            <a:ext cx="4171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DA8200"/>
              </a:buClr>
              <a:buFont typeface="Wingdings" panose="05000000000000000000" pitchFamily="2" charset="2"/>
              <a:buNone/>
            </a:pPr>
            <a:r>
              <a:rPr lang="en-US" altLang="en-US" sz="2300" dirty="0">
                <a:latin typeface="Verdana" panose="020B0604030504040204" pitchFamily="34" charset="0"/>
              </a:rPr>
              <a:t>Functionalities:</a:t>
            </a:r>
            <a:endParaRPr lang="bg-BG" altLang="en-US" sz="2300" dirty="0">
              <a:latin typeface="Verdana" panose="020B0604030504040204" pitchFamily="34" charset="0"/>
            </a:endParaRPr>
          </a:p>
        </p:txBody>
      </p:sp>
      <p:pic>
        <p:nvPicPr>
          <p:cNvPr id="923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62" y="3438163"/>
            <a:ext cx="2821338" cy="21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64" y="2223113"/>
            <a:ext cx="2967236" cy="22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065213"/>
            <a:ext cx="2819399" cy="237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28600"/>
            <a:ext cx="8589034" cy="46926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65100" y="46038"/>
            <a:ext cx="7756881" cy="5635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small" spc="15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 Documents Management System</a:t>
            </a:r>
            <a:endParaRPr lang="en-US" sz="2800" cap="small" spc="150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42" y="6096000"/>
            <a:ext cx="9244192" cy="762000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" y="46038"/>
            <a:ext cx="7756881" cy="563562"/>
          </a:xfrm>
        </p:spPr>
        <p:txBody>
          <a:bodyPr>
            <a:noAutofit/>
          </a:bodyPr>
          <a:lstStyle/>
          <a:p>
            <a:r>
              <a:rPr lang="en-US" sz="2800" cap="small" spc="150" dirty="0" err="1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</a:t>
            </a:r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Documents Management System</a:t>
            </a:r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8586877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11</a:t>
            </a:fld>
            <a:endParaRPr lang="bg-BG" sz="120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296952" y="936624"/>
            <a:ext cx="49688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There is a full integration with SAP.</a:t>
            </a:r>
            <a:endParaRPr lang="bg-BG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processes are running on both systems.</a:t>
            </a:r>
            <a:endParaRPr lang="bg-B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1" name="Picture 4" descr="Dog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171" y="1154112"/>
            <a:ext cx="36099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52" y="2849562"/>
            <a:ext cx="47720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74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ogovori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274549"/>
            <a:ext cx="89281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2" y="6096000"/>
            <a:ext cx="9244192" cy="762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" y="46038"/>
            <a:ext cx="7756881" cy="563562"/>
          </a:xfrm>
        </p:spPr>
        <p:txBody>
          <a:bodyPr>
            <a:noAutofit/>
          </a:bodyPr>
          <a:lstStyle/>
          <a:p>
            <a:r>
              <a:rPr lang="en-US" sz="2800" cap="small" spc="150" dirty="0" err="1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</a:t>
            </a:r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Documents Management System</a:t>
            </a: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8586877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12</a:t>
            </a:fld>
            <a:endParaRPr lang="bg-BG" sz="1200" dirty="0">
              <a:solidFill>
                <a:schemeClr val="bg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5416" y="682141"/>
            <a:ext cx="8839200" cy="6047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dirty="0">
                <a:solidFill>
                  <a:srgbClr val="7F7F7F"/>
                </a:solidFill>
              </a:rPr>
              <a:t>Appraisal and storage of contracts – </a:t>
            </a:r>
            <a:r>
              <a:rPr lang="en-US" altLang="en-US" sz="2800" b="1" dirty="0">
                <a:solidFill>
                  <a:srgbClr val="7F7F7F"/>
                </a:solidFill>
              </a:rPr>
              <a:t>SAP integration</a:t>
            </a:r>
            <a:endParaRPr lang="bg-BG" alt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7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416" y="682141"/>
            <a:ext cx="8839200" cy="604764"/>
          </a:xfrm>
          <a:noFill/>
        </p:spPr>
        <p:txBody>
          <a:bodyPr/>
          <a:lstStyle/>
          <a:p>
            <a:pPr algn="l"/>
            <a:r>
              <a:rPr lang="en-US" altLang="en-US" sz="2800" b="1" dirty="0">
                <a:solidFill>
                  <a:srgbClr val="7F7F7F"/>
                </a:solidFill>
              </a:rPr>
              <a:t>Integration with</a:t>
            </a:r>
            <a:r>
              <a:rPr lang="bg-BG" altLang="en-US" sz="2800" b="1" dirty="0">
                <a:solidFill>
                  <a:srgbClr val="7F7F7F"/>
                </a:solidFill>
              </a:rPr>
              <a:t> </a:t>
            </a:r>
            <a:r>
              <a:rPr lang="en-US" altLang="en-US" sz="2800" b="1" dirty="0">
                <a:solidFill>
                  <a:srgbClr val="7F7F7F"/>
                </a:solidFill>
              </a:rPr>
              <a:t>SAP</a:t>
            </a:r>
            <a:r>
              <a:rPr lang="bg-BG" altLang="en-US" sz="2800" b="1" dirty="0">
                <a:solidFill>
                  <a:srgbClr val="7F7F7F"/>
                </a:solidFill>
              </a:rPr>
              <a:t> </a:t>
            </a:r>
            <a:r>
              <a:rPr lang="bg-BG" altLang="en-US" sz="2800" dirty="0">
                <a:solidFill>
                  <a:srgbClr val="7F7F7F"/>
                </a:solidFill>
              </a:rPr>
              <a:t>– </a:t>
            </a:r>
            <a:r>
              <a:rPr lang="en-US" altLang="en-US" sz="2800" dirty="0">
                <a:solidFill>
                  <a:srgbClr val="7F7F7F"/>
                </a:solidFill>
              </a:rPr>
              <a:t>Documentum</a:t>
            </a:r>
            <a:r>
              <a:rPr lang="bg-BG" altLang="en-US" sz="2800" dirty="0">
                <a:solidFill>
                  <a:srgbClr val="7F7F7F"/>
                </a:solidFill>
              </a:rPr>
              <a:t> </a:t>
            </a:r>
            <a:r>
              <a:rPr lang="en-US" altLang="en-US" sz="2800" dirty="0">
                <a:solidFill>
                  <a:srgbClr val="7F7F7F"/>
                </a:solidFill>
              </a:rPr>
              <a:t>incoming invoices</a:t>
            </a:r>
            <a:endParaRPr lang="bg-BG" altLang="en-US" sz="2800" dirty="0">
              <a:solidFill>
                <a:srgbClr val="7F7F7F"/>
              </a:solidFill>
            </a:endParaRPr>
          </a:p>
        </p:txBody>
      </p:sp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7" y="1243509"/>
            <a:ext cx="5643563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" y="3151188"/>
            <a:ext cx="6824663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766368"/>
            <a:ext cx="4826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2" y="6096000"/>
            <a:ext cx="9244192" cy="762000"/>
          </a:xfrm>
        </p:spPr>
      </p:pic>
      <p:sp>
        <p:nvSpPr>
          <p:cNvPr id="8" name="Slide Number Placeholder 1"/>
          <p:cNvSpPr txBox="1">
            <a:spLocks/>
          </p:cNvSpPr>
          <p:nvPr/>
        </p:nvSpPr>
        <p:spPr>
          <a:xfrm>
            <a:off x="8586877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13</a:t>
            </a:fld>
            <a:endParaRPr lang="bg-BG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5100" y="46038"/>
            <a:ext cx="7756881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 Documents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18831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81618" y="1048617"/>
            <a:ext cx="3679944" cy="309822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endParaRPr lang="bg-BG" sz="1700" dirty="0">
              <a:solidFill>
                <a:srgbClr val="FFFFFF"/>
              </a:solidFill>
              <a:cs typeface="Arial" charset="0"/>
            </a:endParaRPr>
          </a:p>
          <a:p>
            <a:pPr algn="ctr">
              <a:defRPr/>
            </a:pPr>
            <a:r>
              <a:rPr lang="en-US" sz="1700" dirty="0">
                <a:solidFill>
                  <a:srgbClr val="FFFFFF"/>
                </a:solidFill>
                <a:cs typeface="Arial" charset="0"/>
              </a:rPr>
              <a:t>Company</a:t>
            </a:r>
            <a:r>
              <a:rPr lang="bg-BG" sz="1700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en-US" altLang="en-US" sz="1700" dirty="0">
                <a:solidFill>
                  <a:srgbClr val="FFFFFF"/>
                </a:solidFill>
                <a:cs typeface="Arial" charset="0"/>
              </a:rPr>
              <a:t>X”</a:t>
            </a:r>
            <a:endParaRPr lang="bg-BG" sz="1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7744" y="691013"/>
            <a:ext cx="904514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A6A6A6"/>
                </a:solidFill>
                <a:latin typeface="Verdana" panose="020B0604030504040204" pitchFamily="34" charset="0"/>
              </a:rPr>
              <a:t>Financial document flow for incoming invoices</a:t>
            </a:r>
            <a:r>
              <a:rPr lang="ru-RU" altLang="en-US" sz="1600" dirty="0">
                <a:solidFill>
                  <a:srgbClr val="A6A6A6"/>
                </a:solidFill>
                <a:latin typeface="Verdana" panose="020B0604030504040204" pitchFamily="34" charset="0"/>
              </a:rPr>
              <a:t>– </a:t>
            </a:r>
            <a:r>
              <a:rPr lang="en-US" altLang="en-US" sz="1300" b="1" dirty="0">
                <a:solidFill>
                  <a:srgbClr val="A6A6A6"/>
                </a:solidFill>
                <a:latin typeface="Verdana" panose="020B0604030504040204" pitchFamily="34" charset="0"/>
              </a:rPr>
              <a:t>outsource of accounting functions</a:t>
            </a:r>
            <a:endParaRPr lang="bg-BG" altLang="en-US" sz="1300" b="1" dirty="0">
              <a:solidFill>
                <a:srgbClr val="A6A6A6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98517" y="1029567"/>
            <a:ext cx="3679944" cy="30982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solidFill>
                  <a:srgbClr val="FFFFFF"/>
                </a:solidFill>
                <a:cs typeface="Arial" charset="0"/>
              </a:rPr>
              <a:t>Contractor “Y”</a:t>
            </a:r>
            <a:endParaRPr lang="bg-BG" sz="1700" dirty="0">
              <a:solidFill>
                <a:srgbClr val="FFFFFF"/>
              </a:solidFill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solidFill>
                  <a:srgbClr val="FFFFFF"/>
                </a:solidFill>
                <a:cs typeface="Arial" charset="0"/>
              </a:rPr>
              <a:t>Upkeep of standard and tax accounting </a:t>
            </a:r>
            <a:endParaRPr lang="bg-BG" sz="17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17" y="2052096"/>
            <a:ext cx="4387577" cy="308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42123" y="5155617"/>
            <a:ext cx="79127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</a:rPr>
              <a:t>Executants in company “X” register the incoming invoices in system Documentum D2.</a:t>
            </a:r>
          </a:p>
          <a:p>
            <a:r>
              <a:rPr lang="en-US" altLang="en-US" sz="1200" dirty="0">
                <a:solidFill>
                  <a:schemeClr val="tx2"/>
                </a:solidFill>
              </a:rPr>
              <a:t>The funds center supervisors in company “X” agree on the invoices in D2 system.</a:t>
            </a:r>
            <a:endParaRPr lang="ru-RU" altLang="en-US" sz="1200" dirty="0">
              <a:solidFill>
                <a:schemeClr val="tx2"/>
              </a:solidFill>
            </a:endParaRPr>
          </a:p>
          <a:p>
            <a:endParaRPr lang="en-US" altLang="en-US" sz="1200" dirty="0">
              <a:solidFill>
                <a:schemeClr val="tx2"/>
              </a:solidFill>
            </a:endParaRPr>
          </a:p>
          <a:p>
            <a:r>
              <a:rPr lang="en-US" altLang="en-US" sz="1200" dirty="0">
                <a:solidFill>
                  <a:schemeClr val="tx2"/>
                </a:solidFill>
              </a:rPr>
              <a:t>Integration between the SAP and D2 systems allows for the remote processing of incoming invoices by accountants of company “Y” in the SAP system.</a:t>
            </a:r>
            <a:endParaRPr lang="ru-RU" altLang="en-US" sz="1200" dirty="0">
              <a:solidFill>
                <a:schemeClr val="tx2"/>
              </a:solidFill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9" y="2007123"/>
            <a:ext cx="4177790" cy="309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094922" y="1025718"/>
            <a:ext cx="499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lide Number Placeholder 1"/>
          <p:cNvSpPr txBox="1">
            <a:spLocks/>
          </p:cNvSpPr>
          <p:nvPr/>
        </p:nvSpPr>
        <p:spPr>
          <a:xfrm>
            <a:off x="8586877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14</a:t>
            </a:fld>
            <a:endParaRPr lang="bg-BG" sz="1200" dirty="0">
              <a:solidFill>
                <a:schemeClr val="bg1"/>
              </a:solidFill>
            </a:endParaRPr>
          </a:p>
        </p:txBody>
      </p:sp>
      <p:pic>
        <p:nvPicPr>
          <p:cNvPr id="2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2" y="6096000"/>
            <a:ext cx="9244192" cy="762000"/>
          </a:xfrm>
          <a:prstGeom prst="rect">
            <a:avLst/>
          </a:prstGeom>
        </p:spPr>
      </p:pic>
      <p:sp>
        <p:nvSpPr>
          <p:cNvPr id="22" name="Slide Number Placeholder 1"/>
          <p:cNvSpPr txBox="1">
            <a:spLocks/>
          </p:cNvSpPr>
          <p:nvPr/>
        </p:nvSpPr>
        <p:spPr>
          <a:xfrm>
            <a:off x="8601648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14</a:t>
            </a:fld>
            <a:endParaRPr lang="bg-BG" sz="12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165100" y="46038"/>
            <a:ext cx="7756881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 Documents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85971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F0DB-5BAC-45EE-A743-B3CC1971B32F}" type="slidenum">
              <a:rPr lang="bg-BG" altLang="en-US" smtClean="0"/>
              <a:pPr/>
              <a:t>15</a:t>
            </a:fld>
            <a:endParaRPr lang="bg-BG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3" y="682140"/>
            <a:ext cx="8979242" cy="571809"/>
          </a:xfrm>
          <a:noFill/>
        </p:spPr>
        <p:txBody>
          <a:bodyPr/>
          <a:lstStyle/>
          <a:p>
            <a:pPr algn="l"/>
            <a:r>
              <a:rPr lang="en-US" altLang="en-US" sz="2800" b="1" dirty="0">
                <a:solidFill>
                  <a:srgbClr val="7F7F7F"/>
                </a:solidFill>
              </a:rPr>
              <a:t>Integration SAP</a:t>
            </a:r>
            <a:r>
              <a:rPr lang="bg-BG" altLang="en-US" sz="2800" b="1" dirty="0">
                <a:solidFill>
                  <a:srgbClr val="7F7F7F"/>
                </a:solidFill>
              </a:rPr>
              <a:t> </a:t>
            </a:r>
            <a:r>
              <a:rPr lang="bg-BG" altLang="en-US" sz="2800" dirty="0">
                <a:solidFill>
                  <a:srgbClr val="7F7F7F"/>
                </a:solidFill>
              </a:rPr>
              <a:t>– </a:t>
            </a:r>
            <a:r>
              <a:rPr lang="en-US" altLang="en-US" sz="2800" dirty="0">
                <a:solidFill>
                  <a:srgbClr val="7F7F7F"/>
                </a:solidFill>
              </a:rPr>
              <a:t>Documentum</a:t>
            </a:r>
            <a:r>
              <a:rPr lang="bg-BG" altLang="en-US" sz="2800" dirty="0">
                <a:solidFill>
                  <a:srgbClr val="7F7F7F"/>
                </a:solidFill>
              </a:rPr>
              <a:t> </a:t>
            </a:r>
            <a:r>
              <a:rPr lang="en-US" altLang="en-US" sz="2800" dirty="0">
                <a:solidFill>
                  <a:srgbClr val="7F7F7F"/>
                </a:solidFill>
              </a:rPr>
              <a:t>outgoing invoices</a:t>
            </a:r>
            <a:endParaRPr lang="bg-BG" altLang="en-US" sz="2800" dirty="0">
              <a:solidFill>
                <a:srgbClr val="7F7F7F"/>
              </a:solidFill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311"/>
            <a:ext cx="894238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6962"/>
            <a:ext cx="63293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142845"/>
            <a:ext cx="412750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5100" y="46038"/>
            <a:ext cx="7756881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 Documents Management System</a:t>
            </a: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2" y="6096000"/>
            <a:ext cx="9244192" cy="762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8601648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15</a:t>
            </a:fld>
            <a:endParaRPr lang="bg-B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1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9393" y="609601"/>
            <a:ext cx="8507413" cy="744538"/>
          </a:xfrm>
        </p:spPr>
        <p:txBody>
          <a:bodyPr>
            <a:normAutofit fontScale="90000"/>
          </a:bodyPr>
          <a:lstStyle/>
          <a:p>
            <a:pPr algn="l"/>
            <a:r>
              <a:rPr lang="ru-RU" altLang="en-US" sz="2800" cap="none" dirty="0">
                <a:solidFill>
                  <a:srgbClr val="7F7F7F"/>
                </a:solidFill>
              </a:rPr>
              <a:t>EMC DOCUMENTUM </a:t>
            </a:r>
            <a:br>
              <a:rPr lang="ru-RU" altLang="en-US" sz="2800" cap="none" dirty="0">
                <a:solidFill>
                  <a:srgbClr val="7F7F7F"/>
                </a:solidFill>
              </a:rPr>
            </a:br>
            <a:r>
              <a:rPr lang="en-US" altLang="en-US" sz="2500" b="1" cap="none" dirty="0">
                <a:solidFill>
                  <a:srgbClr val="7F7F7F"/>
                </a:solidFill>
              </a:rPr>
              <a:t>OFFERED CLIENTS AND APPLICATIONS</a:t>
            </a:r>
            <a:endParaRPr lang="ru-RU" altLang="en-US" sz="2500" b="1" cap="none" dirty="0">
              <a:solidFill>
                <a:srgbClr val="7F7F7F"/>
              </a:solidFill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775FBC-F165-4153-A581-D24B76255799}" type="slidenum">
              <a:rPr lang="bg-BG" altLang="en-US">
                <a:solidFill>
                  <a:prstClr val="white"/>
                </a:solidFill>
              </a:rPr>
              <a:pPr/>
              <a:t>16</a:t>
            </a:fld>
            <a:endParaRPr lang="bg-BG" altLang="en-US">
              <a:solidFill>
                <a:prstClr val="white"/>
              </a:solidFill>
            </a:endParaRPr>
          </a:p>
        </p:txBody>
      </p:sp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0" y="5773738"/>
            <a:ext cx="9144000" cy="511175"/>
            <a:chOff x="0" y="6175086"/>
            <a:chExt cx="9144000" cy="512064"/>
          </a:xfrm>
        </p:grpSpPr>
        <p:sp>
          <p:nvSpPr>
            <p:cNvPr id="8" name="Rectangle 7"/>
            <p:cNvSpPr/>
            <p:nvPr/>
          </p:nvSpPr>
          <p:spPr>
            <a:xfrm>
              <a:off x="0" y="6175086"/>
              <a:ext cx="9144000" cy="512064"/>
            </a:xfrm>
            <a:prstGeom prst="rect">
              <a:avLst/>
            </a:prstGeom>
            <a:solidFill>
              <a:srgbClr val="2C95DD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MetaNormalLF-Roman"/>
              </a:endParaRPr>
            </a:p>
          </p:txBody>
        </p:sp>
        <p:pic>
          <p:nvPicPr>
            <p:cNvPr id="16425" name="Picture 6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549" y="6203661"/>
              <a:ext cx="940762" cy="47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1181100" y="5237163"/>
            <a:ext cx="6629400" cy="533400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MetaNormalLF-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7200" y="5351463"/>
            <a:ext cx="3011488" cy="2762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alibri"/>
              </a:rPr>
              <a:t>DOCUMENTUM PLATFORM</a:t>
            </a:r>
          </a:p>
        </p:txBody>
      </p:sp>
      <p:pic>
        <p:nvPicPr>
          <p:cNvPr id="16390" name="Picture 9" descr="tab-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293938"/>
            <a:ext cx="285908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11550" y="3206750"/>
            <a:ext cx="2109788" cy="4619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DOCUMENTUM 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PRODUCT FAMILY</a:t>
            </a:r>
          </a:p>
        </p:txBody>
      </p:sp>
      <p:pic>
        <p:nvPicPr>
          <p:cNvPr id="16392" name="Picture 11" descr="tab-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284413"/>
            <a:ext cx="285908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23088" y="4259263"/>
            <a:ext cx="992187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7DC3"/>
                </a:solidFill>
                <a:latin typeface="Calibri"/>
              </a:rPr>
              <a:t>WEBTOP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6388" y="4062413"/>
            <a:ext cx="1525587" cy="1682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/>
              </a:rPr>
              <a:t>CONTENT-CENTRIC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5913" y="2970213"/>
            <a:ext cx="1506537" cy="1682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/>
              </a:rPr>
              <a:t>PROCESS-CENTRIC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4950" y="3198813"/>
            <a:ext cx="1668463" cy="4921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7DC3"/>
                </a:solidFill>
                <a:latin typeface="Calibri"/>
              </a:rPr>
              <a:t>DOCUMENTUM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7DC3"/>
                </a:solidFill>
                <a:latin typeface="Calibri"/>
              </a:rPr>
              <a:t>xCP</a:t>
            </a:r>
            <a:endParaRPr lang="en-US" sz="1600" kern="0" dirty="0">
              <a:solidFill>
                <a:srgbClr val="007DC3"/>
              </a:solidFill>
              <a:latin typeface="Calibri"/>
            </a:endParaRPr>
          </a:p>
        </p:txBody>
      </p:sp>
      <p:pic>
        <p:nvPicPr>
          <p:cNvPr id="16397" name="Picture 16" descr="ltBlueTa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47838"/>
            <a:ext cx="284003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63625" y="1943100"/>
            <a:ext cx="1214438" cy="55403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effectLst>
                  <a:outerShdw blurRad="254000" algn="ctr" rotWithShape="0">
                    <a:srgbClr val="007DC3">
                      <a:alpha val="65000"/>
                    </a:srgbClr>
                  </a:outerShdw>
                </a:effectLst>
                <a:latin typeface="Calibri"/>
              </a:rPr>
              <a:t>FOCUSED</a:t>
            </a:r>
            <a:br>
              <a:rPr lang="en-US" kern="0" dirty="0">
                <a:solidFill>
                  <a:srgbClr val="FFFFFF"/>
                </a:solidFill>
                <a:effectLst>
                  <a:outerShdw blurRad="254000" algn="ctr" rotWithShape="0">
                    <a:srgbClr val="007DC3">
                      <a:alpha val="65000"/>
                    </a:srgbClr>
                  </a:outerShdw>
                </a:effectLst>
                <a:latin typeface="Calibri"/>
              </a:rPr>
            </a:br>
            <a:r>
              <a:rPr lang="en-US" kern="0" dirty="0">
                <a:solidFill>
                  <a:srgbClr val="FFFFFF"/>
                </a:solidFill>
                <a:effectLst>
                  <a:outerShdw blurRad="254000" algn="ctr" rotWithShape="0">
                    <a:srgbClr val="007DC3">
                      <a:alpha val="65000"/>
                    </a:srgbClr>
                  </a:outerShdw>
                </a:effectLst>
                <a:latin typeface="Calibri"/>
              </a:rPr>
              <a:t>CLIENTS</a:t>
            </a:r>
          </a:p>
        </p:txBody>
      </p:sp>
      <p:pic>
        <p:nvPicPr>
          <p:cNvPr id="16399" name="Picture 18" descr="tab-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284413"/>
            <a:ext cx="2805112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00" name="Group 19"/>
          <p:cNvGrpSpPr>
            <a:grpSpLocks/>
          </p:cNvGrpSpPr>
          <p:nvPr/>
        </p:nvGrpSpPr>
        <p:grpSpPr bwMode="auto">
          <a:xfrm>
            <a:off x="454025" y="2903538"/>
            <a:ext cx="2433638" cy="406400"/>
            <a:chOff x="427595" y="2819400"/>
            <a:chExt cx="2434962" cy="407373"/>
          </a:xfrm>
        </p:grpSpPr>
        <p:sp>
          <p:nvSpPr>
            <p:cNvPr id="23" name="TextBox 22"/>
            <p:cNvSpPr txBox="1"/>
            <p:nvPr/>
          </p:nvSpPr>
          <p:spPr>
            <a:xfrm>
              <a:off x="427595" y="3011947"/>
              <a:ext cx="2434962" cy="214826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rgbClr val="007DC3"/>
                  </a:solidFill>
                  <a:latin typeface="Calibri"/>
                </a:rPr>
                <a:t>CENTERSTAGE / EROOM</a:t>
              </a:r>
              <a:endParaRPr lang="en-US" sz="1500" kern="0" dirty="0">
                <a:solidFill>
                  <a:srgbClr val="007DC3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1755" y="2819400"/>
              <a:ext cx="1372346" cy="16867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/>
                </a:rPr>
                <a:t>COLLABORATION</a:t>
              </a:r>
            </a:p>
          </p:txBody>
        </p:sp>
      </p:grpSp>
      <p:grpSp>
        <p:nvGrpSpPr>
          <p:cNvPr id="16401" name="Group 13"/>
          <p:cNvGrpSpPr>
            <a:grpSpLocks/>
          </p:cNvGrpSpPr>
          <p:nvPr/>
        </p:nvGrpSpPr>
        <p:grpSpPr bwMode="auto">
          <a:xfrm>
            <a:off x="3441700" y="4070350"/>
            <a:ext cx="2082800" cy="431800"/>
            <a:chOff x="596614" y="4397024"/>
            <a:chExt cx="2082301" cy="430887"/>
          </a:xfrm>
        </p:grpSpPr>
        <p:sp>
          <p:nvSpPr>
            <p:cNvPr id="26" name="TextBox 25"/>
            <p:cNvSpPr txBox="1"/>
            <p:nvPr/>
          </p:nvSpPr>
          <p:spPr>
            <a:xfrm>
              <a:off x="596614" y="4582369"/>
              <a:ext cx="2082301" cy="24554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7DC3"/>
                  </a:solidFill>
                  <a:latin typeface="Calibri"/>
                </a:rPr>
                <a:t>MY DOCUMENTUM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326" y="4397024"/>
              <a:ext cx="1764877" cy="16950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/>
                </a:rPr>
                <a:t>OFFICE INTEGRATION</a:t>
              </a:r>
            </a:p>
          </p:txBody>
        </p:sp>
      </p:grpSp>
      <p:grpSp>
        <p:nvGrpSpPr>
          <p:cNvPr id="16402" name="Group 5"/>
          <p:cNvGrpSpPr>
            <a:grpSpLocks/>
          </p:cNvGrpSpPr>
          <p:nvPr/>
        </p:nvGrpSpPr>
        <p:grpSpPr bwMode="auto">
          <a:xfrm>
            <a:off x="514350" y="3454400"/>
            <a:ext cx="2297113" cy="400050"/>
            <a:chOff x="489211" y="3339353"/>
            <a:chExt cx="2297104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655898" y="3523531"/>
              <a:ext cx="1963729" cy="2159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rgbClr val="007DC3"/>
                  </a:solidFill>
                  <a:latin typeface="Calibri"/>
                </a:rPr>
                <a:t>MEDIAWORKSPACE</a:t>
              </a:r>
              <a:endParaRPr lang="en-US" sz="1500" kern="0" dirty="0">
                <a:solidFill>
                  <a:srgbClr val="007DC3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211" y="3339353"/>
              <a:ext cx="2297104" cy="16988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/>
                </a:rPr>
                <a:t>DIGITAL ASSET MANGEMENT</a:t>
              </a:r>
            </a:p>
          </p:txBody>
        </p:sp>
      </p:grpSp>
      <p:pic>
        <p:nvPicPr>
          <p:cNvPr id="16403" name="Picture 29" descr="ltBlueTa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227138"/>
            <a:ext cx="560863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4" name="Picture 30" descr="greenTa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7363"/>
            <a:ext cx="2895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786199" y="1943100"/>
            <a:ext cx="1474764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alibri"/>
              </a:rPr>
              <a:t>CONFIGURABLE</a:t>
            </a:r>
            <a:endParaRPr lang="ru-RU" kern="0" dirty="0">
              <a:solidFill>
                <a:srgbClr val="FFFFFF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alibri"/>
              </a:rPr>
              <a:t>CLIENTS</a:t>
            </a:r>
          </a:p>
        </p:txBody>
      </p:sp>
      <p:pic>
        <p:nvPicPr>
          <p:cNvPr id="16406" name="Picture 32" descr="blueTa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747838"/>
            <a:ext cx="2895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588024" y="1943100"/>
            <a:ext cx="1662315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alibri"/>
              </a:rPr>
              <a:t>ADJUSTABLE/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alibri"/>
              </a:rPr>
              <a:t>PROGRAMMABLE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81475" y="1354138"/>
            <a:ext cx="3706813" cy="2778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effectLst>
                  <a:outerShdw blurRad="254000" algn="ctr" rotWithShape="0">
                    <a:srgbClr val="007DC3">
                      <a:alpha val="65000"/>
                    </a:srgbClr>
                  </a:outerShdw>
                </a:effectLst>
                <a:latin typeface="Calibri"/>
              </a:rPr>
              <a:t>MOBILE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14888" y="1606550"/>
            <a:ext cx="2314575" cy="215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7DC3"/>
                </a:solidFill>
                <a:latin typeface="Calibri"/>
              </a:rPr>
              <a:t>DOCUMENTUM MOBILE</a:t>
            </a:r>
          </a:p>
        </p:txBody>
      </p:sp>
      <p:sp>
        <p:nvSpPr>
          <p:cNvPr id="38" name="Pentagon 37"/>
          <p:cNvSpPr/>
          <p:nvPr/>
        </p:nvSpPr>
        <p:spPr>
          <a:xfrm>
            <a:off x="2994025" y="2970213"/>
            <a:ext cx="425450" cy="884237"/>
          </a:xfrm>
          <a:prstGeom prst="homePlate">
            <a:avLst>
              <a:gd name="adj" fmla="val 68266"/>
            </a:avLst>
          </a:prstGeom>
          <a:solidFill>
            <a:srgbClr val="FFFFFF">
              <a:lumMod val="50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vert="vert270" lIns="18288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FFFFFF"/>
              </a:solidFill>
              <a:latin typeface="MetaNormalLF-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4650" y="1898650"/>
            <a:ext cx="2600325" cy="2844800"/>
          </a:xfrm>
          <a:prstGeom prst="rect">
            <a:avLst/>
          </a:prstGeom>
          <a:solidFill>
            <a:srgbClr val="FFFFFF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MetaNormalLF-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5875338"/>
            <a:ext cx="4249738" cy="2762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alibri"/>
              </a:rPr>
              <a:t>OPTIMIZED FOR THE PRIVATE CLOUD</a:t>
            </a:r>
          </a:p>
        </p:txBody>
      </p:sp>
      <p:grpSp>
        <p:nvGrpSpPr>
          <p:cNvPr id="16413" name="Group 46"/>
          <p:cNvGrpSpPr>
            <a:grpSpLocks/>
          </p:cNvGrpSpPr>
          <p:nvPr/>
        </p:nvGrpSpPr>
        <p:grpSpPr bwMode="auto">
          <a:xfrm>
            <a:off x="762000" y="5487988"/>
            <a:ext cx="1600200" cy="820737"/>
            <a:chOff x="-3581054" y="2017152"/>
            <a:chExt cx="1817774" cy="932602"/>
          </a:xfrm>
        </p:grpSpPr>
        <p:pic>
          <p:nvPicPr>
            <p:cNvPr id="16415" name="Picture 6" descr="\\MV-FS\Projects\EMC\resources\Icons\EMC_icons_070910\finals\pngs\cloud_computing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62" b="38155"/>
            <a:stretch>
              <a:fillRect/>
            </a:stretch>
          </p:blipFill>
          <p:spPr bwMode="gray">
            <a:xfrm>
              <a:off x="-3328235" y="2017152"/>
              <a:ext cx="737857" cy="36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6" descr="\\MV-FS\Projects\EMC\resources\Icons\EMC_icons_070910\finals\pngs\cloud_computing.png"/>
            <p:cNvPicPr>
              <a:picLocks noChangeAspect="1" noChangeArrowheads="1"/>
            </p:cNvPicPr>
            <p:nvPr/>
          </p:nvPicPr>
          <p:blipFill>
            <a:blip r:embed="rId9"/>
            <a:srcRect t="12462" b="38155"/>
            <a:stretch>
              <a:fillRect/>
            </a:stretch>
          </p:blipFill>
          <p:spPr bwMode="gray">
            <a:xfrm>
              <a:off x="-3012999" y="2022563"/>
              <a:ext cx="1249719" cy="6169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pic>
          <p:nvPicPr>
            <p:cNvPr id="44" name="Picture 6" descr="\\MV-FS\Projects\EMC\resources\Icons\EMC_icons_070910\finals\pngs\cloud_computing.png"/>
            <p:cNvPicPr>
              <a:picLocks noChangeAspect="1" noChangeArrowheads="1"/>
            </p:cNvPicPr>
            <p:nvPr/>
          </p:nvPicPr>
          <p:blipFill>
            <a:blip r:embed="rId10"/>
            <a:srcRect t="12462" b="38155"/>
            <a:stretch>
              <a:fillRect/>
            </a:stretch>
          </p:blipFill>
          <p:spPr bwMode="gray">
            <a:xfrm>
              <a:off x="-3581054" y="2112757"/>
              <a:ext cx="1695146" cy="83699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</p:grpSp>
      <p:sp>
        <p:nvSpPr>
          <p:cNvPr id="16414" name="Rectangle 2"/>
          <p:cNvSpPr txBox="1">
            <a:spLocks noChangeArrowheads="1"/>
          </p:cNvSpPr>
          <p:nvPr/>
        </p:nvSpPr>
        <p:spPr bwMode="auto">
          <a:xfrm>
            <a:off x="1095375" y="43735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rgbClr val="FF9900"/>
                </a:solidFill>
                <a:latin typeface="Tahoma" panose="020B0604030504040204" pitchFamily="34" charset="0"/>
              </a:rPr>
              <a:t>Current version of the platform </a:t>
            </a:r>
            <a:r>
              <a:rPr lang="en-US" altLang="bg-BG" sz="2400" b="1" dirty="0">
                <a:solidFill>
                  <a:srgbClr val="FF9900"/>
                </a:solidFill>
                <a:latin typeface="Tahoma" panose="020B0604030504040204" pitchFamily="34" charset="0"/>
              </a:rPr>
              <a:t>Documentum </a:t>
            </a:r>
            <a:r>
              <a:rPr lang="en-GB" altLang="bg-BG" sz="2400" b="1" dirty="0">
                <a:solidFill>
                  <a:srgbClr val="FF9900"/>
                </a:solidFill>
                <a:latin typeface="Tahoma" panose="020B0604030504040204" pitchFamily="34" charset="0"/>
              </a:rPr>
              <a:t>7</a:t>
            </a:r>
            <a:endParaRPr lang="bg-BG" altLang="bg-BG" sz="2400" b="1" dirty="0">
              <a:solidFill>
                <a:srgbClr val="FF9900"/>
              </a:solidFill>
              <a:latin typeface="Tahoma" panose="020B060403050404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sp>
        <p:nvSpPr>
          <p:cNvPr id="46" name="Title 1"/>
          <p:cNvSpPr txBox="1">
            <a:spLocks/>
          </p:cNvSpPr>
          <p:nvPr/>
        </p:nvSpPr>
        <p:spPr>
          <a:xfrm>
            <a:off x="165100" y="46038"/>
            <a:ext cx="7756881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 Documents Management System</a:t>
            </a:r>
          </a:p>
        </p:txBody>
      </p:sp>
      <p:pic>
        <p:nvPicPr>
          <p:cNvPr id="47" name="Content Placeholder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2" y="6096000"/>
            <a:ext cx="9244192" cy="762000"/>
          </a:xfrm>
          <a:prstGeom prst="rect">
            <a:avLst/>
          </a:prstGeom>
        </p:spPr>
      </p:pic>
      <p:sp>
        <p:nvSpPr>
          <p:cNvPr id="48" name="Slide Number Placeholder 1"/>
          <p:cNvSpPr txBox="1">
            <a:spLocks/>
          </p:cNvSpPr>
          <p:nvPr/>
        </p:nvSpPr>
        <p:spPr>
          <a:xfrm>
            <a:off x="8601648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16</a:t>
            </a:fld>
            <a:endParaRPr lang="bg-B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4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4800" y="628650"/>
            <a:ext cx="8229600" cy="922337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b="1" cap="none" dirty="0">
                <a:solidFill>
                  <a:srgbClr val="7F7F7F"/>
                </a:solidFill>
              </a:rPr>
              <a:t>AVAILABLE RESOURCE</a:t>
            </a:r>
            <a:br>
              <a:rPr lang="en-GB" altLang="en-US" sz="2500" cap="none" dirty="0">
                <a:solidFill>
                  <a:srgbClr val="7F7F7F"/>
                </a:solidFill>
              </a:rPr>
            </a:br>
            <a:r>
              <a:rPr lang="en-GB" altLang="en-US" sz="2500" cap="none" dirty="0">
                <a:solidFill>
                  <a:srgbClr val="7F7F7F"/>
                </a:solidFill>
              </a:rPr>
              <a:t>FOR IMPLEMENTING DOCUMENTUM </a:t>
            </a:r>
            <a:endParaRPr lang="bg-BG" altLang="en-US" sz="2500" cap="none" dirty="0">
              <a:solidFill>
                <a:srgbClr val="7F7F7F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18716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altLang="en-US" sz="2000" b="1" dirty="0">
                <a:solidFill>
                  <a:srgbClr val="FF9900"/>
                </a:solidFill>
              </a:rPr>
              <a:t>COMPANY “BUSINESS MANAGEMENT SYSTEMS”</a:t>
            </a:r>
            <a:r>
              <a:rPr lang="en-US" altLang="en-US" sz="2800" b="1" dirty="0">
                <a:solidFill>
                  <a:srgbClr val="FF9900"/>
                </a:solidFill>
              </a:rPr>
              <a:t> </a:t>
            </a:r>
            <a:r>
              <a:rPr lang="en-US" altLang="en-US" sz="1800" dirty="0">
                <a:solidFill>
                  <a:srgbClr val="7F7F7F"/>
                </a:solidFill>
              </a:rPr>
              <a:t>HAS HIGHLY QUALIFIED TEAM OF SPECIALISTS WITH EXPIRIENCE IN IMPLEMENTATION AND SUPPORT OF </a:t>
            </a:r>
            <a:r>
              <a:rPr lang="en-US" altLang="en-US" sz="1800" b="1" dirty="0">
                <a:solidFill>
                  <a:srgbClr val="7F7F7F"/>
                </a:solidFill>
              </a:rPr>
              <a:t>DOCUMENTUM</a:t>
            </a:r>
            <a:r>
              <a:rPr lang="en-US" altLang="en-US" sz="1800" dirty="0">
                <a:solidFill>
                  <a:srgbClr val="7F7F7F"/>
                </a:solidFill>
              </a:rPr>
              <a:t> SOLUTIONS.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1800" cap="none" dirty="0">
                <a:solidFill>
                  <a:srgbClr val="7F7F7F"/>
                </a:solidFill>
              </a:rPr>
              <a:t>THE TEAM HAS IMPLEMENTED STANDARD AND SPECIFIC PROJECTS INCLUDING SAP ERP INTEGRATION.</a:t>
            </a:r>
          </a:p>
          <a:p>
            <a: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bg-BG" altLang="en-US" sz="1800" cap="none" dirty="0">
              <a:solidFill>
                <a:srgbClr val="7F7F7F"/>
              </a:solidFill>
            </a:endParaRPr>
          </a:p>
          <a:p>
            <a:pPr marL="0" indent="0"/>
            <a:endParaRPr lang="en-US" altLang="en-US" cap="none" dirty="0">
              <a:solidFill>
                <a:srgbClr val="7F7F7F"/>
              </a:solidFill>
            </a:endParaRPr>
          </a:p>
          <a:p>
            <a:pPr marL="0" indent="0"/>
            <a:endParaRPr lang="bg-BG" altLang="en-US" cap="none" dirty="0">
              <a:solidFill>
                <a:srgbClr val="7F7F7F"/>
              </a:solidFill>
            </a:endParaRPr>
          </a:p>
        </p:txBody>
      </p:sp>
      <p:pic>
        <p:nvPicPr>
          <p:cNvPr id="5" name="Picture 4" descr="Team.jpg"/>
          <p:cNvPicPr>
            <a:picLocks noChangeAspect="1"/>
          </p:cNvPicPr>
          <p:nvPr/>
        </p:nvPicPr>
        <p:blipFill>
          <a:blip r:embed="rId3">
            <a:grayscl/>
            <a:lum contrast="-19000"/>
          </a:blip>
          <a:srcRect/>
          <a:stretch>
            <a:fillRect/>
          </a:stretch>
        </p:blipFill>
        <p:spPr bwMode="auto">
          <a:xfrm>
            <a:off x="3044105" y="3034783"/>
            <a:ext cx="5939967" cy="301179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softEdge rad="31750"/>
          </a:effectLst>
          <a:extLst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39047" y="3161829"/>
            <a:ext cx="5198791" cy="26776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</a:rPr>
              <a:t>CERTIFIED DOCUMENTUM CONSULTANTS:</a:t>
            </a:r>
          </a:p>
          <a:p>
            <a:endParaRPr lang="bg-BG" altLang="en-US" sz="1600" b="1" dirty="0">
              <a:ln>
                <a:solidFill>
                  <a:schemeClr val="bg1"/>
                </a:solidFill>
              </a:ln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bg-BG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  </a:t>
            </a:r>
            <a:r>
              <a:rPr lang="bg-BG" altLang="en-US" sz="1200" dirty="0">
                <a:solidFill>
                  <a:schemeClr val="bg1"/>
                </a:solidFill>
              </a:rPr>
              <a:t>2 </a:t>
            </a:r>
            <a:r>
              <a:rPr lang="en-US" altLang="en-US" sz="1200" dirty="0">
                <a:solidFill>
                  <a:schemeClr val="bg1"/>
                </a:solidFill>
              </a:rPr>
              <a:t>DEVELOPMENT CONSULTANTS</a:t>
            </a:r>
            <a:endParaRPr lang="bg-BG" altLang="en-US" sz="1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bg-BG" altLang="en-US" sz="1200" dirty="0">
                <a:solidFill>
                  <a:schemeClr val="bg1"/>
                </a:solidFill>
              </a:rPr>
              <a:t>  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bg-BG" altLang="en-US" sz="1200" dirty="0">
                <a:solidFill>
                  <a:schemeClr val="bg1"/>
                </a:solidFill>
              </a:rPr>
              <a:t>3 </a:t>
            </a:r>
            <a:r>
              <a:rPr lang="en-US" altLang="en-US" sz="1200" dirty="0">
                <a:solidFill>
                  <a:schemeClr val="bg1"/>
                </a:solidFill>
              </a:rPr>
              <a:t>ADMINISTRATION CONSULTANTS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bg-BG" altLang="en-US" sz="1200" dirty="0">
              <a:solidFill>
                <a:schemeClr val="bg1"/>
              </a:solidFill>
            </a:endParaRPr>
          </a:p>
          <a:p>
            <a:r>
              <a:rPr lang="en-US" altLang="en-US" sz="1600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</a:rPr>
              <a:t>CONSULTANTS BY AREA:</a:t>
            </a:r>
          </a:p>
          <a:p>
            <a:pPr lvl="1"/>
            <a:endParaRPr lang="en-US" altLang="en-US" sz="1200" b="1" dirty="0">
              <a:ln>
                <a:solidFill>
                  <a:schemeClr val="bg1"/>
                </a:solidFill>
              </a:ln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200" dirty="0">
                <a:solidFill>
                  <a:schemeClr val="bg1"/>
                </a:solidFill>
              </a:rPr>
              <a:t>   </a:t>
            </a:r>
            <a:r>
              <a:rPr lang="ru-RU" altLang="en-US" sz="1200" dirty="0">
                <a:solidFill>
                  <a:schemeClr val="bg1"/>
                </a:solidFill>
              </a:rPr>
              <a:t>3 </a:t>
            </a:r>
            <a:r>
              <a:rPr lang="en-US" altLang="en-US" sz="1200" dirty="0">
                <a:solidFill>
                  <a:schemeClr val="bg1"/>
                </a:solidFill>
              </a:rPr>
              <a:t>CONSULTANTS FOR </a:t>
            </a:r>
            <a:r>
              <a:rPr lang="en-GB" altLang="en-US" sz="1200" dirty="0">
                <a:solidFill>
                  <a:schemeClr val="bg1"/>
                </a:solidFill>
              </a:rPr>
              <a:t>SUPPORT &amp; ADMINISTRATION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200" dirty="0">
                <a:solidFill>
                  <a:schemeClr val="bg1"/>
                </a:solidFill>
              </a:rPr>
              <a:t>   </a:t>
            </a:r>
            <a:r>
              <a:rPr lang="bg-BG" altLang="en-US" sz="1200" dirty="0">
                <a:solidFill>
                  <a:schemeClr val="bg1"/>
                </a:solidFill>
              </a:rPr>
              <a:t>2 </a:t>
            </a:r>
            <a:r>
              <a:rPr lang="en-US" altLang="en-US" sz="1200" dirty="0">
                <a:solidFill>
                  <a:schemeClr val="bg1"/>
                </a:solidFill>
              </a:rPr>
              <a:t>CONSULTANTS FOR</a:t>
            </a:r>
            <a:r>
              <a:rPr lang="bg-BG" altLang="en-US" sz="1200" dirty="0">
                <a:solidFill>
                  <a:schemeClr val="bg1"/>
                </a:solidFill>
              </a:rPr>
              <a:t> </a:t>
            </a:r>
            <a:r>
              <a:rPr lang="en-GB" altLang="en-US" sz="1200" dirty="0">
                <a:solidFill>
                  <a:schemeClr val="bg1"/>
                </a:solidFill>
              </a:rPr>
              <a:t>SOFTWARE ARCHITECTURES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200" dirty="0">
                <a:solidFill>
                  <a:schemeClr val="bg1"/>
                </a:solidFill>
              </a:rPr>
              <a:t>   </a:t>
            </a:r>
            <a:r>
              <a:rPr lang="bg-BG" altLang="en-US" sz="1200" dirty="0">
                <a:solidFill>
                  <a:schemeClr val="bg1"/>
                </a:solidFill>
              </a:rPr>
              <a:t>1 </a:t>
            </a:r>
            <a:r>
              <a:rPr lang="en-US" altLang="en-US" sz="1200" dirty="0">
                <a:solidFill>
                  <a:schemeClr val="bg1"/>
                </a:solidFill>
              </a:rPr>
              <a:t>CONSULTANT FOR BUSINESS MODELLING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200" dirty="0">
                <a:solidFill>
                  <a:schemeClr val="bg1"/>
                </a:solidFill>
              </a:rPr>
              <a:t>   </a:t>
            </a:r>
            <a:r>
              <a:rPr lang="ru-RU" altLang="en-US" sz="1200" dirty="0">
                <a:solidFill>
                  <a:schemeClr val="bg1"/>
                </a:solidFill>
              </a:rPr>
              <a:t>1 </a:t>
            </a:r>
            <a:r>
              <a:rPr lang="en-US" altLang="en-US" sz="1200" dirty="0">
                <a:solidFill>
                  <a:schemeClr val="bg1"/>
                </a:solidFill>
              </a:rPr>
              <a:t>CONSULTANT FOR SAP ABAP (INTEGRATION</a:t>
            </a:r>
            <a:r>
              <a:rPr lang="bg-BG" altLang="en-US" sz="1200" dirty="0">
                <a:solidFill>
                  <a:schemeClr val="bg1"/>
                </a:solidFill>
              </a:rPr>
              <a:t>)</a:t>
            </a:r>
            <a:endParaRPr lang="en-GB" altLang="en-US" sz="1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altLang="en-US" sz="1200" dirty="0">
                <a:solidFill>
                  <a:schemeClr val="bg1"/>
                </a:solidFill>
              </a:rPr>
              <a:t>   </a:t>
            </a:r>
            <a:r>
              <a:rPr lang="ru-RU" altLang="en-US" sz="1200" dirty="0">
                <a:solidFill>
                  <a:schemeClr val="bg1"/>
                </a:solidFill>
              </a:rPr>
              <a:t>2 </a:t>
            </a:r>
            <a:r>
              <a:rPr lang="en-US" altLang="en-US" sz="1200" dirty="0">
                <a:solidFill>
                  <a:schemeClr val="bg1"/>
                </a:solidFill>
              </a:rPr>
              <a:t>CONSULTANTS FOR D</a:t>
            </a:r>
            <a:r>
              <a:rPr lang="bg-BG" altLang="en-US" sz="1200" dirty="0">
                <a:solidFill>
                  <a:schemeClr val="bg1"/>
                </a:solidFill>
              </a:rPr>
              <a:t>В</a:t>
            </a:r>
            <a:r>
              <a:rPr lang="en-US" altLang="en-US" sz="1200" dirty="0">
                <a:solidFill>
                  <a:schemeClr val="bg1"/>
                </a:solidFill>
              </a:rPr>
              <a:t> ADMINISTRATION</a:t>
            </a:r>
            <a:r>
              <a:rPr lang="bg-BG" altLang="en-US" sz="1200" dirty="0">
                <a:solidFill>
                  <a:schemeClr val="bg1"/>
                </a:solidFill>
              </a:rPr>
              <a:t> </a:t>
            </a:r>
            <a:r>
              <a:rPr lang="bg-BG" altLang="en-US" sz="1100" dirty="0">
                <a:solidFill>
                  <a:schemeClr val="bg1"/>
                </a:solidFill>
              </a:rPr>
              <a:t>(О</a:t>
            </a:r>
            <a:r>
              <a:rPr lang="en-GB" altLang="en-US" sz="1100" dirty="0">
                <a:solidFill>
                  <a:schemeClr val="bg1"/>
                </a:solidFill>
              </a:rPr>
              <a:t>RACLE)</a:t>
            </a:r>
            <a:endParaRPr lang="en-US" altLang="en-US" sz="1400" dirty="0">
              <a:solidFill>
                <a:schemeClr val="bg1"/>
              </a:solidFill>
            </a:endParaRPr>
          </a:p>
          <a:p>
            <a:pPr lvl="1"/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25C57F2-7B63-4890-BF63-3B05CBE54EBC}" type="slidenum">
              <a:rPr lang="bg-BG" altLang="en-US">
                <a:solidFill>
                  <a:prstClr val="white"/>
                </a:solidFill>
              </a:rPr>
              <a:pPr/>
              <a:t>17</a:t>
            </a:fld>
            <a:endParaRPr lang="bg-BG" alt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90" y="4531474"/>
            <a:ext cx="1378457" cy="796338"/>
          </a:xfrm>
          <a:prstGeom prst="rect">
            <a:avLst/>
          </a:prstGeom>
        </p:spPr>
      </p:pic>
      <p:pic>
        <p:nvPicPr>
          <p:cNvPr id="15" name="Picture 9" descr="EMC_proven_expe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14" y="3034783"/>
            <a:ext cx="929886" cy="144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35" y="2919230"/>
            <a:ext cx="1316665" cy="8236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05" y="3652045"/>
            <a:ext cx="1427472" cy="9516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0" y="4670710"/>
            <a:ext cx="865455" cy="593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0" y="5445209"/>
            <a:ext cx="2292508" cy="5731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65100" y="46038"/>
            <a:ext cx="7756881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 Documents Management System</a:t>
            </a:r>
          </a:p>
        </p:txBody>
      </p:sp>
      <p:pic>
        <p:nvPicPr>
          <p:cNvPr id="20" name="Content Placeholder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2" y="6096000"/>
            <a:ext cx="9244192" cy="762000"/>
          </a:xfrm>
          <a:prstGeom prst="rect">
            <a:avLst/>
          </a:prstGeom>
        </p:spPr>
      </p:pic>
      <p:sp>
        <p:nvSpPr>
          <p:cNvPr id="21" name="Slide Number Placeholder 1"/>
          <p:cNvSpPr txBox="1">
            <a:spLocks/>
          </p:cNvSpPr>
          <p:nvPr/>
        </p:nvSpPr>
        <p:spPr>
          <a:xfrm>
            <a:off x="8601648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17</a:t>
            </a:fld>
            <a:endParaRPr lang="bg-B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0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562"/>
            <a:ext cx="8534400" cy="50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921" y="749300"/>
            <a:ext cx="8153400" cy="13716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kern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for your attention</a:t>
            </a:r>
            <a:r>
              <a:rPr lang="bg-BG" sz="3600" kern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bg-BG" sz="3600" b="1" kern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52400"/>
            <a:ext cx="7391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cap="small" spc="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Management Systems Ltd.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75" y="6096000"/>
            <a:ext cx="9244192" cy="7620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86600" y="6400800"/>
            <a:ext cx="1905000" cy="365125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Burgas</a:t>
            </a:r>
            <a:r>
              <a:rPr lang="bg-BG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fld id="{9FBEA368-4B20-4CEF-BF57-BE506F7EB19A}" type="datetime1">
              <a:rPr lang="bg-BG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9.7.2018 г.</a:t>
            </a:fld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114300"/>
            <a:ext cx="7391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Business Management Systems Ltd.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066" y="4547275"/>
            <a:ext cx="4861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Bulgaria Office:</a:t>
            </a:r>
          </a:p>
          <a:p>
            <a:r>
              <a:rPr lang="en-US" sz="1600" dirty="0"/>
              <a:t>Address: 	Production Site of Lukoil </a:t>
            </a:r>
            <a:r>
              <a:rPr lang="en-US" sz="1600" dirty="0" err="1"/>
              <a:t>Neftohim</a:t>
            </a:r>
            <a:r>
              <a:rPr lang="en-US" sz="1600" dirty="0"/>
              <a:t> </a:t>
            </a:r>
            <a:r>
              <a:rPr lang="en-US" sz="1600" dirty="0" err="1"/>
              <a:t>Burgas</a:t>
            </a:r>
            <a:r>
              <a:rPr lang="en-US" sz="1600" dirty="0"/>
              <a:t> AD</a:t>
            </a:r>
          </a:p>
          <a:p>
            <a:r>
              <a:rPr lang="en-US" sz="1600" dirty="0"/>
              <a:t>Post code :  8104 </a:t>
            </a:r>
            <a:r>
              <a:rPr lang="en-US" sz="1600" dirty="0" err="1"/>
              <a:t>Burgas</a:t>
            </a:r>
            <a:r>
              <a:rPr lang="en-US" sz="1600" dirty="0"/>
              <a:t>, Bulgaria</a:t>
            </a:r>
          </a:p>
          <a:p>
            <a:r>
              <a:rPr lang="en-US" sz="1600" dirty="0"/>
              <a:t>Phone: 	+359 5511 3337</a:t>
            </a:r>
          </a:p>
          <a:p>
            <a:r>
              <a:rPr lang="en-US" sz="1600" dirty="0"/>
              <a:t>Fax: 	+359 898 131</a:t>
            </a:r>
          </a:p>
          <a:p>
            <a:r>
              <a:rPr lang="en-US" sz="1600" dirty="0"/>
              <a:t>Mail: 	</a:t>
            </a:r>
            <a:r>
              <a:rPr lang="en-US" sz="1600" u="sng" dirty="0">
                <a:hlinkClick r:id="rId4"/>
              </a:rPr>
              <a:t>marina.dimitrova@bmsys.eu</a:t>
            </a:r>
            <a:endParaRPr lang="en-US" sz="1600" dirty="0"/>
          </a:p>
        </p:txBody>
      </p:sp>
      <p:pic>
        <p:nvPicPr>
          <p:cNvPr id="9" name="Picture 8" descr="http://www.visibleworld.com/wp-content/themes/visibleworld/img/solution/solut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352"/>
            <a:ext cx="7315200" cy="24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5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BMS Overview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79" y="6096001"/>
            <a:ext cx="9169879" cy="76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81000" cy="365125"/>
          </a:xfrm>
        </p:spPr>
        <p:txBody>
          <a:bodyPr/>
          <a:lstStyle/>
          <a:p>
            <a:fld id="{71734E5D-357F-4193-8BCE-89C0C4C454A4}" type="slidenum">
              <a:rPr lang="en-US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fld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одзаглавие 2"/>
          <p:cNvSpPr>
            <a:spLocks/>
          </p:cNvSpPr>
          <p:nvPr/>
        </p:nvSpPr>
        <p:spPr bwMode="auto">
          <a:xfrm>
            <a:off x="2895600" y="1600200"/>
            <a:ext cx="327659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we are</a:t>
            </a:r>
            <a:endParaRPr lang="bg-BG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одзаглавие 2"/>
          <p:cNvSpPr>
            <a:spLocks/>
          </p:cNvSpPr>
          <p:nvPr/>
        </p:nvSpPr>
        <p:spPr bwMode="auto">
          <a:xfrm>
            <a:off x="228600" y="2466454"/>
            <a:ext cx="8305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just">
              <a:spcBef>
                <a:spcPct val="20000"/>
              </a:spcBef>
              <a:buClr>
                <a:srgbClr val="DA8200"/>
              </a:buClr>
              <a:buFont typeface="Wingdings" panose="05000000000000000000" pitchFamily="2" charset="2"/>
              <a:buChar char="q"/>
              <a:tabLst>
                <a:tab pos="1168400" algn="l"/>
              </a:tabLst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Management Systems is a company for information technology, providing full-scope solutions for business process automation.</a:t>
            </a:r>
            <a:endParaRPr lang="bg-BG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spcBef>
                <a:spcPct val="20000"/>
              </a:spcBef>
              <a:tabLst>
                <a:tab pos="1168400" algn="l"/>
              </a:tabLst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spcBef>
                <a:spcPct val="20000"/>
              </a:spcBef>
              <a:buClr>
                <a:srgbClr val="DA8200"/>
              </a:buClr>
              <a:buFont typeface="Wingdings" panose="05000000000000000000" pitchFamily="2" charset="2"/>
              <a:buChar char="q"/>
              <a:tabLst>
                <a:tab pos="1168400" algn="l"/>
              </a:tabLst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Management Systems has a highly qualified team of professionals, with an extensive experience in implementation and maintenance of IT solutions.</a:t>
            </a:r>
            <a:endParaRPr lang="bg-BG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1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 BMS’ Systems for business management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79" y="6096001"/>
            <a:ext cx="9169879" cy="76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81000" cy="365125"/>
          </a:xfrm>
        </p:spPr>
        <p:txBody>
          <a:bodyPr/>
          <a:lstStyle/>
          <a:p>
            <a:fld id="{71734E5D-357F-4193-8BCE-89C0C4C454A4}" type="slidenum">
              <a:rPr lang="en-US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fld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13781" y="4274163"/>
            <a:ext cx="6656739" cy="9683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Подзаглавие 2"/>
          <p:cNvSpPr>
            <a:spLocks/>
          </p:cNvSpPr>
          <p:nvPr/>
        </p:nvSpPr>
        <p:spPr bwMode="auto">
          <a:xfrm>
            <a:off x="2332968" y="4406530"/>
            <a:ext cx="4712044" cy="93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Business</a:t>
            </a:r>
            <a:endParaRPr lang="bg-BG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31" y="1676401"/>
            <a:ext cx="6667259" cy="2487732"/>
          </a:xfrm>
          <a:prstGeom prst="rect">
            <a:avLst/>
          </a:prstGeom>
        </p:spPr>
      </p:pic>
      <p:sp>
        <p:nvSpPr>
          <p:cNvPr id="44" name="Подзаглавие 2"/>
          <p:cNvSpPr>
            <a:spLocks/>
          </p:cNvSpPr>
          <p:nvPr/>
        </p:nvSpPr>
        <p:spPr bwMode="auto">
          <a:xfrm>
            <a:off x="3205710" y="1656081"/>
            <a:ext cx="2664296" cy="250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SAP</a:t>
            </a:r>
            <a:endParaRPr lang="bg-BG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</a:rPr>
              <a:t>Enterprise Resource Planning.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</a:rPr>
              <a:t>Management of Logistics, Finance, Accounting, Controlling</a:t>
            </a:r>
            <a:endParaRPr lang="bg-BG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Подзаглавие 2"/>
          <p:cNvSpPr>
            <a:spLocks/>
          </p:cNvSpPr>
          <p:nvPr/>
        </p:nvSpPr>
        <p:spPr bwMode="auto">
          <a:xfrm>
            <a:off x="2837044" y="3200400"/>
            <a:ext cx="3456384" cy="212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dirty="0">
                <a:solidFill>
                  <a:srgbClr val="646464"/>
                </a:solidFill>
                <a:latin typeface="Calibri" pitchFamily="34" charset="0"/>
              </a:rPr>
              <a:t>CA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500" dirty="0">
                <a:solidFill>
                  <a:srgbClr val="646464"/>
                </a:solidFill>
                <a:latin typeface="Calibri" pitchFamily="34" charset="0"/>
              </a:rPr>
              <a:t>Service Desk Manager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500" dirty="0">
                <a:solidFill>
                  <a:srgbClr val="646464"/>
                </a:solidFill>
                <a:latin typeface="Calibri" pitchFamily="34" charset="0"/>
              </a:rPr>
              <a:t>Management of Services Quality</a:t>
            </a:r>
            <a:endParaRPr lang="bg-BG" sz="1500" dirty="0">
              <a:solidFill>
                <a:srgbClr val="646464"/>
              </a:solidFill>
              <a:latin typeface="Calibri" pitchFamily="34" charset="0"/>
            </a:endParaRPr>
          </a:p>
        </p:txBody>
      </p:sp>
      <p:sp>
        <p:nvSpPr>
          <p:cNvPr id="46" name="Подзаглавие 2"/>
          <p:cNvSpPr>
            <a:spLocks/>
          </p:cNvSpPr>
          <p:nvPr/>
        </p:nvSpPr>
        <p:spPr bwMode="auto">
          <a:xfrm rot="19282907">
            <a:off x="1719119" y="2465428"/>
            <a:ext cx="1847992" cy="190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500" dirty="0">
                <a:solidFill>
                  <a:schemeClr val="bg1"/>
                </a:solidFill>
                <a:latin typeface="Calibri" pitchFamily="34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Documentum</a:t>
            </a:r>
            <a:endParaRPr lang="bg-BG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</a:rPr>
              <a:t>Management of Documents</a:t>
            </a:r>
            <a:endParaRPr lang="bg-BG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Подзаглавие 2"/>
          <p:cNvSpPr>
            <a:spLocks/>
          </p:cNvSpPr>
          <p:nvPr/>
        </p:nvSpPr>
        <p:spPr bwMode="auto">
          <a:xfrm rot="2655800">
            <a:off x="5362305" y="2609492"/>
            <a:ext cx="2837600" cy="153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500" dirty="0">
                <a:solidFill>
                  <a:schemeClr val="bg1"/>
                </a:solidFill>
                <a:latin typeface="Calibri" pitchFamily="34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Hermes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</a:rPr>
              <a:t>Management of Human resources and payroll</a:t>
            </a:r>
            <a:endParaRPr lang="bg-BG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79" y="6096001"/>
            <a:ext cx="9244192" cy="76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5453" y="6356350"/>
            <a:ext cx="696147" cy="365125"/>
          </a:xfrm>
        </p:spPr>
        <p:txBody>
          <a:bodyPr/>
          <a:lstStyle/>
          <a:p>
            <a:fld id="{71734E5D-357F-4193-8BCE-89C0C4C454A4}" type="slidenum">
              <a:rPr lang="en-US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fld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" y="63500"/>
            <a:ext cx="7756881" cy="563562"/>
          </a:xfrm>
        </p:spPr>
        <p:txBody>
          <a:bodyPr>
            <a:noAutofit/>
          </a:bodyPr>
          <a:lstStyle/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 Documents Management System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962650" y="1665288"/>
            <a:ext cx="2927350" cy="2817812"/>
            <a:chOff x="3891" y="1117"/>
            <a:chExt cx="1935" cy="1911"/>
          </a:xfrm>
        </p:grpSpPr>
        <p:pic>
          <p:nvPicPr>
            <p:cNvPr id="12" name="Picture 54" descr="Word fil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" y="1845"/>
              <a:ext cx="895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Rectangle 14445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" y="1474"/>
              <a:ext cx="847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2" descr="Acrobat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" y="1117"/>
              <a:ext cx="872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365" y="1744"/>
              <a:ext cx="122" cy="39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en-US" sz="3200" b="0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pic>
          <p:nvPicPr>
            <p:cNvPr id="16" name="Picture 53" descr="PPT fil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" y="2339"/>
              <a:ext cx="979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13" descr="mozilla-thunderbir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" y="1616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4328" y="1625"/>
              <a:ext cx="1364" cy="1325"/>
              <a:chOff x="1874" y="2271"/>
              <a:chExt cx="1364" cy="1325"/>
            </a:xfrm>
          </p:grpSpPr>
          <p:pic>
            <p:nvPicPr>
              <p:cNvPr id="20" name="Picture 56" descr="WhiteFadeCircle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" y="2271"/>
                <a:ext cx="1364" cy="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Rectangle 1742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6" y="2489"/>
                <a:ext cx="701" cy="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118" descr="fax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7" y="2314"/>
              <a:ext cx="712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279400" y="872466"/>
            <a:ext cx="563245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endParaRPr lang="bg-BG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management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Imaging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Records Management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 management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Workflow management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Collaboration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Transparency during business execution</a:t>
            </a:r>
          </a:p>
        </p:txBody>
      </p:sp>
    </p:spTree>
    <p:extLst>
      <p:ext uri="{BB962C8B-B14F-4D97-AF65-F5344CB8AC3E}">
        <p14:creationId xmlns:p14="http://schemas.microsoft.com/office/powerpoint/2010/main" val="24638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79" y="6096001"/>
            <a:ext cx="9244192" cy="76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5453" y="6356350"/>
            <a:ext cx="696147" cy="365125"/>
          </a:xfrm>
        </p:spPr>
        <p:txBody>
          <a:bodyPr/>
          <a:lstStyle/>
          <a:p>
            <a:fld id="{71734E5D-357F-4193-8BCE-89C0C4C454A4}" type="slidenum">
              <a:rPr lang="en-US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fld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" y="63500"/>
            <a:ext cx="7756881" cy="563562"/>
          </a:xfrm>
        </p:spPr>
        <p:txBody>
          <a:bodyPr>
            <a:noAutofit/>
          </a:bodyPr>
          <a:lstStyle/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 Documents Management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400" y="872466"/>
            <a:ext cx="563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/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602274"/>
            <a:ext cx="3396651" cy="345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AutoShape 43"/>
          <p:cNvSpPr>
            <a:spLocks noChangeArrowheads="1"/>
          </p:cNvSpPr>
          <p:nvPr/>
        </p:nvSpPr>
        <p:spPr bwMode="auto">
          <a:xfrm rot="5400000">
            <a:off x="1505412" y="1289216"/>
            <a:ext cx="2048536" cy="3154363"/>
          </a:xfrm>
          <a:prstGeom prst="rightArrow">
            <a:avLst>
              <a:gd name="adj1" fmla="val 41148"/>
              <a:gd name="adj2" fmla="val 17319"/>
            </a:avLst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vert="eaVert" wrap="none" anchor="ctr"/>
          <a:lstStyle>
            <a:defPPr>
              <a:defRPr lang="bg-B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0" hangingPunct="0"/>
            <a:endParaRPr lang="en-US" sz="2400" b="0" dirty="0">
              <a:solidFill>
                <a:srgbClr val="FFC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1480" y="3907209"/>
            <a:ext cx="419640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achieve effectiveness 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quality of the 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provided IT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service according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the international and company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standards.</a:t>
            </a:r>
            <a:endParaRPr lang="bg-BG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2498" y="1070395"/>
            <a:ext cx="299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Arial" pitchFamily="34" charset="0"/>
              </a:rPr>
              <a:t>Our Goal</a:t>
            </a:r>
            <a:endParaRPr lang="bg-BG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70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79" y="6096001"/>
            <a:ext cx="9244192" cy="76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5453" y="6356350"/>
            <a:ext cx="696147" cy="365125"/>
          </a:xfrm>
        </p:spPr>
        <p:txBody>
          <a:bodyPr/>
          <a:lstStyle/>
          <a:p>
            <a:fld id="{71734E5D-357F-4193-8BCE-89C0C4C454A4}" type="slidenum">
              <a:rPr lang="en-US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fld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" y="63500"/>
            <a:ext cx="7756881" cy="563562"/>
          </a:xfrm>
        </p:spPr>
        <p:txBody>
          <a:bodyPr>
            <a:noAutofit/>
          </a:bodyPr>
          <a:lstStyle/>
          <a:p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 Documents Management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400" y="872466"/>
            <a:ext cx="563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/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602274"/>
            <a:ext cx="3396651" cy="345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AutoShape 43"/>
          <p:cNvSpPr>
            <a:spLocks noChangeArrowheads="1"/>
          </p:cNvSpPr>
          <p:nvPr/>
        </p:nvSpPr>
        <p:spPr bwMode="auto">
          <a:xfrm rot="5400000">
            <a:off x="1505412" y="1766267"/>
            <a:ext cx="2048536" cy="3154363"/>
          </a:xfrm>
          <a:prstGeom prst="rightArrow">
            <a:avLst>
              <a:gd name="adj1" fmla="val 41148"/>
              <a:gd name="adj2" fmla="val 17319"/>
            </a:avLst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vert="eaVert" wrap="none" anchor="ctr"/>
          <a:lstStyle>
            <a:defPPr>
              <a:defRPr lang="bg-B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endParaRPr lang="en-US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0565" y="4367716"/>
            <a:ext cx="3864777" cy="138499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Security, version control,</a:t>
            </a:r>
          </a:p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liability for every single </a:t>
            </a:r>
          </a:p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in the system.</a:t>
            </a:r>
            <a:endParaRPr lang="bg-BG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923" y="682141"/>
            <a:ext cx="38395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hangingPunct="0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Arial" pitchFamily="34" charset="0"/>
              </a:rPr>
              <a:t>While we </a:t>
            </a:r>
          </a:p>
          <a:p>
            <a:pPr algn="ctr" eaLnBrk="0" hangingPunct="0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Arial" pitchFamily="34" charset="0"/>
              </a:rPr>
              <a:t>guarantee…</a:t>
            </a:r>
            <a:endParaRPr lang="bg-BG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691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42" y="6096000"/>
            <a:ext cx="9244192" cy="76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7436" y="5667374"/>
            <a:ext cx="696147" cy="365125"/>
          </a:xfrm>
        </p:spPr>
        <p:txBody>
          <a:bodyPr/>
          <a:lstStyle/>
          <a:p>
            <a:fld id="{71734E5D-357F-4193-8BCE-89C0C4C454A4}" type="slidenum">
              <a:rPr lang="en-US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fld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" y="63500"/>
            <a:ext cx="7756881" cy="563562"/>
          </a:xfrm>
        </p:spPr>
        <p:txBody>
          <a:bodyPr>
            <a:noAutofit/>
          </a:bodyPr>
          <a:lstStyle/>
          <a:p>
            <a:r>
              <a:rPr lang="en-US" sz="2800" cap="small" spc="150" dirty="0" err="1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</a:t>
            </a:r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Documents Management System</a:t>
            </a:r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8586877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7</a:t>
            </a:fld>
            <a:endParaRPr lang="bg-BG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2768"/>
          <p:cNvSpPr>
            <a:spLocks noChangeArrowheads="1"/>
          </p:cNvSpPr>
          <p:nvPr/>
        </p:nvSpPr>
        <p:spPr bwMode="auto">
          <a:xfrm>
            <a:off x="34221" y="908049"/>
            <a:ext cx="4081462" cy="2479675"/>
          </a:xfrm>
          <a:prstGeom prst="roundRect">
            <a:avLst>
              <a:gd name="adj" fmla="val 14315"/>
            </a:avLst>
          </a:prstGeom>
          <a:gradFill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b" anchorCtr="1"/>
          <a:lstStyle/>
          <a:p>
            <a:pPr algn="ctr" eaLnBrk="0" hangingPunct="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  <a:defRPr/>
            </a:pPr>
            <a:endParaRPr lang="en-US" sz="2400" b="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28" name="Picture 188"/>
          <p:cNvSpPr>
            <a:spLocks noChangeArrowheads="1"/>
          </p:cNvSpPr>
          <p:nvPr/>
        </p:nvSpPr>
        <p:spPr bwMode="auto">
          <a:xfrm>
            <a:off x="3599650" y="1102709"/>
            <a:ext cx="328712" cy="3179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reflection blurRad="12700" stA="50000" endPos="75000" dist="12700" dir="5400000" sy="-100000" algn="bl" rotWithShape="0"/>
          </a:effectLst>
          <a:scene3d>
            <a:camera prst="isometricOffAxis2Left"/>
            <a:lightRig rig="threePt" dir="t"/>
          </a:scene3d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0" ker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pic>
        <p:nvPicPr>
          <p:cNvPr id="29" name="Picture 18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27"/>
          <a:stretch>
            <a:fillRect/>
          </a:stretch>
        </p:blipFill>
        <p:spPr bwMode="auto">
          <a:xfrm>
            <a:off x="1580446" y="1074737"/>
            <a:ext cx="984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8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26"/>
          <a:stretch>
            <a:fillRect/>
          </a:stretch>
        </p:blipFill>
        <p:spPr bwMode="auto">
          <a:xfrm>
            <a:off x="177096" y="998537"/>
            <a:ext cx="98425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8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63"/>
          <a:stretch>
            <a:fillRect/>
          </a:stretch>
        </p:blipFill>
        <p:spPr bwMode="auto">
          <a:xfrm>
            <a:off x="2996496" y="1042987"/>
            <a:ext cx="957262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Picture 187"/>
          <p:cNvSpPr>
            <a:spLocks noChangeArrowheads="1"/>
          </p:cNvSpPr>
          <p:nvPr/>
        </p:nvSpPr>
        <p:spPr bwMode="auto">
          <a:xfrm>
            <a:off x="3473995" y="1170386"/>
            <a:ext cx="454532" cy="31834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reflection blurRad="12700" stA="50000" endPos="75000" dist="12700" dir="5400000" sy="-100000" algn="bl" rotWithShape="0"/>
          </a:effectLst>
          <a:scene3d>
            <a:camera prst="isometricOffAxis2Left"/>
            <a:lightRig rig="threePt" dir="t"/>
          </a:scene3d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0" ker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33" name="Oval 192"/>
          <p:cNvSpPr>
            <a:spLocks noChangeArrowheads="1"/>
          </p:cNvSpPr>
          <p:nvPr/>
        </p:nvSpPr>
        <p:spPr bwMode="auto">
          <a:xfrm>
            <a:off x="824796" y="2179637"/>
            <a:ext cx="2381250" cy="8064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87843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  <a:defRPr/>
            </a:pPr>
            <a:endParaRPr lang="en-US" sz="2400" b="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34" name="Text Box 172"/>
          <p:cNvSpPr txBox="1">
            <a:spLocks noChangeArrowheads="1"/>
          </p:cNvSpPr>
          <p:nvPr/>
        </p:nvSpPr>
        <p:spPr bwMode="auto">
          <a:xfrm>
            <a:off x="1739853" y="2301874"/>
            <a:ext cx="816249" cy="33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Contracts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5" name="Text Box 173"/>
          <p:cNvSpPr txBox="1">
            <a:spLocks noChangeArrowheads="1"/>
          </p:cNvSpPr>
          <p:nvPr/>
        </p:nvSpPr>
        <p:spPr bwMode="auto">
          <a:xfrm>
            <a:off x="2921921" y="2300287"/>
            <a:ext cx="1273105" cy="33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Correspondence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6" name="Text Box 171"/>
          <p:cNvSpPr txBox="1">
            <a:spLocks noChangeArrowheads="1"/>
          </p:cNvSpPr>
          <p:nvPr/>
        </p:nvSpPr>
        <p:spPr bwMode="auto">
          <a:xfrm>
            <a:off x="276349" y="2301874"/>
            <a:ext cx="780983" cy="33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Finances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7" name="Text Box 189"/>
          <p:cNvSpPr txBox="1">
            <a:spLocks noChangeArrowheads="1"/>
          </p:cNvSpPr>
          <p:nvPr/>
        </p:nvSpPr>
        <p:spPr bwMode="auto">
          <a:xfrm>
            <a:off x="891688" y="723899"/>
            <a:ext cx="254909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Incoming documents</a:t>
            </a:r>
            <a:endParaRPr lang="bg-BG" sz="2000" b="0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40571" y="2595562"/>
            <a:ext cx="4176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Documents arriving in the company </a:t>
            </a:r>
            <a:r>
              <a:rPr lang="bg-BG" sz="1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snail mail</a:t>
            </a:r>
            <a:r>
              <a:rPr lang="bg-BG" sz="1400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or electronically </a:t>
            </a:r>
            <a:r>
              <a:rPr lang="bg-BG" sz="1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fax</a:t>
            </a:r>
            <a:r>
              <a:rPr lang="bg-BG" sz="14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bg-BG" sz="1400" dirty="0" err="1">
                <a:solidFill>
                  <a:schemeClr val="accent6">
                    <a:lumMod val="50000"/>
                  </a:schemeClr>
                </a:solidFill>
              </a:rPr>
              <a:t>mail</a:t>
            </a:r>
            <a:r>
              <a:rPr lang="bg-BG" sz="1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3641021" y="2235199"/>
            <a:ext cx="2000250" cy="2252465"/>
            <a:chOff x="3728" y="1834"/>
            <a:chExt cx="1311" cy="1311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728" y="1834"/>
              <a:ext cx="1311" cy="131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87843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 b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pic>
          <p:nvPicPr>
            <p:cNvPr id="41" name="Rectangle 2766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" y="2028"/>
              <a:ext cx="756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2" name="Picture 118" descr="fa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21" y="1084262"/>
            <a:ext cx="122396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32768"/>
          <p:cNvSpPr>
            <a:spLocks noChangeArrowheads="1"/>
          </p:cNvSpPr>
          <p:nvPr/>
        </p:nvSpPr>
        <p:spPr bwMode="auto">
          <a:xfrm>
            <a:off x="5160987" y="3371848"/>
            <a:ext cx="3509079" cy="2479675"/>
          </a:xfrm>
          <a:prstGeom prst="roundRect">
            <a:avLst>
              <a:gd name="adj" fmla="val 14315"/>
            </a:avLst>
          </a:prstGeom>
          <a:gradFill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b" anchorCtr="1"/>
          <a:lstStyle/>
          <a:p>
            <a:pPr algn="ctr" eaLnBrk="0" hangingPunct="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  <a:defRPr/>
            </a:pPr>
            <a:endParaRPr lang="en-US" sz="2400" b="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44" name="Picture 188"/>
          <p:cNvSpPr>
            <a:spLocks noChangeArrowheads="1"/>
          </p:cNvSpPr>
          <p:nvPr/>
        </p:nvSpPr>
        <p:spPr bwMode="auto">
          <a:xfrm>
            <a:off x="9200350" y="3590321"/>
            <a:ext cx="328712" cy="3179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reflection blurRad="12700" stA="50000" endPos="75000" dist="12700" dir="5400000" sy="-100000" algn="bl" rotWithShape="0"/>
          </a:effectLst>
          <a:scene3d>
            <a:camera prst="isometricOffAxis2Left"/>
            <a:lightRig rig="threePt" dir="t"/>
          </a:scene3d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0" ker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pic>
        <p:nvPicPr>
          <p:cNvPr id="45" name="Picture 18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63"/>
          <a:stretch>
            <a:fillRect/>
          </a:stretch>
        </p:blipFill>
        <p:spPr bwMode="auto">
          <a:xfrm>
            <a:off x="7675652" y="3651281"/>
            <a:ext cx="957262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Picture 187"/>
          <p:cNvSpPr>
            <a:spLocks noChangeArrowheads="1"/>
          </p:cNvSpPr>
          <p:nvPr/>
        </p:nvSpPr>
        <p:spPr bwMode="auto">
          <a:xfrm>
            <a:off x="9074695" y="3657998"/>
            <a:ext cx="454532" cy="31834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reflection blurRad="12700" stA="50000" endPos="75000" dist="12700" dir="5400000" sy="-100000" algn="bl" rotWithShape="0"/>
          </a:effectLst>
          <a:scene3d>
            <a:camera prst="isometricOffAxis2Left"/>
            <a:lightRig rig="threePt" dir="t"/>
          </a:scene3d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0" kern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47" name="Oval 192"/>
          <p:cNvSpPr>
            <a:spLocks noChangeArrowheads="1"/>
          </p:cNvSpPr>
          <p:nvPr/>
        </p:nvSpPr>
        <p:spPr bwMode="auto">
          <a:xfrm>
            <a:off x="6425496" y="4667249"/>
            <a:ext cx="2381250" cy="8064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87843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  <a:defRPr/>
            </a:pPr>
            <a:endParaRPr lang="en-US" sz="2400" b="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48" name="Text Box 172"/>
          <p:cNvSpPr txBox="1">
            <a:spLocks noChangeArrowheads="1"/>
          </p:cNvSpPr>
          <p:nvPr/>
        </p:nvSpPr>
        <p:spPr bwMode="auto">
          <a:xfrm>
            <a:off x="6493256" y="4866717"/>
            <a:ext cx="1095172" cy="33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Memorandum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9" name="Text Box 173"/>
          <p:cNvSpPr txBox="1">
            <a:spLocks noChangeArrowheads="1"/>
          </p:cNvSpPr>
          <p:nvPr/>
        </p:nvSpPr>
        <p:spPr bwMode="auto">
          <a:xfrm>
            <a:off x="7517730" y="4866717"/>
            <a:ext cx="1273105" cy="33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Correspondence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0" name="Text Box 171"/>
          <p:cNvSpPr txBox="1">
            <a:spLocks noChangeArrowheads="1"/>
          </p:cNvSpPr>
          <p:nvPr/>
        </p:nvSpPr>
        <p:spPr bwMode="auto">
          <a:xfrm>
            <a:off x="5532503" y="4823362"/>
            <a:ext cx="635110" cy="33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Orders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1" name="Text Box 189"/>
          <p:cNvSpPr txBox="1">
            <a:spLocks noChangeArrowheads="1"/>
          </p:cNvSpPr>
          <p:nvPr/>
        </p:nvSpPr>
        <p:spPr bwMode="auto">
          <a:xfrm>
            <a:off x="5554023" y="3211512"/>
            <a:ext cx="2549096" cy="43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Outgoing documents</a:t>
            </a:r>
            <a:endParaRPr lang="bg-BG" sz="2000" b="0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5130026" y="5184112"/>
            <a:ext cx="36767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Documents are created and maintained electronically throughout a fax server.</a:t>
            </a:r>
            <a:endParaRPr lang="bg-BG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3" name="Picture 54" descr="Word fil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28" y="3585268"/>
            <a:ext cx="1354138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2" descr="Acrobat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16" y="3618605"/>
            <a:ext cx="131921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6160383" y="2141537"/>
            <a:ext cx="184150" cy="5794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3200" b="0">
              <a:solidFill>
                <a:schemeClr val="accent2"/>
              </a:solidFill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56" name="Picture 113" descr="mozilla-thunderbir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371" y="3748087"/>
            <a:ext cx="11620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Shape 198672"/>
          <p:cNvGrpSpPr>
            <a:grpSpLocks/>
          </p:cNvGrpSpPr>
          <p:nvPr/>
        </p:nvGrpSpPr>
        <p:grpSpPr bwMode="auto">
          <a:xfrm rot="3691217">
            <a:off x="3826621" y="1472778"/>
            <a:ext cx="1571625" cy="646113"/>
            <a:chOff x="1590" y="2158"/>
            <a:chExt cx="914" cy="407"/>
          </a:xfrm>
        </p:grpSpPr>
        <p:pic>
          <p:nvPicPr>
            <p:cNvPr id="58" name="Shape 198672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" y="2158"/>
              <a:ext cx="91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 rot="-3800286">
              <a:off x="1726" y="2337"/>
              <a:ext cx="731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0" name="Shape 198672"/>
          <p:cNvGrpSpPr>
            <a:grpSpLocks/>
          </p:cNvGrpSpPr>
          <p:nvPr/>
        </p:nvGrpSpPr>
        <p:grpSpPr bwMode="auto">
          <a:xfrm rot="5438920" flipH="1">
            <a:off x="7445099" y="2456171"/>
            <a:ext cx="1584325" cy="822325"/>
            <a:chOff x="1590" y="2158"/>
            <a:chExt cx="914" cy="407"/>
          </a:xfrm>
        </p:grpSpPr>
        <p:pic>
          <p:nvPicPr>
            <p:cNvPr id="61" name="Shape 198672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" y="2158"/>
              <a:ext cx="91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 Box 38"/>
            <p:cNvSpPr txBox="1">
              <a:spLocks noChangeArrowheads="1"/>
            </p:cNvSpPr>
            <p:nvPr/>
          </p:nvSpPr>
          <p:spPr bwMode="auto">
            <a:xfrm rot="-3800286">
              <a:off x="1726" y="2337"/>
              <a:ext cx="731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3" name="Shape 198672"/>
          <p:cNvGrpSpPr>
            <a:grpSpLocks/>
          </p:cNvGrpSpPr>
          <p:nvPr/>
        </p:nvGrpSpPr>
        <p:grpSpPr bwMode="auto">
          <a:xfrm rot="13830019" flipH="1">
            <a:off x="3735121" y="4171450"/>
            <a:ext cx="1584325" cy="822325"/>
            <a:chOff x="1590" y="2158"/>
            <a:chExt cx="914" cy="407"/>
          </a:xfrm>
        </p:grpSpPr>
        <p:pic>
          <p:nvPicPr>
            <p:cNvPr id="64" name="Shape 198672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" y="2158"/>
              <a:ext cx="91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 rot="-3800286">
              <a:off x="1726" y="2337"/>
              <a:ext cx="731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6" name="Shape 198672"/>
          <p:cNvGrpSpPr>
            <a:grpSpLocks/>
          </p:cNvGrpSpPr>
          <p:nvPr/>
        </p:nvGrpSpPr>
        <p:grpSpPr bwMode="auto">
          <a:xfrm rot="-7219054">
            <a:off x="441414" y="3707606"/>
            <a:ext cx="1571625" cy="646112"/>
            <a:chOff x="1590" y="2158"/>
            <a:chExt cx="914" cy="407"/>
          </a:xfrm>
        </p:grpSpPr>
        <p:pic>
          <p:nvPicPr>
            <p:cNvPr id="67" name="Shape 198672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" y="2158"/>
              <a:ext cx="91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 Box 44"/>
            <p:cNvSpPr txBox="1">
              <a:spLocks noChangeArrowheads="1"/>
            </p:cNvSpPr>
            <p:nvPr/>
          </p:nvSpPr>
          <p:spPr bwMode="auto">
            <a:xfrm rot="-3800286">
              <a:off x="1726" y="2337"/>
              <a:ext cx="731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sp>
        <p:nvSpPr>
          <p:cNvPr id="69" name="Text Box 45"/>
          <p:cNvSpPr txBox="1">
            <a:spLocks noChangeArrowheads="1"/>
          </p:cNvSpPr>
          <p:nvPr/>
        </p:nvSpPr>
        <p:spPr bwMode="auto">
          <a:xfrm>
            <a:off x="1474120" y="4792085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Input</a:t>
            </a:r>
            <a:endParaRPr lang="bg-BG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 Box 46"/>
          <p:cNvSpPr txBox="1">
            <a:spLocks noChangeArrowheads="1"/>
          </p:cNvSpPr>
          <p:nvPr/>
        </p:nvSpPr>
        <p:spPr bwMode="auto">
          <a:xfrm>
            <a:off x="8103119" y="1488729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Exit</a:t>
            </a:r>
            <a:endParaRPr lang="bg-BG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 Box 47"/>
          <p:cNvSpPr txBox="1">
            <a:spLocks noChangeArrowheads="1"/>
          </p:cNvSpPr>
          <p:nvPr/>
        </p:nvSpPr>
        <p:spPr bwMode="auto">
          <a:xfrm>
            <a:off x="3341397" y="4179887"/>
            <a:ext cx="2159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400" dirty="0"/>
              <a:t>EMC</a:t>
            </a:r>
            <a:r>
              <a:rPr lang="en-US" sz="1400" dirty="0"/>
              <a:t> </a:t>
            </a:r>
            <a:r>
              <a:rPr lang="bg-BG" sz="1400" dirty="0" err="1"/>
              <a:t>Documentum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8759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42" y="6096000"/>
            <a:ext cx="9244192" cy="762000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" y="63500"/>
            <a:ext cx="7756881" cy="563562"/>
          </a:xfrm>
        </p:spPr>
        <p:txBody>
          <a:bodyPr>
            <a:noAutofit/>
          </a:bodyPr>
          <a:lstStyle/>
          <a:p>
            <a:r>
              <a:rPr lang="en-US" sz="2800" cap="small" spc="150" dirty="0" err="1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</a:t>
            </a:r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Documents Management System</a:t>
            </a:r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8586877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8</a:t>
            </a:fld>
            <a:endParaRPr lang="bg-BG" sz="1200" dirty="0">
              <a:solidFill>
                <a:schemeClr val="bg1"/>
              </a:solidFill>
            </a:endParaRPr>
          </a:p>
        </p:txBody>
      </p:sp>
      <p:grpSp>
        <p:nvGrpSpPr>
          <p:cNvPr id="131" name="Group 106"/>
          <p:cNvGrpSpPr>
            <a:grpSpLocks/>
          </p:cNvGrpSpPr>
          <p:nvPr/>
        </p:nvGrpSpPr>
        <p:grpSpPr bwMode="auto">
          <a:xfrm>
            <a:off x="4063999" y="5032376"/>
            <a:ext cx="1103313" cy="1282700"/>
            <a:chOff x="762" y="2006"/>
            <a:chExt cx="642" cy="808"/>
          </a:xfrm>
        </p:grpSpPr>
        <p:sp>
          <p:nvSpPr>
            <p:cNvPr id="132" name="Rectangle 107"/>
            <p:cNvSpPr>
              <a:spLocks noChangeArrowheads="1"/>
            </p:cNvSpPr>
            <p:nvPr/>
          </p:nvSpPr>
          <p:spPr bwMode="auto">
            <a:xfrm>
              <a:off x="762" y="2006"/>
              <a:ext cx="642" cy="808"/>
            </a:xfrm>
            <a:prstGeom prst="rect">
              <a:avLst/>
            </a:prstGeom>
            <a:gradFill rotWithShape="0">
              <a:gsLst>
                <a:gs pos="0">
                  <a:srgbClr val="33CC33"/>
                </a:gs>
                <a:gs pos="100000">
                  <a:srgbClr val="0099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  <p:grpSp>
          <p:nvGrpSpPr>
            <p:cNvPr id="133" name="Group 108"/>
            <p:cNvGrpSpPr>
              <a:grpSpLocks/>
            </p:cNvGrpSpPr>
            <p:nvPr/>
          </p:nvGrpSpPr>
          <p:grpSpPr bwMode="auto">
            <a:xfrm>
              <a:off x="793" y="2034"/>
              <a:ext cx="584" cy="753"/>
              <a:chOff x="1428" y="1374"/>
              <a:chExt cx="851" cy="1097"/>
            </a:xfrm>
          </p:grpSpPr>
          <p:pic>
            <p:nvPicPr>
              <p:cNvPr id="134" name="Picture 109" descr="Warehouse-Payables-White-M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" y="1374"/>
                <a:ext cx="851" cy="1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" name="Rectangle 110"/>
              <p:cNvSpPr>
                <a:spLocks noChangeArrowheads="1"/>
              </p:cNvSpPr>
              <p:nvPr/>
            </p:nvSpPr>
            <p:spPr bwMode="auto">
              <a:xfrm>
                <a:off x="1850" y="1507"/>
                <a:ext cx="384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125000"/>
                  </a:lnSpc>
                  <a:spcBef>
                    <a:spcPct val="5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None/>
                </a:pPr>
                <a:endParaRPr lang="en-US" sz="2400" b="0">
                  <a:solidFill>
                    <a:schemeClr val="accent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36" name="Rectangle 111"/>
              <p:cNvSpPr>
                <a:spLocks noChangeArrowheads="1"/>
              </p:cNvSpPr>
              <p:nvPr/>
            </p:nvSpPr>
            <p:spPr bwMode="auto">
              <a:xfrm>
                <a:off x="1955" y="1392"/>
                <a:ext cx="279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125000"/>
                  </a:lnSpc>
                  <a:spcBef>
                    <a:spcPct val="5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None/>
                </a:pPr>
                <a:endParaRPr lang="en-US" sz="2400" b="0">
                  <a:solidFill>
                    <a:schemeClr val="accent2"/>
                  </a:solidFill>
                  <a:latin typeface="Arial Narrow" pitchFamily="34" charset="0"/>
                </a:endParaRPr>
              </a:p>
            </p:txBody>
          </p:sp>
        </p:grpSp>
      </p:grpSp>
      <p:sp>
        <p:nvSpPr>
          <p:cNvPr id="137" name="AutoShape 43"/>
          <p:cNvSpPr>
            <a:spLocks noChangeArrowheads="1"/>
          </p:cNvSpPr>
          <p:nvPr/>
        </p:nvSpPr>
        <p:spPr bwMode="auto">
          <a:xfrm rot="5400000">
            <a:off x="3975098" y="2868613"/>
            <a:ext cx="1173165" cy="3154363"/>
          </a:xfrm>
          <a:prstGeom prst="rightArrow">
            <a:avLst>
              <a:gd name="adj1" fmla="val 41148"/>
              <a:gd name="adj2" fmla="val 1731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vert="eaVert" wrap="none" anchor="ctr"/>
          <a:lstStyle/>
          <a:p>
            <a:pPr eaLnBrk="0" hangingPunct="0"/>
            <a:endParaRPr lang="en-US" sz="3200" b="0">
              <a:solidFill>
                <a:schemeClr val="accent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8" name="Rounded Rectangle 27648"/>
          <p:cNvSpPr>
            <a:spLocks noChangeArrowheads="1"/>
          </p:cNvSpPr>
          <p:nvPr/>
        </p:nvSpPr>
        <p:spPr bwMode="auto">
          <a:xfrm>
            <a:off x="-290513" y="911226"/>
            <a:ext cx="9547225" cy="3419475"/>
          </a:xfrm>
          <a:prstGeom prst="roundRect">
            <a:avLst>
              <a:gd name="adj" fmla="val 33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endParaRPr lang="en-US" sz="2000" b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39" name="Rounded Rectangle 27648"/>
          <p:cNvSpPr>
            <a:spLocks noChangeArrowheads="1"/>
          </p:cNvSpPr>
          <p:nvPr/>
        </p:nvSpPr>
        <p:spPr bwMode="auto">
          <a:xfrm>
            <a:off x="7619999" y="1033463"/>
            <a:ext cx="1546225" cy="3167063"/>
          </a:xfrm>
          <a:prstGeom prst="roundRect">
            <a:avLst>
              <a:gd name="adj" fmla="val 9667"/>
            </a:avLst>
          </a:prstGeom>
          <a:gradFill rotWithShape="1">
            <a:gsLst>
              <a:gs pos="0">
                <a:schemeClr val="bg1">
                  <a:alpha val="25998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 anchorCtr="1"/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bg-BG" sz="2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Е</a:t>
            </a: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Document</a:t>
            </a:r>
            <a:endParaRPr lang="bg-BG" sz="2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140" name="Group 25"/>
          <p:cNvGrpSpPr>
            <a:grpSpLocks/>
          </p:cNvGrpSpPr>
          <p:nvPr/>
        </p:nvGrpSpPr>
        <p:grpSpPr bwMode="auto">
          <a:xfrm>
            <a:off x="7265987" y="1357313"/>
            <a:ext cx="2254250" cy="2081213"/>
            <a:chOff x="3728" y="1834"/>
            <a:chExt cx="1311" cy="1311"/>
          </a:xfrm>
        </p:grpSpPr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3728" y="1834"/>
              <a:ext cx="1311" cy="131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87843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 b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pic>
          <p:nvPicPr>
            <p:cNvPr id="142" name="Rectangle 2766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" y="2028"/>
              <a:ext cx="756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Rounded Rectangle 27648"/>
          <p:cNvSpPr>
            <a:spLocks noChangeArrowheads="1"/>
          </p:cNvSpPr>
          <p:nvPr/>
        </p:nvSpPr>
        <p:spPr bwMode="auto">
          <a:xfrm>
            <a:off x="-161926" y="1031876"/>
            <a:ext cx="1546225" cy="3167062"/>
          </a:xfrm>
          <a:prstGeom prst="roundRect">
            <a:avLst>
              <a:gd name="adj" fmla="val 9667"/>
            </a:avLst>
          </a:prstGeom>
          <a:gradFill rotWithShape="1">
            <a:gsLst>
              <a:gs pos="0">
                <a:schemeClr val="bg1">
                  <a:alpha val="25998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 anchorCtr="1"/>
          <a:lstStyle/>
          <a:p>
            <a:pPr algn="ctr" eaLnBrk="0" hangingPunct="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Entrance</a:t>
            </a:r>
            <a:endParaRPr lang="bg-BG" sz="2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44" name="Picture 116" descr="Doc-in-moni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13" y="835026"/>
            <a:ext cx="1497012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118" descr="fa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2359026"/>
            <a:ext cx="122396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6" name="Group 18"/>
          <p:cNvGrpSpPr>
            <a:grpSpLocks/>
          </p:cNvGrpSpPr>
          <p:nvPr/>
        </p:nvGrpSpPr>
        <p:grpSpPr bwMode="auto">
          <a:xfrm>
            <a:off x="1784349" y="1031876"/>
            <a:ext cx="1546225" cy="3167062"/>
            <a:chOff x="3869" y="1059"/>
            <a:chExt cx="974" cy="1995"/>
          </a:xfrm>
        </p:grpSpPr>
        <p:sp>
          <p:nvSpPr>
            <p:cNvPr id="147" name="Rounded Rectangle 27648"/>
            <p:cNvSpPr>
              <a:spLocks noChangeArrowheads="1"/>
            </p:cNvSpPr>
            <p:nvPr/>
          </p:nvSpPr>
          <p:spPr bwMode="auto">
            <a:xfrm>
              <a:off x="3869" y="1059"/>
              <a:ext cx="974" cy="1995"/>
            </a:xfrm>
            <a:prstGeom prst="roundRect">
              <a:avLst>
                <a:gd name="adj" fmla="val 9667"/>
              </a:avLst>
            </a:prstGeom>
            <a:gradFill rotWithShape="1">
              <a:gsLst>
                <a:gs pos="0">
                  <a:schemeClr val="bg1">
                    <a:alpha val="25998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b" anchorCtr="1"/>
            <a:lstStyle/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r>
                <a:rPr lang="en-US" sz="2400" b="0" dirty="0">
                  <a:solidFill>
                    <a:schemeClr val="accent6">
                      <a:lumMod val="50000"/>
                    </a:schemeClr>
                  </a:solidFill>
                  <a:latin typeface="Arial Narrow" pitchFamily="34" charset="0"/>
                </a:rPr>
                <a:t>Registration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r>
                <a:rPr lang="en-US" sz="2400" b="0" dirty="0">
                  <a:solidFill>
                    <a:schemeClr val="accent6">
                      <a:lumMod val="50000"/>
                    </a:schemeClr>
                  </a:solidFill>
                  <a:latin typeface="Arial Narrow" pitchFamily="34" charset="0"/>
                </a:rPr>
                <a:t>form</a:t>
              </a:r>
              <a:endParaRPr lang="bg-BG" sz="2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grpSp>
          <p:nvGrpSpPr>
            <p:cNvPr id="148" name="Group 135"/>
            <p:cNvGrpSpPr>
              <a:grpSpLocks/>
            </p:cNvGrpSpPr>
            <p:nvPr/>
          </p:nvGrpSpPr>
          <p:grpSpPr bwMode="auto">
            <a:xfrm>
              <a:off x="4007" y="1444"/>
              <a:ext cx="696" cy="808"/>
              <a:chOff x="762" y="2006"/>
              <a:chExt cx="642" cy="808"/>
            </a:xfrm>
          </p:grpSpPr>
          <p:sp>
            <p:nvSpPr>
              <p:cNvPr id="150" name="Rectangle 136"/>
              <p:cNvSpPr>
                <a:spLocks noChangeArrowheads="1"/>
              </p:cNvSpPr>
              <p:nvPr/>
            </p:nvSpPr>
            <p:spPr bwMode="auto">
              <a:xfrm>
                <a:off x="762" y="2006"/>
                <a:ext cx="642" cy="808"/>
              </a:xfrm>
              <a:prstGeom prst="rect">
                <a:avLst/>
              </a:prstGeom>
              <a:gradFill rotWithShape="0">
                <a:gsLst>
                  <a:gs pos="0">
                    <a:srgbClr val="33CC33"/>
                  </a:gs>
                  <a:gs pos="100000">
                    <a:srgbClr val="0099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125000"/>
                  </a:lnSpc>
                  <a:spcBef>
                    <a:spcPct val="5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None/>
                </a:pPr>
                <a:endParaRPr lang="en-US" sz="2400" b="0">
                  <a:solidFill>
                    <a:schemeClr val="accent2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151" name="Group 137"/>
              <p:cNvGrpSpPr>
                <a:grpSpLocks/>
              </p:cNvGrpSpPr>
              <p:nvPr/>
            </p:nvGrpSpPr>
            <p:grpSpPr bwMode="auto">
              <a:xfrm>
                <a:off x="793" y="2034"/>
                <a:ext cx="584" cy="753"/>
                <a:chOff x="1428" y="1374"/>
                <a:chExt cx="851" cy="1097"/>
              </a:xfrm>
            </p:grpSpPr>
            <p:pic>
              <p:nvPicPr>
                <p:cNvPr id="152" name="Picture 138" descr="Warehouse-Payables-White-Ma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28" y="1374"/>
                  <a:ext cx="851" cy="10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" name="Rectangle 139"/>
                <p:cNvSpPr>
                  <a:spLocks noChangeArrowheads="1"/>
                </p:cNvSpPr>
                <p:nvPr/>
              </p:nvSpPr>
              <p:spPr bwMode="auto">
                <a:xfrm>
                  <a:off x="1850" y="1507"/>
                  <a:ext cx="384" cy="2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25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None/>
                  </a:pPr>
                  <a:endParaRPr lang="en-US" sz="2400" b="0">
                    <a:solidFill>
                      <a:schemeClr val="accent2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54" name="Rectangle 140"/>
                <p:cNvSpPr>
                  <a:spLocks noChangeArrowheads="1"/>
                </p:cNvSpPr>
                <p:nvPr/>
              </p:nvSpPr>
              <p:spPr bwMode="auto">
                <a:xfrm>
                  <a:off x="1955" y="1392"/>
                  <a:ext cx="279" cy="2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lnSpc>
                      <a:spcPct val="125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None/>
                  </a:pPr>
                  <a:endParaRPr lang="en-US" sz="2400" b="0">
                    <a:solidFill>
                      <a:schemeClr val="accent2"/>
                    </a:solidFill>
                    <a:latin typeface="Arial Narrow" pitchFamily="34" charset="0"/>
                  </a:endParaRPr>
                </a:p>
              </p:txBody>
            </p:sp>
          </p:grpSp>
        </p:grpSp>
        <p:pic>
          <p:nvPicPr>
            <p:cNvPr id="149" name="Picture 134" descr="checkmark-gree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" y="1568"/>
              <a:ext cx="69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5" name="Oval 193"/>
          <p:cNvSpPr>
            <a:spLocks noChangeArrowheads="1"/>
          </p:cNvSpPr>
          <p:nvPr/>
        </p:nvSpPr>
        <p:spPr bwMode="auto">
          <a:xfrm>
            <a:off x="7334249" y="1827213"/>
            <a:ext cx="2381250" cy="8064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87843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  <a:defRPr/>
            </a:pPr>
            <a:endParaRPr lang="en-US" sz="2400" b="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156" name="Oval 191"/>
          <p:cNvSpPr>
            <a:spLocks noChangeArrowheads="1"/>
          </p:cNvSpPr>
          <p:nvPr/>
        </p:nvSpPr>
        <p:spPr bwMode="auto">
          <a:xfrm>
            <a:off x="4686299" y="1828801"/>
            <a:ext cx="2379663" cy="8064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87843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  <a:defRPr/>
            </a:pPr>
            <a:endParaRPr lang="en-US" sz="2400" b="0">
              <a:solidFill>
                <a:schemeClr val="accent2"/>
              </a:solidFill>
              <a:latin typeface="Arial Narrow" pitchFamily="34" charset="0"/>
            </a:endParaRPr>
          </a:p>
        </p:txBody>
      </p:sp>
      <p:grpSp>
        <p:nvGrpSpPr>
          <p:cNvPr id="157" name="AutoShape 120"/>
          <p:cNvGrpSpPr>
            <a:grpSpLocks/>
          </p:cNvGrpSpPr>
          <p:nvPr/>
        </p:nvGrpSpPr>
        <p:grpSpPr bwMode="auto">
          <a:xfrm>
            <a:off x="857249" y="1493838"/>
            <a:ext cx="1069975" cy="719138"/>
            <a:chOff x="772" y="2358"/>
            <a:chExt cx="622" cy="453"/>
          </a:xfrm>
        </p:grpSpPr>
        <p:pic>
          <p:nvPicPr>
            <p:cNvPr id="158" name="AutoShape 120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" y="2358"/>
              <a:ext cx="622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Text Box 31"/>
            <p:cNvSpPr txBox="1">
              <a:spLocks noChangeArrowheads="1"/>
            </p:cNvSpPr>
            <p:nvPr/>
          </p:nvSpPr>
          <p:spPr bwMode="auto">
            <a:xfrm rot="-3452238">
              <a:off x="991" y="2287"/>
              <a:ext cx="144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sp>
        <p:nvSpPr>
          <p:cNvPr id="160" name="Rounded Rectangle 27648"/>
          <p:cNvSpPr>
            <a:spLocks noChangeArrowheads="1"/>
          </p:cNvSpPr>
          <p:nvPr/>
        </p:nvSpPr>
        <p:spPr bwMode="auto">
          <a:xfrm>
            <a:off x="5673724" y="1050926"/>
            <a:ext cx="1546225" cy="3167062"/>
          </a:xfrm>
          <a:prstGeom prst="roundRect">
            <a:avLst>
              <a:gd name="adj" fmla="val 9667"/>
            </a:avLst>
          </a:prstGeom>
          <a:gradFill rotWithShape="1">
            <a:gsLst>
              <a:gs pos="0">
                <a:schemeClr val="bg1">
                  <a:alpha val="25998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 anchorCtr="1"/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Reg. card</a:t>
            </a:r>
            <a:r>
              <a:rPr lang="bg-BG" sz="2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 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bg-BG" sz="2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+ </a:t>
            </a: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image</a:t>
            </a:r>
            <a:endParaRPr lang="bg-BG" sz="2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1" name="Rounded Rectangle 27648"/>
          <p:cNvSpPr>
            <a:spLocks noChangeArrowheads="1"/>
          </p:cNvSpPr>
          <p:nvPr/>
        </p:nvSpPr>
        <p:spPr bwMode="auto">
          <a:xfrm>
            <a:off x="3729037" y="1050926"/>
            <a:ext cx="1546225" cy="3167062"/>
          </a:xfrm>
          <a:prstGeom prst="roundRect">
            <a:avLst>
              <a:gd name="adj" fmla="val 9667"/>
            </a:avLst>
          </a:prstGeom>
          <a:gradFill rotWithShape="1">
            <a:gsLst>
              <a:gs pos="0">
                <a:schemeClr val="bg1">
                  <a:alpha val="25998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 anchorCtr="1"/>
          <a:lstStyle/>
          <a:p>
            <a:pPr algn="ctr" eaLnBrk="0" hangingPunct="0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2400" b="0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Scanning</a:t>
            </a:r>
            <a:endParaRPr lang="bg-BG" sz="2400" b="0" dirty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162" name="Group 106"/>
          <p:cNvGrpSpPr>
            <a:grpSpLocks/>
          </p:cNvGrpSpPr>
          <p:nvPr/>
        </p:nvGrpSpPr>
        <p:grpSpPr bwMode="auto">
          <a:xfrm>
            <a:off x="3949699" y="1662113"/>
            <a:ext cx="1103313" cy="1282700"/>
            <a:chOff x="762" y="2006"/>
            <a:chExt cx="642" cy="808"/>
          </a:xfrm>
        </p:grpSpPr>
        <p:sp>
          <p:nvSpPr>
            <p:cNvPr id="163" name="Rectangle 107"/>
            <p:cNvSpPr>
              <a:spLocks noChangeArrowheads="1"/>
            </p:cNvSpPr>
            <p:nvPr/>
          </p:nvSpPr>
          <p:spPr bwMode="auto">
            <a:xfrm>
              <a:off x="762" y="2006"/>
              <a:ext cx="642" cy="808"/>
            </a:xfrm>
            <a:prstGeom prst="rect">
              <a:avLst/>
            </a:prstGeom>
            <a:gradFill rotWithShape="0">
              <a:gsLst>
                <a:gs pos="0">
                  <a:srgbClr val="33CC33"/>
                </a:gs>
                <a:gs pos="100000">
                  <a:srgbClr val="0099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  <p:grpSp>
          <p:nvGrpSpPr>
            <p:cNvPr id="164" name="Group 108"/>
            <p:cNvGrpSpPr>
              <a:grpSpLocks/>
            </p:cNvGrpSpPr>
            <p:nvPr/>
          </p:nvGrpSpPr>
          <p:grpSpPr bwMode="auto">
            <a:xfrm>
              <a:off x="793" y="2034"/>
              <a:ext cx="584" cy="753"/>
              <a:chOff x="1428" y="1374"/>
              <a:chExt cx="851" cy="1097"/>
            </a:xfrm>
          </p:grpSpPr>
          <p:pic>
            <p:nvPicPr>
              <p:cNvPr id="165" name="Picture 109" descr="Warehouse-Payables-White-M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" y="1374"/>
                <a:ext cx="851" cy="1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" name="Rectangle 110"/>
              <p:cNvSpPr>
                <a:spLocks noChangeArrowheads="1"/>
              </p:cNvSpPr>
              <p:nvPr/>
            </p:nvSpPr>
            <p:spPr bwMode="auto">
              <a:xfrm>
                <a:off x="1850" y="1507"/>
                <a:ext cx="384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125000"/>
                  </a:lnSpc>
                  <a:spcBef>
                    <a:spcPct val="5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None/>
                </a:pPr>
                <a:endParaRPr lang="en-US" sz="2400" b="0">
                  <a:solidFill>
                    <a:schemeClr val="accent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67" name="Rectangle 111"/>
              <p:cNvSpPr>
                <a:spLocks noChangeArrowheads="1"/>
              </p:cNvSpPr>
              <p:nvPr/>
            </p:nvSpPr>
            <p:spPr bwMode="auto">
              <a:xfrm>
                <a:off x="1955" y="1392"/>
                <a:ext cx="279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125000"/>
                  </a:lnSpc>
                  <a:spcBef>
                    <a:spcPct val="5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None/>
                </a:pPr>
                <a:endParaRPr lang="en-US" sz="2400" b="0">
                  <a:solidFill>
                    <a:schemeClr val="accent2"/>
                  </a:solidFill>
                  <a:latin typeface="Arial Narrow" pitchFamily="34" charset="0"/>
                </a:endParaRPr>
              </a:p>
            </p:txBody>
          </p:sp>
        </p:grpSp>
      </p:grpSp>
      <p:pic>
        <p:nvPicPr>
          <p:cNvPr id="168" name="Picture 126" descr="find magnifying glas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7" y="2247901"/>
            <a:ext cx="15446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9" name="Shape 198672"/>
          <p:cNvGrpSpPr>
            <a:grpSpLocks/>
          </p:cNvGrpSpPr>
          <p:nvPr/>
        </p:nvGrpSpPr>
        <p:grpSpPr bwMode="auto">
          <a:xfrm>
            <a:off x="4213224" y="1193801"/>
            <a:ext cx="1571625" cy="646112"/>
            <a:chOff x="1590" y="2158"/>
            <a:chExt cx="914" cy="407"/>
          </a:xfrm>
        </p:grpSpPr>
        <p:pic>
          <p:nvPicPr>
            <p:cNvPr id="170" name="Shape 198672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" y="2158"/>
              <a:ext cx="91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Text Box 44"/>
            <p:cNvSpPr txBox="1">
              <a:spLocks noChangeArrowheads="1"/>
            </p:cNvSpPr>
            <p:nvPr/>
          </p:nvSpPr>
          <p:spPr bwMode="auto">
            <a:xfrm rot="-3800286">
              <a:off x="1726" y="2337"/>
              <a:ext cx="731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72" name="AutoShape 119"/>
          <p:cNvGrpSpPr>
            <a:grpSpLocks/>
          </p:cNvGrpSpPr>
          <p:nvPr/>
        </p:nvGrpSpPr>
        <p:grpSpPr bwMode="auto">
          <a:xfrm>
            <a:off x="850899" y="2382838"/>
            <a:ext cx="1076325" cy="708025"/>
            <a:chOff x="768" y="2918"/>
            <a:chExt cx="626" cy="446"/>
          </a:xfrm>
        </p:grpSpPr>
        <p:pic>
          <p:nvPicPr>
            <p:cNvPr id="173" name="AutoShape 119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918"/>
              <a:ext cx="62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Text Box 47"/>
            <p:cNvSpPr txBox="1">
              <a:spLocks noChangeArrowheads="1"/>
            </p:cNvSpPr>
            <p:nvPr/>
          </p:nvSpPr>
          <p:spPr bwMode="auto">
            <a:xfrm rot="-7275290">
              <a:off x="988" y="2855"/>
              <a:ext cx="144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75" name="AutoShape 149"/>
          <p:cNvGrpSpPr>
            <a:grpSpLocks/>
          </p:cNvGrpSpPr>
          <p:nvPr/>
        </p:nvGrpSpPr>
        <p:grpSpPr bwMode="auto">
          <a:xfrm>
            <a:off x="2754312" y="2193926"/>
            <a:ext cx="1181100" cy="493712"/>
            <a:chOff x="2999" y="2799"/>
            <a:chExt cx="687" cy="311"/>
          </a:xfrm>
        </p:grpSpPr>
        <p:pic>
          <p:nvPicPr>
            <p:cNvPr id="176" name="AutoShape 149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" y="2799"/>
              <a:ext cx="68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 Box 50"/>
            <p:cNvSpPr txBox="1">
              <a:spLocks noChangeArrowheads="1"/>
            </p:cNvSpPr>
            <p:nvPr/>
          </p:nvSpPr>
          <p:spPr bwMode="auto">
            <a:xfrm rot="-5400000">
              <a:off x="3222" y="2661"/>
              <a:ext cx="144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78" name="AutoShape 150"/>
          <p:cNvGrpSpPr>
            <a:grpSpLocks/>
          </p:cNvGrpSpPr>
          <p:nvPr/>
        </p:nvGrpSpPr>
        <p:grpSpPr bwMode="auto">
          <a:xfrm>
            <a:off x="6654799" y="2193926"/>
            <a:ext cx="1184275" cy="493712"/>
            <a:chOff x="4143" y="2799"/>
            <a:chExt cx="688" cy="311"/>
          </a:xfrm>
        </p:grpSpPr>
        <p:pic>
          <p:nvPicPr>
            <p:cNvPr id="179" name="AutoShape 150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" y="2799"/>
              <a:ext cx="68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" name="Text Box 53"/>
            <p:cNvSpPr txBox="1">
              <a:spLocks noChangeArrowheads="1"/>
            </p:cNvSpPr>
            <p:nvPr/>
          </p:nvSpPr>
          <p:spPr bwMode="auto">
            <a:xfrm rot="-5400000">
              <a:off x="4368" y="2662"/>
              <a:ext cx="144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</p:grpSp>
      <p:pic>
        <p:nvPicPr>
          <p:cNvPr id="181" name="Picture 54" descr="image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699" y="2995613"/>
            <a:ext cx="74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52" descr="Acrobat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2" y="1411288"/>
            <a:ext cx="757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WordArt 56"/>
          <p:cNvSpPr>
            <a:spLocks noChangeArrowheads="1" noChangeShapeType="1" noTextEdit="1"/>
          </p:cNvSpPr>
          <p:nvPr/>
        </p:nvSpPr>
        <p:spPr bwMode="auto">
          <a:xfrm rot="19014317">
            <a:off x="3762374" y="5372101"/>
            <a:ext cx="14827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28575">
                  <a:solidFill>
                    <a:srgbClr val="BC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ARCHIVE</a:t>
            </a:r>
            <a:endParaRPr lang="bg-BG" sz="3600" kern="10" dirty="0">
              <a:ln w="28575">
                <a:solidFill>
                  <a:srgbClr val="BC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84" name="Text Box 57"/>
          <p:cNvSpPr txBox="1">
            <a:spLocks noChangeArrowheads="1"/>
          </p:cNvSpPr>
          <p:nvPr/>
        </p:nvSpPr>
        <p:spPr bwMode="auto">
          <a:xfrm>
            <a:off x="284866" y="4895851"/>
            <a:ext cx="31162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All hardcopy documents are archived straight after the scanning.</a:t>
            </a:r>
            <a:endParaRPr lang="bg-BG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85" name="Group 106"/>
          <p:cNvGrpSpPr>
            <a:grpSpLocks/>
          </p:cNvGrpSpPr>
          <p:nvPr/>
        </p:nvGrpSpPr>
        <p:grpSpPr bwMode="auto">
          <a:xfrm>
            <a:off x="6059487" y="2058988"/>
            <a:ext cx="1103312" cy="1282700"/>
            <a:chOff x="762" y="2006"/>
            <a:chExt cx="642" cy="808"/>
          </a:xfrm>
        </p:grpSpPr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762" y="2006"/>
              <a:ext cx="642" cy="808"/>
            </a:xfrm>
            <a:prstGeom prst="rect">
              <a:avLst/>
            </a:prstGeom>
            <a:gradFill rotWithShape="0">
              <a:gsLst>
                <a:gs pos="0">
                  <a:srgbClr val="33CC33"/>
                </a:gs>
                <a:gs pos="100000">
                  <a:srgbClr val="0099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  <a:buClr>
                  <a:schemeClr val="accent1"/>
                </a:buClr>
                <a:buSzPct val="50000"/>
                <a:buFont typeface="Wingdings" pitchFamily="2" charset="2"/>
                <a:buNone/>
              </a:pPr>
              <a:endParaRPr lang="en-US" sz="2400" b="0">
                <a:solidFill>
                  <a:schemeClr val="accent2"/>
                </a:solidFill>
                <a:latin typeface="Arial Narrow" pitchFamily="34" charset="0"/>
              </a:endParaRPr>
            </a:p>
          </p:txBody>
        </p:sp>
        <p:grpSp>
          <p:nvGrpSpPr>
            <p:cNvPr id="187" name="Group 108"/>
            <p:cNvGrpSpPr>
              <a:grpSpLocks/>
            </p:cNvGrpSpPr>
            <p:nvPr/>
          </p:nvGrpSpPr>
          <p:grpSpPr bwMode="auto">
            <a:xfrm>
              <a:off x="793" y="2034"/>
              <a:ext cx="584" cy="753"/>
              <a:chOff x="1428" y="1374"/>
              <a:chExt cx="851" cy="1097"/>
            </a:xfrm>
          </p:grpSpPr>
          <p:pic>
            <p:nvPicPr>
              <p:cNvPr id="188" name="Picture 109" descr="Warehouse-Payables-White-M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" y="1374"/>
                <a:ext cx="851" cy="1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9" name="Rectangle 110"/>
              <p:cNvSpPr>
                <a:spLocks noChangeArrowheads="1"/>
              </p:cNvSpPr>
              <p:nvPr/>
            </p:nvSpPr>
            <p:spPr bwMode="auto">
              <a:xfrm>
                <a:off x="1850" y="1507"/>
                <a:ext cx="384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125000"/>
                  </a:lnSpc>
                  <a:spcBef>
                    <a:spcPct val="5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None/>
                </a:pPr>
                <a:endParaRPr lang="en-US" sz="2400" b="0">
                  <a:solidFill>
                    <a:schemeClr val="accent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0" name="Rectangle 111"/>
              <p:cNvSpPr>
                <a:spLocks noChangeArrowheads="1"/>
              </p:cNvSpPr>
              <p:nvPr/>
            </p:nvSpPr>
            <p:spPr bwMode="auto">
              <a:xfrm>
                <a:off x="1955" y="1392"/>
                <a:ext cx="279" cy="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125000"/>
                  </a:lnSpc>
                  <a:spcBef>
                    <a:spcPct val="5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None/>
                </a:pPr>
                <a:endParaRPr lang="en-US" sz="2400" b="0">
                  <a:solidFill>
                    <a:schemeClr val="accent2"/>
                  </a:solidFill>
                  <a:latin typeface="Arial Narrow" pitchFamily="34" charset="0"/>
                </a:endParaRPr>
              </a:p>
            </p:txBody>
          </p:sp>
        </p:grpSp>
      </p:grpSp>
      <p:pic>
        <p:nvPicPr>
          <p:cNvPr id="191" name="Picture 64" descr="image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4" y="2108201"/>
            <a:ext cx="361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65" descr="image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9" y="4902201"/>
            <a:ext cx="361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Text Box 66"/>
          <p:cNvSpPr txBox="1">
            <a:spLocks noChangeArrowheads="1"/>
          </p:cNvSpPr>
          <p:nvPr/>
        </p:nvSpPr>
        <p:spPr bwMode="auto">
          <a:xfrm>
            <a:off x="5491162" y="4867276"/>
            <a:ext cx="39608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All possible actions with the documents: review, approve, signature and etc., are maintained only electronically. </a:t>
            </a:r>
            <a:endParaRPr lang="bg-BG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4" name="Rounded Rectangle 32768"/>
          <p:cNvSpPr>
            <a:spLocks noChangeArrowheads="1"/>
          </p:cNvSpPr>
          <p:nvPr/>
        </p:nvSpPr>
        <p:spPr bwMode="auto">
          <a:xfrm>
            <a:off x="5814542" y="1068388"/>
            <a:ext cx="1103313" cy="1517650"/>
          </a:xfrm>
          <a:prstGeom prst="roundRect">
            <a:avLst>
              <a:gd name="adj" fmla="val 3282"/>
            </a:avLst>
          </a:prstGeom>
          <a:gradFill rotWithShape="0">
            <a:gsLst>
              <a:gs pos="0">
                <a:schemeClr val="bg1">
                  <a:alpha val="84000"/>
                </a:schemeClr>
              </a:gs>
              <a:gs pos="100000">
                <a:srgbClr val="BDCCE4"/>
              </a:gs>
            </a:gsLst>
            <a:lin ang="5400000" scaled="1"/>
          </a:gradFill>
          <a:ln w="38100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58738" algn="ctr"/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Reg. card: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marL="58738" algn="ctr"/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Metadata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marL="58738" algn="ctr"/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Author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marL="58738" algn="ctr"/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Data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marL="58738" algn="ctr"/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Location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  <a:p>
            <a:pPr marL="58738" algn="ctr"/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Title</a:t>
            </a:r>
          </a:p>
          <a:p>
            <a:pPr marL="58738" algn="ctr"/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</a:rPr>
              <a:t>Contractor</a:t>
            </a:r>
            <a:endParaRPr lang="bg-BG" sz="1400" b="0" dirty="0">
              <a:solidFill>
                <a:schemeClr val="accent6">
                  <a:lumMod val="50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2881"/>
            <a:ext cx="8589034" cy="4692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42" y="6096000"/>
            <a:ext cx="9244192" cy="762000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" y="63500"/>
            <a:ext cx="7756881" cy="563562"/>
          </a:xfrm>
        </p:spPr>
        <p:txBody>
          <a:bodyPr>
            <a:noAutofit/>
          </a:bodyPr>
          <a:lstStyle/>
          <a:p>
            <a:r>
              <a:rPr lang="en-US" sz="2800" cap="small" spc="150" dirty="0" err="1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Documentum</a:t>
            </a:r>
            <a:r>
              <a:rPr lang="en-US" sz="2800" cap="small" spc="150" dirty="0">
                <a:solidFill>
                  <a:schemeClr val="bg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Documents Management System</a:t>
            </a:r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8586877" y="6400800"/>
            <a:ext cx="439738" cy="274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F95B1B3D-A3FE-423C-AC84-A81BEA9E481E}" type="slidenum">
              <a:rPr lang="bg-BG" sz="1200" smtClean="0">
                <a:solidFill>
                  <a:schemeClr val="bg1"/>
                </a:solidFill>
              </a:rPr>
              <a:pPr eaLnBrk="1" hangingPunct="1"/>
              <a:t>9</a:t>
            </a:fld>
            <a:endParaRPr lang="bg-BG" sz="1200" dirty="0">
              <a:solidFill>
                <a:schemeClr val="bg1"/>
              </a:solidFill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98500" y="1613693"/>
            <a:ext cx="7796213" cy="3465513"/>
          </a:xfrm>
          <a:prstGeom prst="rect">
            <a:avLst/>
          </a:prstGeom>
          <a:solidFill>
            <a:schemeClr val="accent6">
              <a:lumMod val="75000"/>
              <a:alpha val="39999"/>
            </a:schemeClr>
          </a:solidFill>
          <a:ln w="28575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600" b="0"/>
          </a:p>
        </p:txBody>
      </p:sp>
      <p:grpSp>
        <p:nvGrpSpPr>
          <p:cNvPr id="71" name="Group 139"/>
          <p:cNvGrpSpPr>
            <a:grpSpLocks/>
          </p:cNvGrpSpPr>
          <p:nvPr/>
        </p:nvGrpSpPr>
        <p:grpSpPr bwMode="auto">
          <a:xfrm>
            <a:off x="6938144" y="2169318"/>
            <a:ext cx="1031875" cy="1185863"/>
            <a:chOff x="4155" y="3120"/>
            <a:chExt cx="1115" cy="1316"/>
          </a:xfrm>
        </p:grpSpPr>
        <p:pic>
          <p:nvPicPr>
            <p:cNvPr id="72" name="Picture 140" descr="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" y="3120"/>
              <a:ext cx="922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141" descr="EMC Repositor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" y="3683"/>
              <a:ext cx="694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" name="Group 139"/>
          <p:cNvGrpSpPr>
            <a:grpSpLocks/>
          </p:cNvGrpSpPr>
          <p:nvPr/>
        </p:nvGrpSpPr>
        <p:grpSpPr bwMode="auto">
          <a:xfrm>
            <a:off x="727844" y="2178843"/>
            <a:ext cx="1031875" cy="1185863"/>
            <a:chOff x="4155" y="3120"/>
            <a:chExt cx="1115" cy="1316"/>
          </a:xfrm>
        </p:grpSpPr>
        <p:pic>
          <p:nvPicPr>
            <p:cNvPr id="75" name="Picture 140" descr="Serv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" y="3120"/>
              <a:ext cx="922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141" descr="EMC Repositor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" y="3683"/>
              <a:ext cx="694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673100" y="3405186"/>
            <a:ext cx="167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Organization 1</a:t>
            </a:r>
            <a:endParaRPr lang="bg-BG" sz="16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1777181" y="2818606"/>
            <a:ext cx="5057775" cy="0"/>
          </a:xfrm>
          <a:prstGeom prst="line">
            <a:avLst/>
          </a:prstGeom>
          <a:noFill/>
          <a:ln w="76200">
            <a:solidFill>
              <a:schemeClr val="bg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" name="Line 28"/>
          <p:cNvSpPr>
            <a:spLocks noChangeShapeType="1"/>
          </p:cNvSpPr>
          <p:nvPr/>
        </p:nvSpPr>
        <p:spPr bwMode="auto">
          <a:xfrm flipH="1" flipV="1">
            <a:off x="1767656" y="2999581"/>
            <a:ext cx="5086350" cy="0"/>
          </a:xfrm>
          <a:prstGeom prst="line">
            <a:avLst/>
          </a:prstGeom>
          <a:noFill/>
          <a:ln w="76200">
            <a:solidFill>
              <a:schemeClr val="bg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80" name="Picture 52" descr="Acrobat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94" y="2658268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2015306" y="1685131"/>
            <a:ext cx="4819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Arial" pitchFamily="34" charset="0"/>
              </a:rPr>
              <a:t>No hardcopy documents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815156" y="4237831"/>
            <a:ext cx="7086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Arial" pitchFamily="34" charset="0"/>
              </a:rPr>
              <a:t>There should be an agreement between the two organizations for using electronic “no hardcopy documents policy!”</a:t>
            </a:r>
            <a:endParaRPr lang="bg-BG" sz="2000" b="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6582544" y="3410743"/>
            <a:ext cx="167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Organization</a:t>
            </a:r>
            <a:r>
              <a:rPr lang="bg-BG" sz="16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0639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673</Words>
  <Application>Microsoft Office PowerPoint</Application>
  <PresentationFormat>On-screen Show (4:3)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Arial Narrow</vt:lpstr>
      <vt:lpstr>Calibri</vt:lpstr>
      <vt:lpstr>MetaNormalLF-Roman</vt:lpstr>
      <vt:lpstr>Tahoma</vt:lpstr>
      <vt:lpstr>Times New Roman</vt:lpstr>
      <vt:lpstr>Verdana</vt:lpstr>
      <vt:lpstr>Wingdings</vt:lpstr>
      <vt:lpstr>Office Theme</vt:lpstr>
      <vt:lpstr>PowerPoint Presentation</vt:lpstr>
      <vt:lpstr>   BMS Overview</vt:lpstr>
      <vt:lpstr>       BMS’ Systems for business management</vt:lpstr>
      <vt:lpstr>Documentum Documents Management System</vt:lpstr>
      <vt:lpstr>Documentum Documents Management System</vt:lpstr>
      <vt:lpstr>Documentum Documents Management System</vt:lpstr>
      <vt:lpstr>Documentum Documents Management System</vt:lpstr>
      <vt:lpstr>Documentum Documents Management System</vt:lpstr>
      <vt:lpstr>Documentum Documents Management System</vt:lpstr>
      <vt:lpstr>PowerPoint Presentation</vt:lpstr>
      <vt:lpstr>Documentum Documents Management System</vt:lpstr>
      <vt:lpstr>Documentum Documents Management System</vt:lpstr>
      <vt:lpstr>Integration with SAP – Documentum incoming invoices</vt:lpstr>
      <vt:lpstr>PowerPoint Presentation</vt:lpstr>
      <vt:lpstr>Integration SAP – Documentum outgoing invoices</vt:lpstr>
      <vt:lpstr>EMC DOCUMENTUM  OFFERED CLIENTS AND APPLICATIONS</vt:lpstr>
      <vt:lpstr>AVAILABLE RESOURCE FOR IMPLEMENTING DOCUMENTUM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Kostadinov</dc:creator>
  <cp:lastModifiedBy>Velin Skenderov</cp:lastModifiedBy>
  <cp:revision>168</cp:revision>
  <dcterms:created xsi:type="dcterms:W3CDTF">2014-04-23T09:28:04Z</dcterms:created>
  <dcterms:modified xsi:type="dcterms:W3CDTF">2018-07-09T10:53:06Z</dcterms:modified>
</cp:coreProperties>
</file>