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1"/>
  </p:notesMasterIdLst>
  <p:handoutMasterIdLst>
    <p:handoutMasterId r:id="rId22"/>
  </p:handoutMasterIdLst>
  <p:sldIdLst>
    <p:sldId id="436" r:id="rId5"/>
    <p:sldId id="457" r:id="rId6"/>
    <p:sldId id="450" r:id="rId7"/>
    <p:sldId id="465" r:id="rId8"/>
    <p:sldId id="451" r:id="rId9"/>
    <p:sldId id="466" r:id="rId10"/>
    <p:sldId id="440" r:id="rId11"/>
    <p:sldId id="458" r:id="rId12"/>
    <p:sldId id="463" r:id="rId13"/>
    <p:sldId id="462" r:id="rId14"/>
    <p:sldId id="442" r:id="rId15"/>
    <p:sldId id="454" r:id="rId16"/>
    <p:sldId id="464" r:id="rId17"/>
    <p:sldId id="461" r:id="rId18"/>
    <p:sldId id="447" r:id="rId19"/>
    <p:sldId id="43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7BB"/>
    <a:srgbClr val="0C4046"/>
    <a:srgbClr val="4181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E3FDE45-AF77-4B5C-9715-49D594BDF05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04" autoAdjust="0"/>
    <p:restoredTop sz="95394" autoAdjust="0"/>
  </p:normalViewPr>
  <p:slideViewPr>
    <p:cSldViewPr snapToGrid="0">
      <p:cViewPr>
        <p:scale>
          <a:sx n="75" d="100"/>
          <a:sy n="75" d="100"/>
        </p:scale>
        <p:origin x="965" y="408"/>
      </p:cViewPr>
      <p:guideLst/>
    </p:cSldViewPr>
  </p:slideViewPr>
  <p:outlineViewPr>
    <p:cViewPr>
      <p:scale>
        <a:sx n="33" d="100"/>
        <a:sy n="33" d="100"/>
      </p:scale>
      <p:origin x="0" y="-17146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8717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E4D2272-D660-A337-AEF3-BE066BD54537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1FE5A70-71C2-F335-270C-B94537340C5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5A369-CA0E-4FC6-90EE-5FA969A08EF8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1E1B03-0F86-16E7-11BE-81F9F4CD66B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C4524B8-3914-99B2-2620-0F2A88D335A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9210F9-8331-407C-A034-F95DCB303EB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0058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AB06A-EEDC-421C-B5A0-5E9E5241A8E5}" type="datetimeFigureOut">
              <a:rPr lang="en-US" smtClean="0"/>
              <a:t>6/15/2025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BF9438-3EEF-4192-9815-F6F44770AEF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26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477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4469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730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24739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3770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105CB2-6AD4-873D-2F11-2C2F55A92B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D5B08E-D788-11C3-5AFA-3C08D5C753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87F02-511E-CA6A-66F5-A7BDA9F7E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EA8555-3855-06B3-A916-68643231B4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74503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00271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913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9037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BF9438-3EEF-4192-9815-F6F44770AEF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16551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D9960-406F-4187-A0E6-BD19C68403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9326" y="919716"/>
            <a:ext cx="8504275" cy="3551275"/>
          </a:xfrm>
        </p:spPr>
        <p:txBody>
          <a:bodyPr anchor="b">
            <a:normAutofit/>
          </a:bodyPr>
          <a:lstStyle>
            <a:lvl1pPr algn="l">
              <a:lnSpc>
                <a:spcPct val="100000"/>
              </a:lnSpc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27E7FE-647D-4B2F-BA13-AB3ED4C5CF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49326" y="4795284"/>
            <a:ext cx="8504275" cy="1084522"/>
          </a:xfrm>
        </p:spPr>
        <p:txBody>
          <a:bodyPr>
            <a:normAutofit/>
          </a:bodyPr>
          <a:lstStyle>
            <a:lvl1pPr marL="0" indent="0" algn="l">
              <a:lnSpc>
                <a:spcPct val="120000"/>
              </a:lnSpc>
              <a:buNone/>
              <a:defRPr sz="16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5EF785-E0A7-4496-A5BA-49B0156F262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964706" y="6433202"/>
            <a:ext cx="2426446" cy="36784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42C627-38A1-4A14-8822-D8D33751C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EBE346-5F34-48CD-8928-DA8567AED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3203"/>
            <a:ext cx="702781" cy="367842"/>
          </a:xfrm>
        </p:spPr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2113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B05F0-2B44-47BC-86B3-58E2C7080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5B5DA-7628-4AC1-8EAE-5010C2A981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A4E7C3-7830-49F3-9F45-4B2F2B4CA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45E328-AD12-449C-BE6E-76DF005E86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F374F-390D-49D8-A7C8-5BEFA3532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94308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C50F530-2925-4F98-89EC-95C2EC4769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A79366-3281-483D-8731-0D01B2B24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5ED8B2-BE7F-4417-8A8A-A95C8BB708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A0D96-671F-4A85-89C6-946624CB1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BA434-2E32-4719-B45C-0490D6852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7728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5040DA2-B75D-1B49-51F9-967501F7F6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94876" y="887638"/>
            <a:ext cx="10202248" cy="5094496"/>
          </a:xfrm>
        </p:spPr>
        <p:txBody>
          <a:bodyPr/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E93BDAB-CB06-403B-00FD-9D1C2812A2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6FB1FDB-9C8A-890A-5051-8D49E105F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Freeform 21">
            <a:extLst>
              <a:ext uri="{FF2B5EF4-FFF2-40B4-BE49-F238E27FC236}">
                <a16:creationId xmlns:a16="http://schemas.microsoft.com/office/drawing/2014/main" id="{46056E81-9CB5-42E9-6689-B711F575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981493" y="0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22">
            <a:extLst>
              <a:ext uri="{FF2B5EF4-FFF2-40B4-BE49-F238E27FC236}">
                <a16:creationId xmlns:a16="http://schemas.microsoft.com/office/drawing/2014/main" id="{3D075254-6FC4-6738-BBBE-1BACB99E42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910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Abou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25BA2562-20F9-9DC8-81EB-6ED26B24D7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099"/>
            <a:ext cx="12192000" cy="87392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Freeform 25">
            <a:extLst>
              <a:ext uri="{FF2B5EF4-FFF2-40B4-BE49-F238E27FC236}">
                <a16:creationId xmlns:a16="http://schemas.microsoft.com/office/drawing/2014/main" id="{369E878B-C75C-98DC-B694-2C40507C4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75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5" name="Freeform 27">
            <a:extLst>
              <a:ext uri="{FF2B5EF4-FFF2-40B4-BE49-F238E27FC236}">
                <a16:creationId xmlns:a16="http://schemas.microsoft.com/office/drawing/2014/main" id="{DC03A063-67E0-718E-206C-6C807C2002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5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6" name="Freeform 30">
            <a:extLst>
              <a:ext uri="{FF2B5EF4-FFF2-40B4-BE49-F238E27FC236}">
                <a16:creationId xmlns:a16="http://schemas.microsoft.com/office/drawing/2014/main" id="{6D86FEEF-2721-A616-B636-7C6F8B1B5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8" name="Title 17">
            <a:extLst>
              <a:ext uri="{FF2B5EF4-FFF2-40B4-BE49-F238E27FC236}">
                <a16:creationId xmlns:a16="http://schemas.microsoft.com/office/drawing/2014/main" id="{4AC20A76-77DC-62F7-C0E5-66C03853B31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9" y="1478396"/>
            <a:ext cx="3710355" cy="344529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CF99A149-DEF4-9E0F-D0DE-E859DB6CA53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360465" y="1477963"/>
            <a:ext cx="5536135" cy="3446462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600"/>
            </a:lvl2pPr>
            <a:lvl3pPr marL="914400" indent="0">
              <a:buNone/>
              <a:defRPr sz="1400"/>
            </a:lvl3pPr>
            <a:lvl4pPr marL="1371600" indent="0">
              <a:buNone/>
              <a:defRPr sz="1200"/>
            </a:lvl4pPr>
            <a:lvl5pPr marL="1828800" indent="0">
              <a:buNone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686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610C35C-5361-BD30-EB79-01BD72158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2038" y="2992045"/>
            <a:ext cx="6858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Freeform 26">
            <a:extLst>
              <a:ext uri="{FF2B5EF4-FFF2-40B4-BE49-F238E27FC236}">
                <a16:creationId xmlns:a16="http://schemas.microsoft.com/office/drawing/2014/main" id="{948A7171-32A3-1CAC-DDFD-7C44DDAF06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1" y="0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Freeform 47">
            <a:extLst>
              <a:ext uri="{FF2B5EF4-FFF2-40B4-BE49-F238E27FC236}">
                <a16:creationId xmlns:a16="http://schemas.microsoft.com/office/drawing/2014/main" id="{06FD5EAC-FAC4-CDB4-6AB8-809E940F0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91644" y="3657688"/>
            <a:ext cx="3200357" cy="3200320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6DA13352-25BC-FD28-A34C-DD204D5BF17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81748" y="246183"/>
            <a:ext cx="9525000" cy="1919521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34108AC-4ED2-99E6-0212-0AC0802C553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1600" y="2274033"/>
            <a:ext cx="9525000" cy="3317875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596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2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A3FFEEC7-A0A7-27CB-3F2D-796281DCD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5983104"/>
            <a:ext cx="12192000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20">
            <a:extLst>
              <a:ext uri="{FF2B5EF4-FFF2-40B4-BE49-F238E27FC236}">
                <a16:creationId xmlns:a16="http://schemas.microsoft.com/office/drawing/2014/main" id="{2DCCFF86-2471-421E-E5FF-E38943252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7" name="Freeform 21">
            <a:extLst>
              <a:ext uri="{FF2B5EF4-FFF2-40B4-BE49-F238E27FC236}">
                <a16:creationId xmlns:a16="http://schemas.microsoft.com/office/drawing/2014/main" id="{8300B484-623C-071D-E849-138F761417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rot="16200000" flipH="1" flipV="1">
            <a:off x="-433923" y="5546255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Title 18">
            <a:extLst>
              <a:ext uri="{FF2B5EF4-FFF2-40B4-BE49-F238E27FC236}">
                <a16:creationId xmlns:a16="http://schemas.microsoft.com/office/drawing/2014/main" id="{99A6249F-0E28-0ABF-FE63-7ECC0E10625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805" y="344399"/>
            <a:ext cx="9599008" cy="1729547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CCC29225-33B5-6D19-F0BA-DE3F864F640A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1370867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2" name="Content Placeholder 20">
            <a:extLst>
              <a:ext uri="{FF2B5EF4-FFF2-40B4-BE49-F238E27FC236}">
                <a16:creationId xmlns:a16="http://schemas.microsoft.com/office/drawing/2014/main" id="{FB67020D-DF60-17C1-8DEC-EDECF653540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8375" y="2274034"/>
            <a:ext cx="4643438" cy="3298630"/>
          </a:xfrm>
        </p:spPr>
        <p:txBody>
          <a:bodyPr>
            <a:normAutofit/>
          </a:bodyPr>
          <a:lstStyle>
            <a:lvl1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800"/>
            </a:lvl1pPr>
            <a:lvl2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600"/>
            </a:lvl2pPr>
            <a:lvl3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400"/>
            </a:lvl3pPr>
            <a:lvl4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4pPr>
            <a:lvl5pPr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5812651-A64E-FA0C-7D84-B20BA7C673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54649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9">
            <a:extLst>
              <a:ext uri="{FF2B5EF4-FFF2-40B4-BE49-F238E27FC236}">
                <a16:creationId xmlns:a16="http://schemas.microsoft.com/office/drawing/2014/main" id="{BE9B1BD7-8F62-244D-062B-D0A716D16D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0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54BAE39C-758E-B299-0906-86DA058BCD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75" y="345440"/>
            <a:ext cx="9448803" cy="1743542"/>
          </a:xfrm>
        </p:spPr>
        <p:txBody>
          <a:bodyPr>
            <a:normAutofit/>
          </a:bodyPr>
          <a:lstStyle>
            <a:lvl1pPr>
              <a:defRPr sz="36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ED21C7D0-0E84-DFA8-FC77-93D7B17FA7EF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1365250" y="2295525"/>
            <a:ext cx="9448800" cy="3652838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44F72DC-A10E-0921-2E94-08CAC9D503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accent2">
                    <a:lumMod val="75000"/>
                  </a:schemeClr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53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losing 1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B181407F-D7F6-56CB-135C-01868BC191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1597" y="1088211"/>
            <a:ext cx="4602483" cy="4896019"/>
          </a:xfrm>
        </p:spPr>
        <p:txBody>
          <a:bodyPr>
            <a:normAutofit/>
          </a:bodyPr>
          <a:lstStyle>
            <a:lvl1pPr>
              <a:defRPr sz="48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E517585-E867-BB06-B195-272DA0F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8"/>
            <a:ext cx="12192000" cy="873925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2D9EBD-88FB-A2C3-7EC2-46DD7B5326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990939" y="2990938"/>
            <a:ext cx="6855801" cy="873925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22">
            <a:extLst>
              <a:ext uri="{FF2B5EF4-FFF2-40B4-BE49-F238E27FC236}">
                <a16:creationId xmlns:a16="http://schemas.microsoft.com/office/drawing/2014/main" id="{CB417425-9078-B6E8-97F7-BAA1536BA0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 flipH="1" flipV="1">
            <a:off x="0" y="-8"/>
            <a:ext cx="1745673" cy="877824"/>
          </a:xfrm>
          <a:custGeom>
            <a:avLst/>
            <a:gdLst>
              <a:gd name="connsiteX0" fmla="*/ 0 w 4572000"/>
              <a:gd name="connsiteY0" fmla="*/ 2285974 h 2285974"/>
              <a:gd name="connsiteX1" fmla="*/ 113956 w 4572000"/>
              <a:gd name="connsiteY1" fmla="*/ 2283183 h 2285974"/>
              <a:gd name="connsiteX2" fmla="*/ 2283027 w 4572000"/>
              <a:gd name="connsiteY2" fmla="*/ 117584 h 2285974"/>
              <a:gd name="connsiteX3" fmla="*/ 2286000 w 4572000"/>
              <a:gd name="connsiteY3" fmla="*/ 0 h 2285974"/>
              <a:gd name="connsiteX4" fmla="*/ 2288973 w 4572000"/>
              <a:gd name="connsiteY4" fmla="*/ 117584 h 2285974"/>
              <a:gd name="connsiteX5" fmla="*/ 4458044 w 4572000"/>
              <a:gd name="connsiteY5" fmla="*/ 2283183 h 2285974"/>
              <a:gd name="connsiteX6" fmla="*/ 4572000 w 4572000"/>
              <a:gd name="connsiteY6" fmla="*/ 2285974 h 2285974"/>
              <a:gd name="connsiteX7" fmla="*/ 2286000 w 4572000"/>
              <a:gd name="connsiteY7" fmla="*/ 2285974 h 22859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285974">
                <a:moveTo>
                  <a:pt x="0" y="2285974"/>
                </a:moveTo>
                <a:lnTo>
                  <a:pt x="113956" y="2283183"/>
                </a:lnTo>
                <a:cubicBezTo>
                  <a:pt x="1284562" y="2225701"/>
                  <a:pt x="2223714" y="1287708"/>
                  <a:pt x="2283027" y="117584"/>
                </a:cubicBezTo>
                <a:lnTo>
                  <a:pt x="2286000" y="0"/>
                </a:lnTo>
                <a:lnTo>
                  <a:pt x="2288973" y="117584"/>
                </a:lnTo>
                <a:cubicBezTo>
                  <a:pt x="2348287" y="1287708"/>
                  <a:pt x="3287438" y="2225701"/>
                  <a:pt x="4458044" y="2283183"/>
                </a:cubicBezTo>
                <a:lnTo>
                  <a:pt x="4572000" y="2285974"/>
                </a:lnTo>
                <a:lnTo>
                  <a:pt x="2286000" y="2285974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D7F56B38-71B8-A745-8D9C-BBEA278F3F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 userDrawn="1"/>
        </p:nvSpPr>
        <p:spPr>
          <a:xfrm>
            <a:off x="9905999" y="4572027"/>
            <a:ext cx="2286000" cy="2285973"/>
          </a:xfrm>
          <a:custGeom>
            <a:avLst/>
            <a:gdLst>
              <a:gd name="connsiteX0" fmla="*/ 3200357 w 3200357"/>
              <a:gd name="connsiteY0" fmla="*/ 0 h 3200320"/>
              <a:gd name="connsiteX1" fmla="*/ 3200357 w 3200357"/>
              <a:gd name="connsiteY1" fmla="*/ 3200320 h 3200320"/>
              <a:gd name="connsiteX2" fmla="*/ 0 w 3200357"/>
              <a:gd name="connsiteY2" fmla="*/ 3200320 h 3200320"/>
              <a:gd name="connsiteX3" fmla="*/ 159536 w 3200357"/>
              <a:gd name="connsiteY3" fmla="*/ 3196412 h 3200320"/>
              <a:gd name="connsiteX4" fmla="*/ 3196195 w 3200357"/>
              <a:gd name="connsiteY4" fmla="*/ 164613 h 3200320"/>
              <a:gd name="connsiteX5" fmla="*/ 3200357 w 3200357"/>
              <a:gd name="connsiteY5" fmla="*/ 0 h 32003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00357" h="3200320">
                <a:moveTo>
                  <a:pt x="3200357" y="0"/>
                </a:moveTo>
                <a:lnTo>
                  <a:pt x="3200357" y="3200320"/>
                </a:lnTo>
                <a:lnTo>
                  <a:pt x="0" y="3200320"/>
                </a:lnTo>
                <a:lnTo>
                  <a:pt x="159536" y="3196412"/>
                </a:lnTo>
                <a:cubicBezTo>
                  <a:pt x="1798363" y="3115939"/>
                  <a:pt x="3113157" y="1802765"/>
                  <a:pt x="3196195" y="164613"/>
                </a:cubicBezTo>
                <a:lnTo>
                  <a:pt x="3200357" y="0"/>
                </a:lnTo>
                <a:close/>
              </a:path>
            </a:pathLst>
          </a:custGeom>
          <a:solidFill>
            <a:schemeClr val="accent2">
              <a:lumMod val="60000"/>
              <a:lumOff val="40000"/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5E5C644-63C0-D8A4-7EF1-1681AFB1F4D9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6324599" y="1088210"/>
            <a:ext cx="4373564" cy="4894894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 b="1">
                <a:solidFill>
                  <a:schemeClr val="bg2"/>
                </a:solidFill>
              </a:defRPr>
            </a:lvl1pPr>
            <a:lvl2pPr marL="457200" indent="0">
              <a:spcBef>
                <a:spcPts val="0"/>
              </a:spcBef>
              <a:spcAft>
                <a:spcPts val="600"/>
              </a:spcAft>
              <a:buNone/>
              <a:defRPr sz="1600" b="1">
                <a:solidFill>
                  <a:schemeClr val="bg2"/>
                </a:solidFill>
              </a:defRPr>
            </a:lvl2pPr>
            <a:lvl3pPr marL="914400" indent="0">
              <a:spcBef>
                <a:spcPts val="0"/>
              </a:spcBef>
              <a:spcAft>
                <a:spcPts val="600"/>
              </a:spcAft>
              <a:buNone/>
              <a:defRPr sz="1400" b="1">
                <a:solidFill>
                  <a:schemeClr val="bg2"/>
                </a:solidFill>
              </a:defRPr>
            </a:lvl3pPr>
            <a:lvl4pPr marL="13716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4pPr>
            <a:lvl5pPr marL="1828800" indent="0">
              <a:spcBef>
                <a:spcPts val="0"/>
              </a:spcBef>
              <a:spcAft>
                <a:spcPts val="600"/>
              </a:spcAft>
              <a:buNone/>
              <a:defRPr sz="1200"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663CA19-070F-D373-ED8C-B6F895D11B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96600" y="5983104"/>
            <a:ext cx="1295400" cy="8748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9506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9839C-7D7A-49F1-8BFE-85C6C7D78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256" y="590668"/>
            <a:ext cx="9914859" cy="1329004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748DC-EBB9-44C6-8566-38F87FF7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19673"/>
            <a:ext cx="9914860" cy="412331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342198-F50F-4C8A-9BD9-4CC3950F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323285" y="6434524"/>
            <a:ext cx="2067867" cy="365125"/>
          </a:xfrm>
        </p:spPr>
        <p:txBody>
          <a:bodyPr/>
          <a:lstStyle>
            <a:lvl1pPr algn="r"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A2F5AB-D8C6-4AE1-8FAE-CD0499CB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73736" y="6437376"/>
            <a:ext cx="3775914" cy="365125"/>
          </a:xfrm>
        </p:spPr>
        <p:txBody>
          <a:bodyPr/>
          <a:lstStyle>
            <a:lvl1pPr algn="l">
              <a:defRPr>
                <a:solidFill>
                  <a:schemeClr val="accent2"/>
                </a:solidFill>
              </a:defRPr>
            </a:lvl1pPr>
          </a:lstStyle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C58D8-B582-4DB3-A94D-0562401997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91152" y="6434524"/>
            <a:ext cx="693261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82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8A94B-011C-4B13-8C12-E91BF7A400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320800"/>
            <a:ext cx="9144000" cy="3095813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16D5F3-887C-4A8F-842A-0294A9FB08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23999" y="4589463"/>
            <a:ext cx="9144001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4588B-131A-42F3-B76C-62BD65E480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11AB28-20BD-4CD8-9840-985C3EDBA1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3C85C-3801-46F0-A100-616F5F2F8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9066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5CB06-0454-4BF1-8011-F8B1A9595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20A70-D33B-4461-B74C-3F59ADB16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08813" y="2163725"/>
            <a:ext cx="4610986" cy="401323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81BDF9-836E-431C-8EFA-417A9BEE9F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57260" y="2163725"/>
            <a:ext cx="4853763" cy="40132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BD9F59-B591-4E2F-899E-3CA78CE82D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6CFD12-B3EC-432C-B264-8AB571CAA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F3CBBA-71B3-4857-80E7-525E89FD90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4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51886-4F39-4E3E-948D-DBC73F267A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2C7B2A-B6BE-46FD-9278-A5246BF7EE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85295-E4B5-4D75-954F-B07A2F4CAB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635623"/>
            <a:ext cx="5157787" cy="3554039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87ABF0-C78D-4589-8FA5-0D6238B4B0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6A4064-2E0A-4FC3-837B-14EC0EF3A6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635623"/>
            <a:ext cx="5183188" cy="355404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E3C169-8D29-4CC4-9581-748178F3C0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4EC709-AAD9-475C-AC6A-943A8E872A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0C0E3E-587D-46EB-AAF5-011C137B03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6477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3E062-B7F5-4D30-B416-1BBB4A7D0F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BDFF7A-EBD3-4FEB-8451-5D73550691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F54A2D-2C4B-4E1D-AC16-E3B1F1DDB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11F373-DB96-4AEA-8E3E-7EDEA213D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6629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2485D4-41D3-4182-8DFE-2E0713EC0B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753C5C-8415-4BF0-810D-A4C22F695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EBFEA-4321-48C4-9CA1-43517540C6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395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9F8C-8071-4BE5-AD6F-C98F481D1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4135B3-14BA-4A88-B6B3-88B77B1C63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C3A4D-5B69-44B4-B17F-770E83F008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F1C41D-2A59-4512-8034-6DB70578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85C494-778C-4EE6-9402-242E1CDD9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677B9-C338-4033-9AFE-B8B81C5D8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773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77DE-4C2E-476F-A419-57470FB66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A9FD1A0-93AE-469A-ADDF-2453B64CAA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119C9C-EF97-4910-9419-6D7202609E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87172-A64E-4C38-82ED-2A7050B0F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0C3E24-28E2-4512-BEA0-DAEC5E8465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sz="1000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F04F0D-DA84-434D-B136-BEE9FD80AB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5334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7A08E557-10DB-421A-876E-1AE58F8E07C4}"/>
              </a:ext>
            </a:extLst>
          </p:cNvPr>
          <p:cNvSpPr/>
          <p:nvPr/>
        </p:nvSpPr>
        <p:spPr>
          <a:xfrm>
            <a:off x="8844703" y="3732560"/>
            <a:ext cx="3352193" cy="3125440"/>
          </a:xfrm>
          <a:custGeom>
            <a:avLst/>
            <a:gdLst>
              <a:gd name="connsiteX0" fmla="*/ 0 w 3352193"/>
              <a:gd name="connsiteY0" fmla="*/ 3125374 h 3125440"/>
              <a:gd name="connsiteX1" fmla="*/ 2579 w 3352193"/>
              <a:gd name="connsiteY1" fmla="*/ 3125440 h 3125440"/>
              <a:gd name="connsiteX2" fmla="*/ 0 w 3352193"/>
              <a:gd name="connsiteY2" fmla="*/ 3125440 h 3125440"/>
              <a:gd name="connsiteX3" fmla="*/ 3352193 w 3352193"/>
              <a:gd name="connsiteY3" fmla="*/ 0 h 3125440"/>
              <a:gd name="connsiteX4" fmla="*/ 3352193 w 3352193"/>
              <a:gd name="connsiteY4" fmla="*/ 3125440 h 3125440"/>
              <a:gd name="connsiteX5" fmla="*/ 2579 w 3352193"/>
              <a:gd name="connsiteY5" fmla="*/ 3125440 h 3125440"/>
              <a:gd name="connsiteX6" fmla="*/ 3348685 w 3352193"/>
              <a:gd name="connsiteY6" fmla="*/ 47035 h 3125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352193" h="3125440">
                <a:moveTo>
                  <a:pt x="0" y="3125374"/>
                </a:moveTo>
                <a:lnTo>
                  <a:pt x="2579" y="3125440"/>
                </a:lnTo>
                <a:lnTo>
                  <a:pt x="0" y="3125440"/>
                </a:lnTo>
                <a:close/>
                <a:moveTo>
                  <a:pt x="3352193" y="0"/>
                </a:moveTo>
                <a:lnTo>
                  <a:pt x="3352193" y="3125440"/>
                </a:lnTo>
                <a:lnTo>
                  <a:pt x="2579" y="3125440"/>
                </a:lnTo>
                <a:cubicBezTo>
                  <a:pt x="1744073" y="3125440"/>
                  <a:pt x="3176441" y="1776129"/>
                  <a:pt x="3348685" y="47035"/>
                </a:cubicBezTo>
                <a:close/>
              </a:path>
            </a:pathLst>
          </a:cu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EBCA0-8609-4F35-8CA7-7AD35FDACD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75613" y="6434560"/>
            <a:ext cx="34280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spc="50" baseline="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DA9639-38D2-4CD4-A861-F6B4C6CB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8775" y="590372"/>
            <a:ext cx="10202248" cy="132589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F00B1-16C1-47B3-A7A0-B714683128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8825" y="1916262"/>
            <a:ext cx="10192198" cy="4133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CF9501-5B6B-4DAF-B59D-3C129ED805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017000" y="6433202"/>
            <a:ext cx="2374150" cy="36784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spc="50" baseline="0">
                <a:solidFill>
                  <a:srgbClr val="FFFFFF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685DBD-B7AE-41D8-8CF1-B21CD58E1B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1150" y="6433203"/>
            <a:ext cx="693263" cy="367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FFFFF"/>
                </a:solidFill>
                <a:latin typeface="+mj-lt"/>
              </a:defRPr>
            </a:lvl1pPr>
          </a:lstStyle>
          <a:p>
            <a:fld id="{08AB70BE-1769-45B8-85A6-0C837432C7E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290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  <p:sldLayoutId id="2147483714" r:id="rId2"/>
    <p:sldLayoutId id="2147483715" r:id="rId3"/>
    <p:sldLayoutId id="2147483716" r:id="rId4"/>
    <p:sldLayoutId id="2147483717" r:id="rId5"/>
    <p:sldLayoutId id="2147483718" r:id="rId6"/>
    <p:sldLayoutId id="2147483719" r:id="rId7"/>
    <p:sldLayoutId id="2147483720" r:id="rId8"/>
    <p:sldLayoutId id="2147483721" r:id="rId9"/>
    <p:sldLayoutId id="2147483722" r:id="rId10"/>
    <p:sldLayoutId id="2147483723" r:id="rId11"/>
    <p:sldLayoutId id="2147483724" r:id="rId12"/>
    <p:sldLayoutId id="2147483725" r:id="rId13"/>
    <p:sldLayoutId id="2147483728" r:id="rId14"/>
    <p:sldLayoutId id="2147483730" r:id="rId15"/>
    <p:sldLayoutId id="2147483735" r:id="rId16"/>
    <p:sldLayoutId id="2147483736" r:id="rId17"/>
  </p:sldLayoutIdLst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5"/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5"/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2736">
          <p15:clr>
            <a:srgbClr val="F26B43"/>
          </p15:clr>
        </p15:guide>
        <p15:guide id="4" orient="horz" pos="3312">
          <p15:clr>
            <a:srgbClr val="F26B43"/>
          </p15:clr>
        </p15:guide>
        <p15:guide id="5" orient="horz" pos="432">
          <p15:clr>
            <a:srgbClr val="F26B43"/>
          </p15:clr>
        </p15:guide>
        <p15:guide id="7" pos="4416">
          <p15:clr>
            <a:srgbClr val="F26B43"/>
          </p15:clr>
        </p15:guide>
        <p15:guide id="8" pos="5568">
          <p15:clr>
            <a:srgbClr val="F26B43"/>
          </p15:clr>
        </p15:guide>
        <p15:guide id="9" pos="7296">
          <p15:clr>
            <a:srgbClr val="F26B43"/>
          </p15:clr>
        </p15:guide>
        <p15:guide id="10" pos="2688">
          <p15:clr>
            <a:srgbClr val="F26B43"/>
          </p15:clr>
        </p15:guide>
        <p15:guide id="11" pos="1536">
          <p15:clr>
            <a:srgbClr val="F26B43"/>
          </p15:clr>
        </p15:guide>
        <p15:guide id="12" pos="384">
          <p15:clr>
            <a:srgbClr val="F26B43"/>
          </p15:clr>
        </p15:guide>
        <p15:guide id="13" pos="2112">
          <p15:clr>
            <a:srgbClr val="F26B43"/>
          </p15:clr>
        </p15:guide>
        <p15:guide id="14" pos="4992">
          <p15:clr>
            <a:srgbClr val="F26B43"/>
          </p15:clr>
        </p15:guide>
        <p15:guide id="15" pos="6720">
          <p15:clr>
            <a:srgbClr val="F26B43"/>
          </p15:clr>
        </p15:guide>
        <p15:guide id="16" pos="960">
          <p15:clr>
            <a:srgbClr val="F26B43"/>
          </p15:clr>
        </p15:guide>
        <p15:guide id="17" pos="3264">
          <p15:clr>
            <a:srgbClr val="F26B43"/>
          </p15:clr>
        </p15:guide>
        <p15:guide id="18" orient="horz" pos="1008">
          <p15:clr>
            <a:srgbClr val="F26B43"/>
          </p15:clr>
        </p15:guide>
        <p15:guide id="19" orient="horz" pos="3888">
          <p15:clr>
            <a:srgbClr val="F26B43"/>
          </p15:clr>
        </p15:guide>
        <p15:guide id="20" pos="6144">
          <p15:clr>
            <a:srgbClr val="F26B43"/>
          </p15:clr>
        </p15:guide>
        <p15:guide id="21" orient="horz" pos="1584">
          <p15:clr>
            <a:srgbClr val="F26B43"/>
          </p15:clr>
        </p15:guide>
        <p15:guide id="22" pos="576">
          <p15:clr>
            <a:srgbClr val="F26B43"/>
          </p15:clr>
        </p15:guide>
        <p15:guide id="23" pos="7104">
          <p15:clr>
            <a:srgbClr val="F26B43"/>
          </p15:clr>
        </p15:guide>
        <p15:guide id="24" pos="768">
          <p15:clr>
            <a:srgbClr val="F26B43"/>
          </p15:clr>
        </p15:guide>
        <p15:guide id="25" pos="691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3" Type="http://schemas.microsoft.com/office/2017/06/relationships/model3d" Target="../media/model3d1.glb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D9882FA-049D-25F3-3F24-590E9D0F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D1AADFF-4984-C7D6-95CB-D7BCB7A5B918}"/>
              </a:ext>
            </a:extLst>
          </p:cNvPr>
          <p:cNvSpPr txBox="1"/>
          <p:nvPr/>
        </p:nvSpPr>
        <p:spPr>
          <a:xfrm>
            <a:off x="3245457" y="567107"/>
            <a:ext cx="647004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Centre for Training and Learning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NATIONAL INSTITUTE OF TECHNOLOGY - WARANGAL</a:t>
            </a:r>
          </a:p>
          <a:p>
            <a:r>
              <a:rPr lang="en-US" sz="1800" b="1" dirty="0">
                <a:solidFill>
                  <a:srgbClr val="FF0000"/>
                </a:solidFill>
                <a:highlight>
                  <a:srgbClr val="C0C0C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HANAMKONDA - 506001, TELANGANA, INDIA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62CD4A-4683-51C6-53A6-12F49F6A318D}"/>
              </a:ext>
            </a:extLst>
          </p:cNvPr>
          <p:cNvSpPr txBox="1"/>
          <p:nvPr/>
        </p:nvSpPr>
        <p:spPr>
          <a:xfrm>
            <a:off x="6678592" y="4121672"/>
            <a:ext cx="5385253" cy="15542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just">
              <a:lnSpc>
                <a:spcPct val="107000"/>
              </a:lnSpc>
            </a:pPr>
            <a:r>
              <a:rPr lang="en-IN" sz="1800" b="1" kern="100" dirty="0">
                <a:solidFill>
                  <a:schemeClr val="bg2"/>
                </a:solidFill>
                <a:effectLst/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By</a:t>
            </a:r>
          </a:p>
          <a:p>
            <a:pPr algn="just">
              <a:lnSpc>
                <a:spcPct val="107000"/>
              </a:lnSpc>
            </a:pP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VELISHALA ABHIVARUN -- (SRU \ CSE \ 4</a:t>
            </a:r>
            <a:r>
              <a:rPr lang="en-IN" b="1" kern="100" baseline="300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Year)</a:t>
            </a:r>
          </a:p>
          <a:p>
            <a:pPr algn="just">
              <a:lnSpc>
                <a:spcPct val="107000"/>
              </a:lnSpc>
            </a:pP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DIVYANSHU SHEKHAR - (SRU \ CSE \ 4</a:t>
            </a:r>
            <a:r>
              <a:rPr lang="en-IN" b="1" kern="100" baseline="300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Year)</a:t>
            </a:r>
          </a:p>
          <a:p>
            <a:pPr lvl="0" algn="just">
              <a:lnSpc>
                <a:spcPct val="107000"/>
              </a:lnSpc>
            </a:pP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CHARUL PAREEK -- (SRU \ CSE \ 4</a:t>
            </a:r>
            <a:r>
              <a:rPr lang="en-IN" b="1" kern="100" baseline="300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Year)</a:t>
            </a:r>
          </a:p>
          <a:p>
            <a:pPr lvl="0" algn="just">
              <a:lnSpc>
                <a:spcPct val="107000"/>
              </a:lnSpc>
            </a:pP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KRUTHIKA PRIYA – (UCETW \ CSE \ 4</a:t>
            </a:r>
            <a:r>
              <a:rPr lang="en-IN" b="1" kern="100" baseline="300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</a:t>
            </a:r>
            <a:r>
              <a:rPr lang="en-IN" b="1" kern="100" dirty="0">
                <a:solidFill>
                  <a:schemeClr val="bg2"/>
                </a:solidFill>
                <a:highlight>
                  <a:srgbClr val="008080"/>
                </a:highlight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Year)</a:t>
            </a:r>
            <a:endParaRPr lang="en-IN" sz="1800" b="1" kern="100" dirty="0">
              <a:solidFill>
                <a:schemeClr val="bg2"/>
              </a:solidFill>
              <a:effectLst/>
              <a:highlight>
                <a:srgbClr val="008080"/>
              </a:highlight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755085-BBA3-A73A-BD22-B138A5847484}"/>
              </a:ext>
            </a:extLst>
          </p:cNvPr>
          <p:cNvSpPr txBox="1"/>
          <p:nvPr/>
        </p:nvSpPr>
        <p:spPr>
          <a:xfrm>
            <a:off x="1283516" y="4198338"/>
            <a:ext cx="36362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800" b="1" dirty="0">
                <a:effectLst/>
                <a:latin typeface="Times New Roman" panose="02020603050405020304" pitchFamily="18" charset="0"/>
              </a:rPr>
              <a:t>Under the guidance of </a:t>
            </a:r>
            <a:endParaRPr lang="en-US" b="1" dirty="0"/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Prof. T. Kishore Kumar Sir</a:t>
            </a:r>
            <a:endParaRPr lang="en-US" dirty="0"/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Prof. Dept. of ECE &amp; </a:t>
            </a:r>
            <a:r>
              <a:rPr lang="en-US" dirty="0">
                <a:latin typeface="Times New Roman" panose="02020603050405020304" pitchFamily="18" charset="0"/>
              </a:rPr>
              <a:t>Head of CTL</a:t>
            </a:r>
            <a:r>
              <a:rPr lang="en-US" sz="1800" dirty="0">
                <a:effectLst/>
                <a:latin typeface="Times New Roman" panose="02020603050405020304" pitchFamily="18" charset="0"/>
              </a:rPr>
              <a:t> </a:t>
            </a:r>
            <a:endParaRPr lang="en-US" dirty="0"/>
          </a:p>
          <a:p>
            <a:pPr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</a:rPr>
              <a:t>NIT Warangal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3CC551-6CC9-1ECD-9607-545222265F13}"/>
              </a:ext>
            </a:extLst>
          </p:cNvPr>
          <p:cNvSpPr txBox="1"/>
          <p:nvPr/>
        </p:nvSpPr>
        <p:spPr>
          <a:xfrm>
            <a:off x="1571134" y="2232373"/>
            <a:ext cx="1035670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highlight>
                  <a:srgbClr val="C0C0C0"/>
                </a:highlight>
                <a:latin typeface="Algerian" panose="04020705040A02060702" pitchFamily="82" charset="0"/>
                <a:sym typeface="Trebuchet MS"/>
              </a:rPr>
              <a:t>Real-Time Multilingual Voice Translator with ESP32 and AI Integration</a:t>
            </a:r>
            <a:endParaRPr lang="en-US" sz="3600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2875DAA-BE01-65F1-85DE-54088CDF83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1134" y="276734"/>
            <a:ext cx="1492561" cy="1510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048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2CBE6-4DE8-5772-FCB0-9CBB59DBA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54388" y="292436"/>
            <a:ext cx="5407672" cy="874895"/>
          </a:xfrm>
        </p:spPr>
        <p:txBody>
          <a:bodyPr>
            <a:noAutofit/>
          </a:bodyPr>
          <a:lstStyle/>
          <a:p>
            <a:r>
              <a:rPr lang="en-US" alt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Expected Outcomes</a:t>
            </a:r>
            <a:endParaRPr lang="en-US" sz="4000" u="sng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C4368-D290-D861-080F-BEBA705A2CDE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1371600" y="1121079"/>
            <a:ext cx="9525000" cy="4470830"/>
          </a:xfrm>
        </p:spPr>
        <p:txBody>
          <a:bodyPr>
            <a:normAutofit fontScale="77500" lnSpcReduction="20000"/>
          </a:bodyPr>
          <a:lstStyle/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u="sng" dirty="0">
                <a:solidFill>
                  <a:schemeClr val="tx1"/>
                </a:solidFill>
                <a:latin typeface="Candara" panose="020E0502030303020204" pitchFamily="34" charset="0"/>
              </a:rPr>
              <a:t>Functional Outputs: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Real-time English → Hindi translation (demo: "Hello" → "</a:t>
            </a:r>
            <a:r>
              <a:rPr lang="hi-IN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नमस्ते" </a:t>
            </a: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audio)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Response time: &lt;5s (Wi-Fi dependent)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u="sng" dirty="0">
                <a:solidFill>
                  <a:schemeClr val="tx1"/>
                </a:solidFill>
                <a:latin typeface="Candara" panose="020E0502030303020204" pitchFamily="34" charset="0"/>
              </a:rPr>
              <a:t>Performance Metrics: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STT Accuracy: 85% (noisy env) → 95% (quiet env)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Translation Fidelity: 90% BLEU score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Power Consumption: 150mA avg (USB power bank compatible)</a:t>
            </a:r>
          </a:p>
          <a:p>
            <a:pPr marL="0" indent="0" eaLnBrk="1" hangingPunct="1">
              <a:buFontTx/>
              <a:buNone/>
            </a:pPr>
            <a:endParaRPr lang="en-US" altLang="en-US" sz="2200" dirty="0">
              <a:solidFill>
                <a:schemeClr val="tx1"/>
              </a:solidFill>
              <a:latin typeface="Candara" panose="020E0502030303020204" pitchFamily="34" charset="0"/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r>
              <a:rPr lang="en-US" altLang="en-US" sz="2600" b="1" u="sng" dirty="0">
                <a:solidFill>
                  <a:schemeClr val="tx1"/>
                </a:solidFill>
                <a:latin typeface="Candara" panose="020E0502030303020204" pitchFamily="34" charset="0"/>
              </a:rPr>
              <a:t>Prototype Showcase: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Pocket-sized device (8×5×3 cm)</a:t>
            </a:r>
          </a:p>
          <a:p>
            <a:pPr marL="0" indent="0" eaLnBrk="1" hangingPunct="1">
              <a:buFontTx/>
              <a:buNone/>
            </a:pPr>
            <a:r>
              <a:rPr lang="en-US" altLang="en-US" sz="23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» One-button operation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625960-5006-D804-B7BF-8CF05A804D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7549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FEF2AD9-EC94-1F3D-3B79-64938E47AD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F710D2-1C7B-86A8-38D3-1174400FBEAE}"/>
              </a:ext>
            </a:extLst>
          </p:cNvPr>
          <p:cNvSpPr txBox="1"/>
          <p:nvPr/>
        </p:nvSpPr>
        <p:spPr>
          <a:xfrm>
            <a:off x="3672259" y="251466"/>
            <a:ext cx="42268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rgbClr val="18818C">
                    <a:lumMod val="75000"/>
                  </a:srgbClr>
                </a:solidFill>
                <a:highlight>
                  <a:srgbClr val="C0C0C0"/>
                </a:highlight>
                <a:latin typeface="Algerian" panose="04020705040A02060702" pitchFamily="82" charset="0"/>
                <a:ea typeface="+mj-ea"/>
                <a:cs typeface="+mj-cs"/>
              </a:rPr>
              <a:t>BLOCK DIAGRAM</a:t>
            </a:r>
            <a:endParaRPr lang="en-IN" sz="4000" u="sng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5FBA3F-4887-F45A-9F51-EF39EEF5FFC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0484" y="958014"/>
            <a:ext cx="3726630" cy="49419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64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728566D-8E53-4C29-0CE6-4C2F87E99B4B}"/>
              </a:ext>
            </a:extLst>
          </p:cNvPr>
          <p:cNvSpPr txBox="1"/>
          <p:nvPr/>
        </p:nvSpPr>
        <p:spPr>
          <a:xfrm>
            <a:off x="4337275" y="378789"/>
            <a:ext cx="41282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  <a:cs typeface="Aharoni" panose="02010803020104030203" pitchFamily="2" charset="-79"/>
              </a:rPr>
              <a:t>APPLICATIONS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3E700F4-55EF-EC44-249C-077B3BFC5A50}"/>
              </a:ext>
            </a:extLst>
          </p:cNvPr>
          <p:cNvSpPr txBox="1"/>
          <p:nvPr/>
        </p:nvSpPr>
        <p:spPr>
          <a:xfrm>
            <a:off x="1089842" y="1126715"/>
            <a:ext cx="544263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1. </a:t>
            </a:r>
            <a:r>
              <a:rPr lang="en-US" sz="2000" b="1" dirty="0">
                <a:latin typeface="Candara" panose="020E0502030303020204" pitchFamily="34" charset="0"/>
              </a:rPr>
              <a:t>Tourism – </a:t>
            </a:r>
            <a:r>
              <a:rPr lang="en-US" sz="2000" b="1" u="sng" dirty="0">
                <a:latin typeface="Candara" panose="020E0502030303020204" pitchFamily="34" charset="0"/>
              </a:rPr>
              <a:t>Talking Made Easy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Travelers can speak in their language.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system changes speech into text and translates it.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tourists talk to locals, book hotels etc.,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4E31283-9628-2647-687F-AB58C0E93052}"/>
              </a:ext>
            </a:extLst>
          </p:cNvPr>
          <p:cNvSpPr txBox="1"/>
          <p:nvPr/>
        </p:nvSpPr>
        <p:spPr>
          <a:xfrm>
            <a:off x="1089842" y="2748419"/>
            <a:ext cx="586654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Candara" panose="020E0502030303020204" pitchFamily="34" charset="0"/>
              </a:rPr>
              <a:t>2. Healthcare – </a:t>
            </a:r>
            <a:r>
              <a:rPr lang="en-US" sz="2000" b="1" u="sng" dirty="0">
                <a:latin typeface="Candara" panose="020E0502030303020204" pitchFamily="34" charset="0"/>
              </a:rPr>
              <a:t>Doctor-Patient Talks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Doctors and patients can speak in different languages.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turns speech into text and helps with translation.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communication easier and faster during treatment.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D62EE8D-E329-2F8B-A392-10204FED8EB0}"/>
              </a:ext>
            </a:extLst>
          </p:cNvPr>
          <p:cNvSpPr txBox="1"/>
          <p:nvPr/>
        </p:nvSpPr>
        <p:spPr>
          <a:xfrm>
            <a:off x="1175583" y="4995188"/>
            <a:ext cx="522579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>
                <a:latin typeface="Candara" panose="020E0502030303020204" pitchFamily="34" charset="0"/>
              </a:rPr>
              <a:t>3. Education – </a:t>
            </a:r>
            <a:r>
              <a:rPr lang="en-US" sz="2000" b="1" u="sng" dirty="0">
                <a:latin typeface="Candara" panose="020E0502030303020204" pitchFamily="34" charset="0"/>
              </a:rPr>
              <a:t>Learning Languages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Students speak into a language app.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writes what they say and corrects them.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Helps improve speaking and pronunciation skills.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FAB3EC6-53CB-75C8-C703-CC66E1AE835D}"/>
              </a:ext>
            </a:extLst>
          </p:cNvPr>
          <p:cNvSpPr txBox="1"/>
          <p:nvPr/>
        </p:nvSpPr>
        <p:spPr>
          <a:xfrm>
            <a:off x="6401379" y="1086675"/>
            <a:ext cx="553095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4. </a:t>
            </a:r>
            <a:r>
              <a:rPr lang="en-US" sz="2000" b="1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Emergency – </a:t>
            </a:r>
            <a:r>
              <a:rPr lang="en-US" sz="2000" b="1" u="sng" dirty="0">
                <a:latin typeface="Candara" panose="020E050203030302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Fast Help in Disasters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Rescue workers talk to devices.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changes speech to text for fast translation.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Saves time and helps reach people quickly in many languages.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F09EC29-93AD-5D0F-976B-216C3CAD534A}"/>
              </a:ext>
            </a:extLst>
          </p:cNvPr>
          <p:cNvSpPr txBox="1"/>
          <p:nvPr/>
        </p:nvSpPr>
        <p:spPr>
          <a:xfrm>
            <a:off x="6431367" y="2748419"/>
            <a:ext cx="5616697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5. </a:t>
            </a:r>
            <a:r>
              <a:rPr lang="en-US" sz="2000" b="1" dirty="0">
                <a:latin typeface="Candara" panose="020E0502030303020204" pitchFamily="34" charset="0"/>
              </a:rPr>
              <a:t>Smart Homes – </a:t>
            </a:r>
            <a:r>
              <a:rPr lang="en-US" sz="2000" b="1" u="sng" dirty="0">
                <a:latin typeface="Candara" panose="020E0502030303020204" pitchFamily="34" charset="0"/>
              </a:rPr>
              <a:t>Voice Commands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People speak in their local language to control smart devices.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understands and sends the right commands.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smart homes easier to use for everyone.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BC3F60-3F06-CC3A-3905-433B2BF8DEE5}"/>
              </a:ext>
            </a:extLst>
          </p:cNvPr>
          <p:cNvSpPr txBox="1"/>
          <p:nvPr/>
        </p:nvSpPr>
        <p:spPr>
          <a:xfrm>
            <a:off x="6431367" y="4410163"/>
            <a:ext cx="5140056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6. </a:t>
            </a:r>
            <a:r>
              <a:rPr lang="en-US" sz="2000" b="1" dirty="0">
                <a:latin typeface="Candara" panose="020E0502030303020204" pitchFamily="34" charset="0"/>
              </a:rPr>
              <a:t>Agriculture – </a:t>
            </a:r>
            <a:r>
              <a:rPr lang="en-US" sz="2000" b="1" u="sng" dirty="0">
                <a:latin typeface="Candara" panose="020E0502030303020204" pitchFamily="34" charset="0"/>
              </a:rPr>
              <a:t>Helping Farmers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Field workers talk into their phones.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STT writes what they say to report problems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Makes farm work smoother, even without typing.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E09D5E-A4A7-1067-5475-AA9E33BA85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16417" y="5872725"/>
            <a:ext cx="1295400" cy="874895"/>
          </a:xfrm>
        </p:spPr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12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7148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510B-8E25-9A94-7F8D-351CDF509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4519" y="305854"/>
            <a:ext cx="6373290" cy="1019909"/>
          </a:xfrm>
        </p:spPr>
        <p:txBody>
          <a:bodyPr>
            <a:normAutofit/>
          </a:bodyPr>
          <a:lstStyle/>
          <a:p>
            <a:r>
              <a:rPr lang="en-US" alt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Novelty &amp; Advantages</a:t>
            </a:r>
            <a:endParaRPr lang="en-US" sz="4000" u="sng" dirty="0">
              <a:highlight>
                <a:srgbClr val="C0C0C0"/>
              </a:highlight>
              <a:latin typeface="Algerian" panose="04020705040A02060702" pitchFamily="82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69A71-E953-0993-E1DD-6D5944AB7BD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B4C3B61-8AC3-7844-0020-6A75FFA24E62}"/>
              </a:ext>
            </a:extLst>
          </p:cNvPr>
          <p:cNvSpPr txBox="1"/>
          <p:nvPr/>
        </p:nvSpPr>
        <p:spPr>
          <a:xfrm>
            <a:off x="1440565" y="1187025"/>
            <a:ext cx="10261440" cy="24622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latin typeface="Candara" panose="020E0502030303020204" pitchFamily="34" charset="0"/>
              </a:rPr>
              <a:t>Technical Innovations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Micro-Python on ESP32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Enables rapid development for AI and IoT integration with minimal resources.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Dual I2S Pipeline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Supports simultaneous microphone input and audio output for efficient real-time processing</a:t>
            </a:r>
            <a:r>
              <a:rPr lang="en-US" sz="2000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Cloud/Local Hybrid Model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Allows switching between cloud-based processing and offline Tiny-ML models depending on network availability.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8859EC6-F2F1-B124-5FA4-ECB8AA93B4F6}"/>
              </a:ext>
            </a:extLst>
          </p:cNvPr>
          <p:cNvSpPr txBox="1"/>
          <p:nvPr/>
        </p:nvSpPr>
        <p:spPr>
          <a:xfrm>
            <a:off x="1440565" y="3649238"/>
            <a:ext cx="9310869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u="sng" dirty="0">
                <a:latin typeface="Candara" panose="020E0502030303020204" pitchFamily="34" charset="0"/>
              </a:rPr>
              <a:t>Impact and Advantages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Cost Reduction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Up to 10× cheaper than commercial translation devices.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Power Efficiency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Consumes 20× less power compared to Raspberry Pi, ideal for portable use</a:t>
            </a:r>
            <a:r>
              <a:rPr lang="en-US" dirty="0"/>
              <a:t>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Accessibility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Works independently without the need for a smartphone.</a:t>
            </a:r>
          </a:p>
          <a:p>
            <a:pPr marL="285750" indent="-285750">
              <a:buFont typeface="Wingdings" panose="05000000000000000000" pitchFamily="2" charset="2"/>
              <a:buChar char="v"/>
            </a:pPr>
            <a:r>
              <a:rPr lang="en-US" b="1" dirty="0"/>
              <a:t>Scalability</a:t>
            </a:r>
            <a:br>
              <a:rPr lang="en-US" dirty="0"/>
            </a:b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New languages and features can be added easily through API updates.</a:t>
            </a:r>
          </a:p>
        </p:txBody>
      </p:sp>
    </p:spTree>
    <p:extLst>
      <p:ext uri="{BB962C8B-B14F-4D97-AF65-F5344CB8AC3E}">
        <p14:creationId xmlns:p14="http://schemas.microsoft.com/office/powerpoint/2010/main" val="415568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E63A894-89E9-4752-129D-37367E54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71231" y="6216758"/>
            <a:ext cx="693263" cy="367842"/>
          </a:xfrm>
        </p:spPr>
        <p:txBody>
          <a:bodyPr/>
          <a:lstStyle/>
          <a:p>
            <a:fld id="{08AB70BE-1769-45B8-85A6-0C837432C7E6}" type="slidenum"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F567BC-018B-C343-F98C-4FC1C79E99B6}"/>
              </a:ext>
            </a:extLst>
          </p:cNvPr>
          <p:cNvSpPr txBox="1"/>
          <p:nvPr/>
        </p:nvSpPr>
        <p:spPr>
          <a:xfrm>
            <a:off x="2549607" y="5228763"/>
            <a:ext cx="6490221" cy="280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58FCD4-C602-645F-5E10-CE762EB93261}"/>
              </a:ext>
            </a:extLst>
          </p:cNvPr>
          <p:cNvSpPr txBox="1"/>
          <p:nvPr/>
        </p:nvSpPr>
        <p:spPr>
          <a:xfrm>
            <a:off x="3791824" y="501220"/>
            <a:ext cx="42616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Future Scope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8B505E9D-12B2-F596-6C0E-005678651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491" y="1075400"/>
            <a:ext cx="11239018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Work Without Internet</a:t>
            </a:r>
            <a: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br>
              <a:rPr lang="en-US" altLang="en-US" sz="2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offline speech and translation models so it works even without Wi-Fi.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More Languages: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Add support for more Indian languages and different accents.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Mobile App: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Create a mobile app to control settings and update the device easily.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Better Battery Life: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Improve hardware to use less power and last longer on battery.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Smarter AI: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Make the system more accurate in noisy places by improving AI models.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in Many Fields: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Use in hospitals, schools, farms, and emergency situations for better communication.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Smart Cloud Usage: </a:t>
            </a:r>
            <a:b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Switch between cloud and offline modes based on internet availability.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Privacy Features: </a:t>
            </a:r>
            <a:b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kumimoji="0" lang="en-US" altLang="en-US" sz="2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Keep all data private and safe, especially in sensitive areas.</a:t>
            </a:r>
          </a:p>
        </p:txBody>
      </p:sp>
    </p:spTree>
    <p:extLst>
      <p:ext uri="{BB962C8B-B14F-4D97-AF65-F5344CB8AC3E}">
        <p14:creationId xmlns:p14="http://schemas.microsoft.com/office/powerpoint/2010/main" val="3888225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6EC8120-03A6-79A1-60C1-65C1DD280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0285" y="353829"/>
            <a:ext cx="3351429" cy="906586"/>
          </a:xfrm>
        </p:spPr>
        <p:txBody>
          <a:bodyPr>
            <a:normAutofit/>
          </a:bodyPr>
          <a:lstStyle/>
          <a:p>
            <a:r>
              <a:rPr 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42AD04E-B0C3-A19B-5DDC-ECB871A83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530FD73-EC8B-C27C-89D7-74AC5E43C805}"/>
              </a:ext>
            </a:extLst>
          </p:cNvPr>
          <p:cNvSpPr txBox="1"/>
          <p:nvPr/>
        </p:nvSpPr>
        <p:spPr>
          <a:xfrm>
            <a:off x="1183873" y="1456231"/>
            <a:ext cx="10007367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presents an offline, real-time multilingual speech translation system using ESP32 and open-source AI tools. It enables STT, translation and TTS without internet, ensuring privacy and accessibility. Designed for education, healthcare and rural use, the system is low-cost, scalable and effective across diverse conditions offering a reliable solution for inclusive voice communication.</a:t>
            </a:r>
            <a:endParaRPr lang="en-US" sz="2400" b="1" u="sng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  <a:p>
            <a:r>
              <a:rPr lang="en-US" sz="2800" b="1" u="sng" dirty="0">
                <a:latin typeface="Candara" panose="020E0502030303020204" pitchFamily="34" charset="0"/>
              </a:rPr>
              <a:t>Final Statement:</a:t>
            </a:r>
            <a:br>
              <a:rPr lang="en-US" sz="2000" dirty="0"/>
            </a:br>
            <a:r>
              <a:rPr lang="en-US" sz="2400" dirty="0">
                <a:latin typeface="Times New Roman" panose="02020603050405020304" pitchFamily="18" charset="0"/>
                <a:ea typeface="Cambria" panose="02040503050406030204" pitchFamily="18" charset="0"/>
                <a:cs typeface="Times New Roman" panose="02020603050405020304" pitchFamily="18" charset="0"/>
              </a:rPr>
              <a:t>This project breaks language barriers by showing that powerful AI can fit in your pocket—affordable, smart and ready for the world.</a:t>
            </a:r>
          </a:p>
        </p:txBody>
      </p:sp>
    </p:spTree>
    <p:extLst>
      <p:ext uri="{BB962C8B-B14F-4D97-AF65-F5344CB8AC3E}">
        <p14:creationId xmlns:p14="http://schemas.microsoft.com/office/powerpoint/2010/main" val="1631804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6C71D8FC-E122-CABE-6FCE-615B2C341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06124" y="922267"/>
            <a:ext cx="6179752" cy="4896019"/>
          </a:xfrm>
        </p:spPr>
        <p:txBody>
          <a:bodyPr>
            <a:normAutofit/>
          </a:bodyPr>
          <a:lstStyle/>
          <a:p>
            <a:r>
              <a:rPr lang="en-US" sz="5400" dirty="0">
                <a:latin typeface="ROG Fonts" panose="00000500000000000000" pitchFamily="50" charset="0"/>
              </a:rPr>
              <a:t>Thank you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30E522-C61B-3C7F-2F59-98FE728173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" name="3D Model 1" descr="Thumbs Up Emoji">
                <a:extLst>
                  <a:ext uri="{FF2B5EF4-FFF2-40B4-BE49-F238E27FC236}">
                    <a16:creationId xmlns:a16="http://schemas.microsoft.com/office/drawing/2014/main" id="{2E8353B3-C91B-5FC3-B696-21BBA0472B57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294846690"/>
                  </p:ext>
                </p:extLst>
              </p:nvPr>
            </p:nvGraphicFramePr>
            <p:xfrm>
              <a:off x="8341423" y="2550306"/>
              <a:ext cx="1238805" cy="1199573"/>
            </p:xfrm>
            <a:graphic>
              <a:graphicData uri="http://schemas.microsoft.com/office/drawing/2017/model3d">
                <am3d:model3d r:embed="rId3">
                  <am3d:spPr>
                    <a:xfrm>
                      <a:off x="0" y="0"/>
                      <a:ext cx="1238805" cy="1199573"/>
                    </a:xfrm>
                    <a:prstGeom prst="rect">
                      <a:avLst/>
                    </a:prstGeom>
                  </am3d:spPr>
                  <am3d:camera>
                    <am3d:pos x="0" y="0" z="66308073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1511" d="1000000"/>
                    <am3d:preTrans dx="-824025" dy="-17929067" dz="-2192431"/>
                    <am3d:scale>
                      <am3d:sx n="1000000" d="1000000"/>
                      <am3d:sy n="1000000" d="1000000"/>
                      <am3d:sz n="1000000" d="1000000"/>
                    </am3d:scale>
                    <am3d:rot/>
                    <am3d:postTrans dx="0" dy="0" dz="0"/>
                  </am3d:trans>
                  <am3d:raster rName="Office3DRenderer" rVer="16.0.8326">
                    <am3d:blip r:embed="rId4"/>
                  </am3d:raster>
                  <am3d:objViewport viewportSz="173639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" name="3D Model 1" descr="Thumbs Up Emoji">
                <a:extLst>
                  <a:ext uri="{FF2B5EF4-FFF2-40B4-BE49-F238E27FC236}">
                    <a16:creationId xmlns:a16="http://schemas.microsoft.com/office/drawing/2014/main" id="{2E8353B3-C91B-5FC3-B696-21BBA0472B5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1423" y="2550306"/>
                <a:ext cx="1238805" cy="1199573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0806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FD7F2B-0799-DD59-1C2B-F85363B3A1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FDE48A-2488-78AB-35F0-045FD57E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34805" y="259621"/>
            <a:ext cx="3322390" cy="1019909"/>
          </a:xfrm>
        </p:spPr>
        <p:txBody>
          <a:bodyPr>
            <a:normAutofit/>
          </a:bodyPr>
          <a:lstStyle/>
          <a:p>
            <a:r>
              <a:rPr 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CONTENTS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2C769F-5CD7-724B-C9D4-9E7E601387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DC5D72-427B-244A-E79D-93BCBC145796}"/>
              </a:ext>
            </a:extLst>
          </p:cNvPr>
          <p:cNvSpPr txBox="1"/>
          <p:nvPr/>
        </p:nvSpPr>
        <p:spPr>
          <a:xfrm>
            <a:off x="1662592" y="1089179"/>
            <a:ext cx="760332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Aim 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Introduction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Components Used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Objectives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Literature Review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Methodology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Expected Output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Block Diagram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Applications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Novelty &amp; Advantages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Future Scope</a:t>
            </a:r>
          </a:p>
          <a:p>
            <a:pPr marL="342900" indent="-342900">
              <a:buAutoNum type="arabicPeriod"/>
            </a:pPr>
            <a:r>
              <a:rPr lang="en-US" sz="2800" dirty="0">
                <a:latin typeface="Cambria" panose="02040503050406030204" pitchFamily="18" charset="0"/>
                <a:ea typeface="Cambria" panose="02040503050406030204" pitchFamily="18" charset="0"/>
                <a:cs typeface="Angsana New" panose="02020603050405020304" pitchFamily="18" charset="-34"/>
              </a:rPr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865891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1DBFA3-4929-EF34-6EC0-62D2B68178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4DC3A82-1344-170F-3899-8BBF41EC9E1C}"/>
              </a:ext>
            </a:extLst>
          </p:cNvPr>
          <p:cNvSpPr txBox="1"/>
          <p:nvPr/>
        </p:nvSpPr>
        <p:spPr>
          <a:xfrm>
            <a:off x="1050853" y="3337082"/>
            <a:ext cx="1105016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FontTx/>
              <a:buNone/>
            </a:pPr>
            <a:r>
              <a:rPr lang="en-US" alt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Project Mission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» Develop real-time multilingual voice translator using ESP32 + Micro Python</a:t>
            </a:r>
          </a:p>
          <a:p>
            <a:pPr marL="0" indent="0" eaLnBrk="1" hangingPunct="1">
              <a:buFontTx/>
              <a:buNone/>
            </a:pPr>
            <a:r>
              <a:rPr lang="en-US" alt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» Enable speech → text → translation → speech pipeline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DE6731-0C98-EFB4-97DB-707B4C8DAE21}"/>
              </a:ext>
            </a:extLst>
          </p:cNvPr>
          <p:cNvSpPr txBox="1"/>
          <p:nvPr/>
        </p:nvSpPr>
        <p:spPr>
          <a:xfrm>
            <a:off x="5099807" y="473930"/>
            <a:ext cx="99619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AIM</a:t>
            </a:r>
            <a:endParaRPr lang="en-US" sz="2800" u="sng" dirty="0">
              <a:solidFill>
                <a:schemeClr val="accent2">
                  <a:lumMod val="75000"/>
                </a:schemeClr>
              </a:solidFill>
              <a:highlight>
                <a:srgbClr val="C0C0C0"/>
              </a:highligh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87334D7-B1DD-2C9D-CBCE-C426CCB852D6}"/>
              </a:ext>
            </a:extLst>
          </p:cNvPr>
          <p:cNvSpPr txBox="1"/>
          <p:nvPr/>
        </p:nvSpPr>
        <p:spPr>
          <a:xfrm>
            <a:off x="1152454" y="1197620"/>
            <a:ext cx="9485717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implement a real-time, multilingual voice translation device using the ESP32 microcontroller integrated with AI-powered speech recognition, translation and synthesis tools, enabling offline, inclusive, accessible and portable communication across multiple languages and environments.</a:t>
            </a:r>
            <a:endParaRPr lang="en-US" sz="2400" dirty="0">
              <a:latin typeface="Times New Roman" panose="02020603050405020304" pitchFamily="18" charset="0"/>
              <a:ea typeface="Cambria" panose="020405030504060302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4539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61B7B-A55E-8BAC-E6DD-85E7785A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330" y="246183"/>
            <a:ext cx="3313652" cy="874895"/>
          </a:xfrm>
        </p:spPr>
        <p:txBody>
          <a:bodyPr/>
          <a:lstStyle/>
          <a:p>
            <a:r>
              <a:rPr lang="en-US" u="sng" dirty="0">
                <a:highlight>
                  <a:srgbClr val="C0C0C0"/>
                </a:highlight>
                <a:latin typeface="Algerian" panose="04020705040A02060702" pitchFamily="82" charset="0"/>
              </a:rPr>
              <a:t>INTRODUCTION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44E3A4-C186-5116-674A-B7AA96BE1A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0CD1730-13F0-7B67-18C6-F84A0C008794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883457" y="1074389"/>
            <a:ext cx="11037300" cy="52461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introduces an offline real-time speech translation system using ESP32 microcontroller.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It uses an I2S digital microphone for capturing speech,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Vosk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offline STT, 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Argos Translate for translation</a:t>
            </a: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and pyttsx3 for TTS synthesis.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The architecture offloads heavy computation to a local Flask server, maintaining simplicity and low cost at the hardware end.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This system is ideal for use in rural schools, health camps and multilingual helpdesks, where reliable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offline communication tools are essential.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 demand for real-time multilingual communication is rapidly increasing in fields like education,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healthcare and public services.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Speech-to-text (STT) and text-to-speech (TTS) technologies are central to enabling seamless interaction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between humans and machines.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Commercial platforms like Google Assistant and Amazon Alexa provide high accuracy but rely on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None/>
            </a:pPr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cloud servers and constant internet connectivity.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transcribed text is then processed by a local Flask server that handles translation and </a:t>
            </a:r>
            <a:b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TTS synthesis using pyttsx3.</a:t>
            </a:r>
          </a:p>
          <a:p>
            <a:pPr marL="0" indent="0">
              <a:buNone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842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302F3867-36CD-3FFF-5390-87C83397647E}"/>
              </a:ext>
            </a:extLst>
          </p:cNvPr>
          <p:cNvSpPr txBox="1"/>
          <p:nvPr/>
        </p:nvSpPr>
        <p:spPr>
          <a:xfrm>
            <a:off x="1354762" y="2025148"/>
            <a:ext cx="5019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u="sng" dirty="0">
                <a:solidFill>
                  <a:schemeClr val="accent2"/>
                </a:solidFill>
                <a:latin typeface="Algerian" panose="04020705040A02060702" pitchFamily="82" charset="0"/>
                <a:cs typeface="Times New Roman" panose="02020603050405020304" pitchFamily="18" charset="0"/>
              </a:rPr>
              <a:t>SOFTWARE Required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BD36537-9395-6530-6AC0-CBD5E76666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7500" y="2671479"/>
            <a:ext cx="4160244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Micro-Python</a:t>
            </a:r>
            <a:endParaRPr lang="en-US" altLang="en-US" sz="2800" b="1" dirty="0">
              <a:latin typeface="Candara" panose="020E0502030303020204" pitchFamily="34" charset="0"/>
            </a:endParaRP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Candara" panose="020E0502030303020204" pitchFamily="34" charset="0"/>
              </a:rPr>
              <a:t>Vosk</a:t>
            </a:r>
            <a:r>
              <a:rPr lang="en-US" sz="2800" b="1" dirty="0">
                <a:latin typeface="Candara" panose="020E0502030303020204" pitchFamily="34" charset="0"/>
              </a:rPr>
              <a:t> API, pyttsx3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ndara" panose="020E0502030303020204" pitchFamily="34" charset="0"/>
              </a:rPr>
              <a:t>Argos Translate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>
                <a:latin typeface="Candara" panose="020E0502030303020204" pitchFamily="34" charset="0"/>
              </a:rPr>
              <a:t>Flask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ndara" panose="020E0502030303020204" pitchFamily="34" charset="0"/>
              </a:rPr>
              <a:t>Tho</a:t>
            </a:r>
            <a:r>
              <a:rPr lang="en-US" altLang="en-US" sz="2800" b="1" dirty="0">
                <a:latin typeface="Candara" panose="020E0502030303020204" pitchFamily="34" charset="0"/>
              </a:rPr>
              <a:t>nny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Arduino IDE</a:t>
            </a:r>
          </a:p>
          <a:p>
            <a:pPr marL="342900" lvl="0" indent="-342900" eaLnBrk="0" fontAlgn="base" hangingPunct="0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en-US" sz="2800" b="1" dirty="0" err="1">
                <a:latin typeface="Candara" panose="020E0502030303020204" pitchFamily="34" charset="0"/>
              </a:rPr>
              <a:t>PortAudio</a:t>
            </a:r>
            <a:r>
              <a:rPr lang="en-US" sz="2800" b="1" dirty="0">
                <a:latin typeface="Candara" panose="020E0502030303020204" pitchFamily="34" charset="0"/>
              </a:rPr>
              <a:t> + </a:t>
            </a:r>
            <a:r>
              <a:rPr lang="en-US" sz="2800" b="1" dirty="0" err="1">
                <a:latin typeface="Candara" panose="020E0502030303020204" pitchFamily="34" charset="0"/>
              </a:rPr>
              <a:t>PyAudio</a:t>
            </a:r>
            <a:endParaRPr kumimoji="0" lang="en-US" alt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andara" panose="020E0502030303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8F7D09-CC3E-4EF2-72A5-353DCA3B2C7C}"/>
              </a:ext>
            </a:extLst>
          </p:cNvPr>
          <p:cNvSpPr txBox="1"/>
          <p:nvPr/>
        </p:nvSpPr>
        <p:spPr>
          <a:xfrm>
            <a:off x="3854371" y="795439"/>
            <a:ext cx="4872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</a:rPr>
              <a:t>COMPONENTS USED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244B57-02BA-961D-BD5D-32B9A5C12E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0626DA-6FFE-EB78-E94F-6A19EB2894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2594" y="2639127"/>
            <a:ext cx="5562926" cy="3343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1022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1859CF-570D-111D-B57C-38502B9237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97CB52-7FE3-C2A3-B68D-35763161DD32}"/>
              </a:ext>
            </a:extLst>
          </p:cNvPr>
          <p:cNvSpPr txBox="1"/>
          <p:nvPr/>
        </p:nvSpPr>
        <p:spPr>
          <a:xfrm>
            <a:off x="1056640" y="1161534"/>
            <a:ext cx="50393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u="sng" dirty="0">
                <a:solidFill>
                  <a:schemeClr val="accent2"/>
                </a:solidFill>
                <a:latin typeface="Algerian" panose="04020705040A02060702" pitchFamily="82" charset="0"/>
              </a:rPr>
              <a:t>HARDWARE required</a:t>
            </a:r>
            <a:endParaRPr lang="en-US" sz="3600" u="sng" dirty="0">
              <a:solidFill>
                <a:schemeClr val="accent2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30E4D1B-714E-C9B2-3E8A-BF6B57EABF00}"/>
              </a:ext>
            </a:extLst>
          </p:cNvPr>
          <p:cNvSpPr txBox="1"/>
          <p:nvPr/>
        </p:nvSpPr>
        <p:spPr>
          <a:xfrm>
            <a:off x="1300480" y="2135277"/>
            <a:ext cx="407416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ESP32 Microcontroller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INMP441 Microphone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MAX98357A DAC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3W Speaker (8</a:t>
            </a:r>
            <a:r>
              <a:rPr lang="el-GR" sz="2800" b="1" dirty="0">
                <a:latin typeface="Candara" panose="020E0502030303020204" pitchFamily="34" charset="0"/>
              </a:rPr>
              <a:t>Ω)</a:t>
            </a:r>
            <a:endParaRPr lang="en-US" sz="2800" b="1" dirty="0">
              <a:latin typeface="Candara" panose="020E0502030303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USB Cable &amp; Wires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en-US" sz="2800" b="1" dirty="0">
                <a:latin typeface="Candara" panose="020E0502030303020204" pitchFamily="34" charset="0"/>
              </a:rPr>
              <a:t>Power Source</a:t>
            </a:r>
            <a:endParaRPr lang="en-US" altLang="en-US" sz="2800" b="1" dirty="0">
              <a:latin typeface="Candara" panose="020E0502030303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47DB0B-DF75-B9D1-9DE0-D316291354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239" y="1972057"/>
            <a:ext cx="4871842" cy="30780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2229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03E6067B-833F-8102-8741-3A122545628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209689" y="261786"/>
            <a:ext cx="3117085" cy="9050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u="sng" dirty="0">
                <a:highlight>
                  <a:srgbClr val="C0C0C0"/>
                </a:highlight>
                <a:latin typeface="Algerian" panose="04020705040A02060702" pitchFamily="82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303A9A-874D-6948-BFB2-1560E956C8A0}"/>
              </a:ext>
            </a:extLst>
          </p:cNvPr>
          <p:cNvSpPr txBox="1"/>
          <p:nvPr/>
        </p:nvSpPr>
        <p:spPr>
          <a:xfrm>
            <a:off x="11367083" y="6253993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7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F82DD5A-8014-B898-B5C0-6C4CCA380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935" y="1166842"/>
            <a:ext cx="1030072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develop a compact and portable voice translation system using the ESP32 microcontroller.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implement a speech-to-text (STT) module using Whisper.cpp.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integrate a multilingual translation system using OPUS-MT.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synthesize translated text into speech using e-Speak or Coqui TTS.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maintain low latency (&lt;5 seconds) and high STT accuracy (up to 95%) under quiet conditions.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ensure the system runs on minimal power and is compatible with USB power banks.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support translation into multiple Indian languages like Hindi, Bengali, Tamil and Marathi.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§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 pitchFamily="18" charset="0"/>
                <a:ea typeface="Cambria" panose="02040503050406030204" pitchFamily="18" charset="0"/>
              </a:rPr>
              <a:t>To build the prototype within a cost budget of $15 or less.</a:t>
            </a:r>
          </a:p>
        </p:txBody>
      </p:sp>
    </p:spTree>
    <p:extLst>
      <p:ext uri="{BB962C8B-B14F-4D97-AF65-F5344CB8AC3E}">
        <p14:creationId xmlns:p14="http://schemas.microsoft.com/office/powerpoint/2010/main" val="34576284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8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2EF75-BB65-C6E2-A39C-25F91BBF4C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95A0092-0EFD-BAF9-E080-9CF9827A95FF}"/>
              </a:ext>
            </a:extLst>
          </p:cNvPr>
          <p:cNvSpPr txBox="1"/>
          <p:nvPr/>
        </p:nvSpPr>
        <p:spPr>
          <a:xfrm>
            <a:off x="3736010" y="477498"/>
            <a:ext cx="54274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u="sng" dirty="0">
                <a:solidFill>
                  <a:schemeClr val="accent2">
                    <a:lumMod val="75000"/>
                  </a:schemeClr>
                </a:solidFill>
                <a:highlight>
                  <a:srgbClr val="C0C0C0"/>
                </a:highlight>
                <a:latin typeface="Algerian" panose="04020705040A02060702" pitchFamily="82" charset="0"/>
                <a:cs typeface="Aharoni" panose="02010803020104030203" pitchFamily="2" charset="-79"/>
              </a:rPr>
              <a:t>LITERATURE REVIEW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5A200B-9CC6-6E27-8ECF-F7AAA58D24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63223" y="5876424"/>
            <a:ext cx="1295400" cy="874895"/>
          </a:xfrm>
        </p:spPr>
        <p:txBody>
          <a:bodyPr/>
          <a:lstStyle/>
          <a:p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ACC544-0612-B253-634F-3A2BAD409BBB}"/>
              </a:ext>
            </a:extLst>
          </p:cNvPr>
          <p:cNvSpPr txBox="1"/>
          <p:nvPr/>
        </p:nvSpPr>
        <p:spPr>
          <a:xfrm>
            <a:off x="1247172" y="1340579"/>
            <a:ext cx="10651603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recent years,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voice translation technologies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have significantly evolved, primarily driven by advancements in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Deep Learning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NLP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Embedded AI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 Traditional systems like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Google Translate 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lang="en-US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Amazon Alexa</a:t>
            </a:r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provide high-quality voice-based translation services. However, these solutions depend heavily on internet connectivity, high-power computing devices. </a:t>
            </a:r>
          </a:p>
          <a:p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  <a:cs typeface="Calibri" panose="020F0502020204030204" pitchFamily="34" charset="0"/>
            </a:endParaRP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1. Commercial Voice Assistants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2. Embedded AI &amp; Edge Devices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3. Speech-to-Text (STT) Engines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4. Neural Machine Translation (NMT)</a:t>
            </a:r>
          </a:p>
          <a:p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cs typeface="Calibri" panose="020F0502020204030204" pitchFamily="34" charset="0"/>
              </a:rPr>
              <a:t>5. Text-to-Speech (TTS) Engines</a:t>
            </a:r>
          </a:p>
          <a:p>
            <a:endParaRPr lang="en-US" sz="2000" dirty="0"/>
          </a:p>
          <a:p>
            <a:r>
              <a:rPr lang="en-US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project leverages existing research in STT, NMT and TTS to build a real-time voice translator on ESP32, addressing cost, power and privacy concerns. It contributes a practical, scalable solution by integrating state-of-the-art AI models into a low-cost hardware platform for real-world multilingual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5501994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F84EE4-AC40-280E-CCCE-7BF66431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1166" y="234608"/>
            <a:ext cx="4069928" cy="874895"/>
          </a:xfrm>
        </p:spPr>
        <p:txBody>
          <a:bodyPr>
            <a:normAutofit/>
          </a:bodyPr>
          <a:lstStyle/>
          <a:p>
            <a:r>
              <a:rPr lang="en-US" sz="4000" u="sng" dirty="0">
                <a:highlight>
                  <a:srgbClr val="C0C0C0"/>
                </a:highlight>
                <a:latin typeface="Algerian" panose="04020705040A02060702" pitchFamily="82" charset="0"/>
              </a:rPr>
              <a:t>Methodology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D5D03A-3454-AF59-9816-34768417E5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08AB70BE-1769-45B8-85A6-0C837432C7E6}" type="slidenum"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FB453917-1C99-7C4D-6818-76C6FCCF81E0}"/>
              </a:ext>
            </a:extLst>
          </p:cNvPr>
          <p:cNvSpPr>
            <a:spLocks noGrp="1" noChangeArrowheads="1"/>
          </p:cNvSpPr>
          <p:nvPr>
            <p:ph sz="quarter" idx="10"/>
          </p:nvPr>
        </p:nvSpPr>
        <p:spPr bwMode="auto">
          <a:xfrm>
            <a:off x="1364215" y="971172"/>
            <a:ext cx="9728522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Component Selection: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ESP32 Dev Board (for processing and Wi-Fi)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INMP441 Microphone (voice capture)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MAX98357A DAC + 3W Speaker (audio output)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Programming Environment: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Micro-Python for controlling ESP32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WebSocket communication for real-time audio streaming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System Architecture: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STT (Speech-to-Text):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Whisper.cpp model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Translation: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OPUS-MT or similar cloud-based API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TTS (Text-to-Speech):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e-Speak or Coqui for audio output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Workflow: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Capture input via microphone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Send audio to </a:t>
            </a:r>
            <a:r>
              <a:rPr lang="en-US" alt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Flask server</a:t>
            </a: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for STT by </a:t>
            </a:r>
            <a:r>
              <a:rPr lang="en-US" sz="17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Vosk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 engine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Translate text to target language using </a:t>
            </a:r>
            <a:r>
              <a:rPr lang="en-US" sz="17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Argos Translate</a:t>
            </a:r>
            <a:endParaRPr kumimoji="0" lang="en-US" altLang="en-US" sz="17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Generate and play translated speech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700" b="1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Testing &amp; Evaluation:</a:t>
            </a:r>
            <a:endParaRPr kumimoji="0" lang="en-US" altLang="en-US" sz="1700" b="0" i="0" u="sng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Evaluate STT accuracy in various environments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Measure latency and BLEU score for translation quality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</a:pPr>
            <a:r>
              <a:rPr kumimoji="0" lang="en-US" altLang="en-US" sz="17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Power consumption analysis for real-time use</a:t>
            </a:r>
          </a:p>
        </p:txBody>
      </p:sp>
    </p:spTree>
    <p:extLst>
      <p:ext uri="{BB962C8B-B14F-4D97-AF65-F5344CB8AC3E}">
        <p14:creationId xmlns:p14="http://schemas.microsoft.com/office/powerpoint/2010/main" val="216225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4000" advTm="0">
        <p14:vortex dir="r"/>
      </p:transition>
    </mc:Choice>
    <mc:Fallback xmlns="">
      <p:transition spd="slow" advTm="0">
        <p:fade/>
      </p:transition>
    </mc:Fallback>
  </mc:AlternateContent>
</p:sld>
</file>

<file path=ppt/theme/theme1.xml><?xml version="1.0" encoding="utf-8"?>
<a:theme xmlns:a="http://schemas.openxmlformats.org/drawingml/2006/main" name="ModOverlayVTI">
  <a:themeElements>
    <a:clrScheme name="Custom 50">
      <a:dk1>
        <a:sysClr val="windowText" lastClr="000000"/>
      </a:dk1>
      <a:lt1>
        <a:srgbClr val="F4F2EC"/>
      </a:lt1>
      <a:dk2>
        <a:srgbClr val="09283F"/>
      </a:dk2>
      <a:lt2>
        <a:srgbClr val="FFFFFF"/>
      </a:lt2>
      <a:accent1>
        <a:srgbClr val="3C9A8F"/>
      </a:accent1>
      <a:accent2>
        <a:srgbClr val="18818C"/>
      </a:accent2>
      <a:accent3>
        <a:srgbClr val="800A2F"/>
      </a:accent3>
      <a:accent4>
        <a:srgbClr val="F6635C"/>
      </a:accent4>
      <a:accent5>
        <a:srgbClr val="F48E7C"/>
      </a:accent5>
      <a:accent6>
        <a:srgbClr val="DA9D16"/>
      </a:accent6>
      <a:hlink>
        <a:srgbClr val="ED621D"/>
      </a:hlink>
      <a:folHlink>
        <a:srgbClr val="A18A6D"/>
      </a:folHlink>
    </a:clrScheme>
    <a:fontScheme name="Elephant Arial Nova Light">
      <a:majorFont>
        <a:latin typeface="Elephant"/>
        <a:ea typeface=""/>
        <a:cs typeface=""/>
      </a:majorFont>
      <a:minorFont>
        <a:latin typeface="Arial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dOverlayVTI" id="{85202D65-63D3-4793-A090-FA8DF18DC0BE}" vid="{91924FCD-E846-48AE-B233-F25A78D18B8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38B8CBF-35BC-4CBA-95E2-584C08F6185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227BAF2-BB0B-4E7B-AE5A-2E47729F98C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2AE0DF-6B5F-4274-A760-FE77CC84C90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ModOverlayVTI</Template>
  <TotalTime>1925</TotalTime>
  <Words>1423</Words>
  <Application>Microsoft Office PowerPoint</Application>
  <PresentationFormat>Widescreen</PresentationFormat>
  <Paragraphs>188</Paragraphs>
  <Slides>16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7" baseType="lpstr">
      <vt:lpstr>Algerian</vt:lpstr>
      <vt:lpstr>Arial</vt:lpstr>
      <vt:lpstr>Arial Nova Light</vt:lpstr>
      <vt:lpstr>Calibri</vt:lpstr>
      <vt:lpstr>Cambria</vt:lpstr>
      <vt:lpstr>Candara</vt:lpstr>
      <vt:lpstr>Elephant</vt:lpstr>
      <vt:lpstr>ROG Fonts</vt:lpstr>
      <vt:lpstr>Times New Roman</vt:lpstr>
      <vt:lpstr>Wingdings</vt:lpstr>
      <vt:lpstr>ModOverlayVTI</vt:lpstr>
      <vt:lpstr>PowerPoint Presentation</vt:lpstr>
      <vt:lpstr>CONTENTS</vt:lpstr>
      <vt:lpstr>PowerPoint Presentation</vt:lpstr>
      <vt:lpstr>INTRODUCTION</vt:lpstr>
      <vt:lpstr>PowerPoint Presentation</vt:lpstr>
      <vt:lpstr>PowerPoint Presentation</vt:lpstr>
      <vt:lpstr>OBJECTIVES</vt:lpstr>
      <vt:lpstr>PowerPoint Presentation</vt:lpstr>
      <vt:lpstr>Methodology</vt:lpstr>
      <vt:lpstr>Expected Outcomes</vt:lpstr>
      <vt:lpstr>PowerPoint Presentation</vt:lpstr>
      <vt:lpstr>PowerPoint Presentation</vt:lpstr>
      <vt:lpstr>Novelty &amp; Advantages</vt:lpstr>
      <vt:lpstr>PowerPoint Presentation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Pitch deck</dc:title>
  <dc:creator>Admin</dc:creator>
  <cp:lastModifiedBy>velishala abhivarun</cp:lastModifiedBy>
  <cp:revision>40</cp:revision>
  <dcterms:created xsi:type="dcterms:W3CDTF">2024-01-11T09:03:24Z</dcterms:created>
  <dcterms:modified xsi:type="dcterms:W3CDTF">2025-06-16T02:16:03Z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