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5"/>
  </p:notesMasterIdLst>
  <p:sldIdLst>
    <p:sldId id="256" r:id="rId2"/>
    <p:sldId id="258" r:id="rId3"/>
    <p:sldId id="280" r:id="rId4"/>
    <p:sldId id="281" r:id="rId5"/>
    <p:sldId id="282" r:id="rId6"/>
    <p:sldId id="260" r:id="rId7"/>
    <p:sldId id="283" r:id="rId8"/>
    <p:sldId id="284" r:id="rId9"/>
    <p:sldId id="294" r:id="rId10"/>
    <p:sldId id="293" r:id="rId11"/>
    <p:sldId id="295" r:id="rId12"/>
    <p:sldId id="296"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7" autoAdjust="0"/>
    <p:restoredTop sz="94632" autoAdjust="0"/>
  </p:normalViewPr>
  <p:slideViewPr>
    <p:cSldViewPr snapToGrid="0">
      <p:cViewPr varScale="1">
        <p:scale>
          <a:sx n="110" d="100"/>
          <a:sy n="110" d="100"/>
        </p:scale>
        <p:origin x="120" y="10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576B5-3D64-4131-818B-989C7B34FBD2}"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4693D-F903-4B76-9459-0679850E2B56}" type="slidenum">
              <a:rPr lang="en-US" smtClean="0"/>
              <a:t>‹#›</a:t>
            </a:fld>
            <a:endParaRPr lang="en-US"/>
          </a:p>
        </p:txBody>
      </p:sp>
    </p:spTree>
    <p:extLst>
      <p:ext uri="{BB962C8B-B14F-4D97-AF65-F5344CB8AC3E}">
        <p14:creationId xmlns:p14="http://schemas.microsoft.com/office/powerpoint/2010/main" val="149993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D03E-0A7C-44B4-8476-07055D2FB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272A3A-BCC8-4E14-B7C4-9A02E6E70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987FA1-0BCE-4E5C-B926-D7D69842AC99}"/>
              </a:ext>
            </a:extLst>
          </p:cNvPr>
          <p:cNvSpPr>
            <a:spLocks noGrp="1"/>
          </p:cNvSpPr>
          <p:nvPr>
            <p:ph type="dt" sz="half" idx="10"/>
          </p:nvPr>
        </p:nvSpPr>
        <p:spPr/>
        <p:txBody>
          <a:bodyPr/>
          <a:lstStyle/>
          <a:p>
            <a:fld id="{39ACE046-8B93-441D-9C0D-5135BE4E9CEE}" type="datetime1">
              <a:rPr lang="en-US" smtClean="0"/>
              <a:t>8/27/2023</a:t>
            </a:fld>
            <a:endParaRPr lang="en-US"/>
          </a:p>
        </p:txBody>
      </p:sp>
      <p:sp>
        <p:nvSpPr>
          <p:cNvPr id="5" name="Footer Placeholder 4">
            <a:extLst>
              <a:ext uri="{FF2B5EF4-FFF2-40B4-BE49-F238E27FC236}">
                <a16:creationId xmlns:a16="http://schemas.microsoft.com/office/drawing/2014/main" id="{3018F264-1D1B-4492-AEDE-C4EA488D4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A3109-441D-4914-A260-F1E1659870FB}"/>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149813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1F9-376E-4CD3-A899-B27B59F68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7BA45C-FF53-4A74-8966-75149D033D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1A016-A8F3-4E84-81C7-F1F5D5726ABC}"/>
              </a:ext>
            </a:extLst>
          </p:cNvPr>
          <p:cNvSpPr>
            <a:spLocks noGrp="1"/>
          </p:cNvSpPr>
          <p:nvPr>
            <p:ph type="dt" sz="half" idx="10"/>
          </p:nvPr>
        </p:nvSpPr>
        <p:spPr/>
        <p:txBody>
          <a:bodyPr/>
          <a:lstStyle/>
          <a:p>
            <a:fld id="{EB109436-8FFD-46E1-B124-CCEDA1A2A2B8}" type="datetime1">
              <a:rPr lang="en-US" smtClean="0"/>
              <a:t>8/27/2023</a:t>
            </a:fld>
            <a:endParaRPr lang="en-US"/>
          </a:p>
        </p:txBody>
      </p:sp>
      <p:sp>
        <p:nvSpPr>
          <p:cNvPr id="5" name="Footer Placeholder 4">
            <a:extLst>
              <a:ext uri="{FF2B5EF4-FFF2-40B4-BE49-F238E27FC236}">
                <a16:creationId xmlns:a16="http://schemas.microsoft.com/office/drawing/2014/main" id="{FB253B9D-DCF3-48D5-A549-F3CE3A26F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BA484-1DC0-49D9-B33C-B6F1B1D0F83F}"/>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409605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1A2DE1-9104-41FE-A1D5-2460805EC7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BA9333-22C6-4BDB-8A24-0FA7C8292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2FF5D-60BE-41CE-97D1-9D5D9F4480B0}"/>
              </a:ext>
            </a:extLst>
          </p:cNvPr>
          <p:cNvSpPr>
            <a:spLocks noGrp="1"/>
          </p:cNvSpPr>
          <p:nvPr>
            <p:ph type="dt" sz="half" idx="10"/>
          </p:nvPr>
        </p:nvSpPr>
        <p:spPr/>
        <p:txBody>
          <a:bodyPr/>
          <a:lstStyle/>
          <a:p>
            <a:fld id="{F409B25A-E170-450E-AF11-58D2D4177B39}" type="datetime1">
              <a:rPr lang="en-US" smtClean="0"/>
              <a:t>8/27/2023</a:t>
            </a:fld>
            <a:endParaRPr lang="en-US"/>
          </a:p>
        </p:txBody>
      </p:sp>
      <p:sp>
        <p:nvSpPr>
          <p:cNvPr id="5" name="Footer Placeholder 4">
            <a:extLst>
              <a:ext uri="{FF2B5EF4-FFF2-40B4-BE49-F238E27FC236}">
                <a16:creationId xmlns:a16="http://schemas.microsoft.com/office/drawing/2014/main" id="{EE6F69FD-4F1D-4DA2-A1EC-A74859370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F64B2-E0DB-468B-ABAD-0C6E3D195AA9}"/>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66371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6165-3A26-4D96-B01E-7A03878F2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B4B88-0668-4B5E-B328-16AAD32816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5A90E-3479-4ABA-B48C-83B54F847B5E}"/>
              </a:ext>
            </a:extLst>
          </p:cNvPr>
          <p:cNvSpPr>
            <a:spLocks noGrp="1"/>
          </p:cNvSpPr>
          <p:nvPr>
            <p:ph type="dt" sz="half" idx="10"/>
          </p:nvPr>
        </p:nvSpPr>
        <p:spPr/>
        <p:txBody>
          <a:bodyPr/>
          <a:lstStyle/>
          <a:p>
            <a:fld id="{766F608B-E934-418C-B73D-BC7A4C180616}" type="datetime1">
              <a:rPr lang="en-US" smtClean="0"/>
              <a:t>8/27/2023</a:t>
            </a:fld>
            <a:endParaRPr lang="en-US"/>
          </a:p>
        </p:txBody>
      </p:sp>
      <p:sp>
        <p:nvSpPr>
          <p:cNvPr id="5" name="Footer Placeholder 4">
            <a:extLst>
              <a:ext uri="{FF2B5EF4-FFF2-40B4-BE49-F238E27FC236}">
                <a16:creationId xmlns:a16="http://schemas.microsoft.com/office/drawing/2014/main" id="{56EDAFF6-D8AD-41F2-A176-FCBB51C84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60340-3931-494A-9638-98DD27A6A1C6}"/>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17208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1329-B312-42C4-846A-0822E9574F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3B8006-EEB1-496E-ACE8-685A42824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71070F-B683-4D5A-BF49-823BB37904C9}"/>
              </a:ext>
            </a:extLst>
          </p:cNvPr>
          <p:cNvSpPr>
            <a:spLocks noGrp="1"/>
          </p:cNvSpPr>
          <p:nvPr>
            <p:ph type="dt" sz="half" idx="10"/>
          </p:nvPr>
        </p:nvSpPr>
        <p:spPr/>
        <p:txBody>
          <a:bodyPr/>
          <a:lstStyle/>
          <a:p>
            <a:fld id="{5C15F450-4E08-4610-B3AF-4C23ACE08559}" type="datetime1">
              <a:rPr lang="en-US" smtClean="0"/>
              <a:t>8/27/2023</a:t>
            </a:fld>
            <a:endParaRPr lang="en-US"/>
          </a:p>
        </p:txBody>
      </p:sp>
      <p:sp>
        <p:nvSpPr>
          <p:cNvPr id="5" name="Footer Placeholder 4">
            <a:extLst>
              <a:ext uri="{FF2B5EF4-FFF2-40B4-BE49-F238E27FC236}">
                <a16:creationId xmlns:a16="http://schemas.microsoft.com/office/drawing/2014/main" id="{C7E7CFCB-55BD-43B4-A557-0A3974AFB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F546F-48A8-44B3-B3AC-44902590C95B}"/>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187352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502E-131A-498D-819B-1CFE964EF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01A52-695A-4674-9B04-4E21652C4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F8F71-8B75-4FFD-8B30-0901F9D6F9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29BD1-370C-49C6-9F6F-28D9DD2B4DE4}"/>
              </a:ext>
            </a:extLst>
          </p:cNvPr>
          <p:cNvSpPr>
            <a:spLocks noGrp="1"/>
          </p:cNvSpPr>
          <p:nvPr>
            <p:ph type="dt" sz="half" idx="10"/>
          </p:nvPr>
        </p:nvSpPr>
        <p:spPr/>
        <p:txBody>
          <a:bodyPr/>
          <a:lstStyle/>
          <a:p>
            <a:fld id="{808A664D-888C-485A-A757-B72C67D65CC8}" type="datetime1">
              <a:rPr lang="en-US" smtClean="0"/>
              <a:t>8/27/2023</a:t>
            </a:fld>
            <a:endParaRPr lang="en-US"/>
          </a:p>
        </p:txBody>
      </p:sp>
      <p:sp>
        <p:nvSpPr>
          <p:cNvPr id="6" name="Footer Placeholder 5">
            <a:extLst>
              <a:ext uri="{FF2B5EF4-FFF2-40B4-BE49-F238E27FC236}">
                <a16:creationId xmlns:a16="http://schemas.microsoft.com/office/drawing/2014/main" id="{E690A96F-8D83-46F7-869C-C45A3F470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26F09-2546-48AF-89A2-792C5B8F8B69}"/>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83905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AE41-1BB6-4198-A358-0EFE9202A4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884659-9D11-49D5-B17A-EAC229DB9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BA6579-533D-4B3A-BFB5-11132A26C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24F34F-0130-4198-8B59-08E602F6A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ABDEE-CF76-4D89-B26F-4B6756F914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B415DE-DB98-4DA1-97E0-789CE5BAFBC6}"/>
              </a:ext>
            </a:extLst>
          </p:cNvPr>
          <p:cNvSpPr>
            <a:spLocks noGrp="1"/>
          </p:cNvSpPr>
          <p:nvPr>
            <p:ph type="dt" sz="half" idx="10"/>
          </p:nvPr>
        </p:nvSpPr>
        <p:spPr/>
        <p:txBody>
          <a:bodyPr/>
          <a:lstStyle/>
          <a:p>
            <a:fld id="{2F729D86-1BB4-471E-B932-563519751176}" type="datetime1">
              <a:rPr lang="en-US" smtClean="0"/>
              <a:t>8/27/2023</a:t>
            </a:fld>
            <a:endParaRPr lang="en-US"/>
          </a:p>
        </p:txBody>
      </p:sp>
      <p:sp>
        <p:nvSpPr>
          <p:cNvPr id="8" name="Footer Placeholder 7">
            <a:extLst>
              <a:ext uri="{FF2B5EF4-FFF2-40B4-BE49-F238E27FC236}">
                <a16:creationId xmlns:a16="http://schemas.microsoft.com/office/drawing/2014/main" id="{31293DF0-4D6A-4FD1-A3BB-A0F1688826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D36DE5-E9DD-4593-BA2D-6ED12EE5E99F}"/>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233189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038D-21D0-4943-8C80-9C05CD6B9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93467-AB81-4D5E-AD85-A95979015F89}"/>
              </a:ext>
            </a:extLst>
          </p:cNvPr>
          <p:cNvSpPr>
            <a:spLocks noGrp="1"/>
          </p:cNvSpPr>
          <p:nvPr>
            <p:ph type="dt" sz="half" idx="10"/>
          </p:nvPr>
        </p:nvSpPr>
        <p:spPr/>
        <p:txBody>
          <a:bodyPr/>
          <a:lstStyle/>
          <a:p>
            <a:fld id="{B8F3DF56-1326-461F-9737-F5B291C187FF}" type="datetime1">
              <a:rPr lang="en-US" smtClean="0"/>
              <a:t>8/27/2023</a:t>
            </a:fld>
            <a:endParaRPr lang="en-US"/>
          </a:p>
        </p:txBody>
      </p:sp>
      <p:sp>
        <p:nvSpPr>
          <p:cNvPr id="4" name="Footer Placeholder 3">
            <a:extLst>
              <a:ext uri="{FF2B5EF4-FFF2-40B4-BE49-F238E27FC236}">
                <a16:creationId xmlns:a16="http://schemas.microsoft.com/office/drawing/2014/main" id="{5EDD0278-D435-413E-8790-D52466437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C32BE7-E5E3-467E-8F55-41B84D052054}"/>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104592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AD601-BB1F-4123-8EE8-772D1C9F76F3}"/>
              </a:ext>
            </a:extLst>
          </p:cNvPr>
          <p:cNvSpPr>
            <a:spLocks noGrp="1"/>
          </p:cNvSpPr>
          <p:nvPr>
            <p:ph type="dt" sz="half" idx="10"/>
          </p:nvPr>
        </p:nvSpPr>
        <p:spPr/>
        <p:txBody>
          <a:bodyPr/>
          <a:lstStyle/>
          <a:p>
            <a:fld id="{72551E60-D955-478B-B995-9969A08C0037}" type="datetime1">
              <a:rPr lang="en-US" smtClean="0"/>
              <a:t>8/27/2023</a:t>
            </a:fld>
            <a:endParaRPr lang="en-US"/>
          </a:p>
        </p:txBody>
      </p:sp>
      <p:sp>
        <p:nvSpPr>
          <p:cNvPr id="3" name="Footer Placeholder 2">
            <a:extLst>
              <a:ext uri="{FF2B5EF4-FFF2-40B4-BE49-F238E27FC236}">
                <a16:creationId xmlns:a16="http://schemas.microsoft.com/office/drawing/2014/main" id="{8D50ED60-BD9D-4506-BADA-F16DD445C9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47D1F6-22BC-46C5-B534-110A92049BA0}"/>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141923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2A4C-1278-43CE-9843-425759444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FB7D8B-E035-4250-9D80-A2FAD2ED2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9F02DA-5E9D-48BD-8A85-1EE3F584A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E9A5E-2E87-4B31-A4AC-69FFCAD54455}"/>
              </a:ext>
            </a:extLst>
          </p:cNvPr>
          <p:cNvSpPr>
            <a:spLocks noGrp="1"/>
          </p:cNvSpPr>
          <p:nvPr>
            <p:ph type="dt" sz="half" idx="10"/>
          </p:nvPr>
        </p:nvSpPr>
        <p:spPr/>
        <p:txBody>
          <a:bodyPr/>
          <a:lstStyle/>
          <a:p>
            <a:fld id="{1B96B0BA-00CC-4562-A73D-BDF6C94DE02D}" type="datetime1">
              <a:rPr lang="en-US" smtClean="0"/>
              <a:t>8/27/2023</a:t>
            </a:fld>
            <a:endParaRPr lang="en-US"/>
          </a:p>
        </p:txBody>
      </p:sp>
      <p:sp>
        <p:nvSpPr>
          <p:cNvPr id="6" name="Footer Placeholder 5">
            <a:extLst>
              <a:ext uri="{FF2B5EF4-FFF2-40B4-BE49-F238E27FC236}">
                <a16:creationId xmlns:a16="http://schemas.microsoft.com/office/drawing/2014/main" id="{293BFEB2-3B96-4CEA-B377-B28D340B9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0C6B2-A2D2-47C2-BEAF-6E6FA86A1739}"/>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380338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148C-7DAB-4009-B858-FD04002DB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541CD9-C13A-43B1-9159-670041740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05E65C-520D-4776-AD37-DF784D3E0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4A7DC-EAAF-4650-835D-9F1C749A1D6B}"/>
              </a:ext>
            </a:extLst>
          </p:cNvPr>
          <p:cNvSpPr>
            <a:spLocks noGrp="1"/>
          </p:cNvSpPr>
          <p:nvPr>
            <p:ph type="dt" sz="half" idx="10"/>
          </p:nvPr>
        </p:nvSpPr>
        <p:spPr/>
        <p:txBody>
          <a:bodyPr/>
          <a:lstStyle/>
          <a:p>
            <a:fld id="{E458EEE6-7F6E-41A7-8E54-1D9F59091A45}" type="datetime1">
              <a:rPr lang="en-US" smtClean="0"/>
              <a:t>8/27/2023</a:t>
            </a:fld>
            <a:endParaRPr lang="en-US"/>
          </a:p>
        </p:txBody>
      </p:sp>
      <p:sp>
        <p:nvSpPr>
          <p:cNvPr id="6" name="Footer Placeholder 5">
            <a:extLst>
              <a:ext uri="{FF2B5EF4-FFF2-40B4-BE49-F238E27FC236}">
                <a16:creationId xmlns:a16="http://schemas.microsoft.com/office/drawing/2014/main" id="{2778A6AF-64B9-40D8-BE2F-EB8230FD4F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B10BB0-0BE0-4AA2-8829-B2FCA111465A}"/>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28366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1A6BC7-D7A0-4B9A-BAEA-7D4F9C14C5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552EA0-096C-482E-BC0F-92E222C37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5C336-76AD-4295-BDA4-43BE5E9D1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94E82-6905-43C1-9948-02DD354A7AC5}" type="datetime1">
              <a:rPr lang="en-US" smtClean="0"/>
              <a:t>8/27/2023</a:t>
            </a:fld>
            <a:endParaRPr lang="en-US"/>
          </a:p>
        </p:txBody>
      </p:sp>
      <p:sp>
        <p:nvSpPr>
          <p:cNvPr id="5" name="Footer Placeholder 4">
            <a:extLst>
              <a:ext uri="{FF2B5EF4-FFF2-40B4-BE49-F238E27FC236}">
                <a16:creationId xmlns:a16="http://schemas.microsoft.com/office/drawing/2014/main" id="{DE396783-9398-4F54-8876-B65AFAFE4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E51102-DC17-454A-BCEE-947E22CB14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0F510E67-1E12-4F56-A6A2-FD15D925E26A}" type="slidenum">
              <a:rPr lang="en-US" smtClean="0"/>
              <a:pPr/>
              <a:t>‹#›</a:t>
            </a:fld>
            <a:endParaRPr lang="en-US"/>
          </a:p>
        </p:txBody>
      </p:sp>
    </p:spTree>
    <p:extLst>
      <p:ext uri="{BB962C8B-B14F-4D97-AF65-F5344CB8AC3E}">
        <p14:creationId xmlns:p14="http://schemas.microsoft.com/office/powerpoint/2010/main" val="94072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F3D52F-A4D5-46B6-84FA-1DCA1D4065C3}"/>
              </a:ext>
            </a:extLst>
          </p:cNvPr>
          <p:cNvSpPr txBox="1"/>
          <p:nvPr/>
        </p:nvSpPr>
        <p:spPr>
          <a:xfrm>
            <a:off x="3236904" y="1081143"/>
            <a:ext cx="3201003" cy="667875"/>
          </a:xfrm>
          <a:prstGeom prst="rect">
            <a:avLst/>
          </a:prstGeom>
          <a:noFill/>
        </p:spPr>
        <p:txBody>
          <a:bodyPr wrap="square" rtlCol="0">
            <a:spAutoFit/>
          </a:bodyPr>
          <a:lstStyle/>
          <a:p>
            <a:pPr defTabSz="822960">
              <a:spcAft>
                <a:spcPts val="600"/>
              </a:spcAft>
            </a:pPr>
            <a:r>
              <a:rPr lang="sr-Latn-RS" sz="162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Univerzitet u Nišu</a:t>
            </a:r>
          </a:p>
          <a:p>
            <a:pPr defTabSz="822960">
              <a:spcAft>
                <a:spcPts val="600"/>
              </a:spcAft>
            </a:pPr>
            <a:r>
              <a:rPr lang="sr-Latn-RS" sz="162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Elektronski fakultet</a:t>
            </a:r>
            <a:endParaRPr lang="sr-Latn-RS" b="1">
              <a:solidFill>
                <a:schemeClr val="bg1"/>
              </a:solidFill>
              <a:effectLst>
                <a:glow rad="63500">
                  <a:schemeClr val="accent3">
                    <a:satMod val="175000"/>
                    <a:alpha val="40000"/>
                  </a:schemeClr>
                </a:glow>
              </a:effectLst>
              <a:latin typeface="Arial" panose="020B0604020202020204" pitchFamily="34" charset="0"/>
              <a:cs typeface="Arial" panose="020B0604020202020204" pitchFamily="34" charset="0"/>
            </a:endParaRPr>
          </a:p>
        </p:txBody>
      </p:sp>
      <p:pic>
        <p:nvPicPr>
          <p:cNvPr id="5" name="Picture 4" descr="Logo&#10;&#10;Description automatically generated">
            <a:extLst>
              <a:ext uri="{FF2B5EF4-FFF2-40B4-BE49-F238E27FC236}">
                <a16:creationId xmlns:a16="http://schemas.microsoft.com/office/drawing/2014/main" id="{2CD46433-DE89-4F1C-A59E-EB561FB23801}"/>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94813" y="898515"/>
            <a:ext cx="947861" cy="947861"/>
          </a:xfrm>
          <a:prstGeom prst="rect">
            <a:avLst/>
          </a:prstGeom>
          <a:effectLst>
            <a:glow rad="101600">
              <a:schemeClr val="bg1">
                <a:alpha val="60000"/>
              </a:schemeClr>
            </a:glow>
          </a:effectLst>
        </p:spPr>
      </p:pic>
      <p:pic>
        <p:nvPicPr>
          <p:cNvPr id="6" name="Picture 5" descr="Logo&#10;&#10;Description automatically generated">
            <a:extLst>
              <a:ext uri="{FF2B5EF4-FFF2-40B4-BE49-F238E27FC236}">
                <a16:creationId xmlns:a16="http://schemas.microsoft.com/office/drawing/2014/main" id="{BFBF99A4-82CE-4481-AC92-947533375CE4}"/>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1942674" y="691187"/>
            <a:ext cx="1362514" cy="1362514"/>
          </a:xfrm>
          <a:prstGeom prst="rect">
            <a:avLst/>
          </a:prstGeom>
          <a:effectLst>
            <a:glow rad="101600">
              <a:schemeClr val="bg1">
                <a:alpha val="40000"/>
              </a:schemeClr>
            </a:glow>
          </a:effectLst>
        </p:spPr>
      </p:pic>
      <p:sp>
        <p:nvSpPr>
          <p:cNvPr id="8" name="TextBox 7">
            <a:extLst>
              <a:ext uri="{FF2B5EF4-FFF2-40B4-BE49-F238E27FC236}">
                <a16:creationId xmlns:a16="http://schemas.microsoft.com/office/drawing/2014/main" id="{B9BC2BF1-12A3-4746-8DF0-01F66D7CFA14}"/>
              </a:ext>
            </a:extLst>
          </p:cNvPr>
          <p:cNvSpPr txBox="1"/>
          <p:nvPr/>
        </p:nvSpPr>
        <p:spPr>
          <a:xfrm>
            <a:off x="994813" y="2938976"/>
            <a:ext cx="7713758" cy="1188018"/>
          </a:xfrm>
          <a:prstGeom prst="rect">
            <a:avLst/>
          </a:prstGeom>
          <a:noFill/>
        </p:spPr>
        <p:txBody>
          <a:bodyPr wrap="square" rtlCol="0">
            <a:spAutoFit/>
          </a:bodyPr>
          <a:lstStyle/>
          <a:p>
            <a:pPr defTabSz="822960">
              <a:spcAft>
                <a:spcPts val="600"/>
              </a:spcAft>
            </a:pPr>
            <a:r>
              <a:rPr lang="sr-Latn-RS" sz="180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SEMINARSKI RAD - prezentacija</a:t>
            </a:r>
          </a:p>
          <a:p>
            <a:pPr defTabSz="822960">
              <a:spcAft>
                <a:spcPts val="600"/>
              </a:spcAft>
            </a:pPr>
            <a:r>
              <a:rPr lang="en-US" sz="252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Interna statistika </a:t>
            </a:r>
            <a:r>
              <a:rPr lang="sr-Latn-RS" sz="252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kod SQL Server baze podataka</a:t>
            </a:r>
            <a:endParaRPr lang="en-US" sz="252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endParaRPr>
          </a:p>
          <a:p>
            <a:pPr defTabSz="822960">
              <a:spcAft>
                <a:spcPts val="600"/>
              </a:spcAft>
            </a:pPr>
            <a:r>
              <a:rPr lang="sr-Latn-RS" sz="180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Sistemi za upravljanje bazama podataka</a:t>
            </a:r>
            <a:endParaRPr lang="en-US" sz="2000" b="1">
              <a:solidFill>
                <a:schemeClr val="bg1"/>
              </a:solidFill>
              <a:effectLst>
                <a:glow rad="63500">
                  <a:schemeClr val="accent3">
                    <a:satMod val="175000"/>
                    <a:alpha val="40000"/>
                  </a:schemeClr>
                </a:glow>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1319F2C-F201-4A3E-A85E-ABA468AD5CF1}"/>
              </a:ext>
            </a:extLst>
          </p:cNvPr>
          <p:cNvSpPr txBox="1"/>
          <p:nvPr/>
        </p:nvSpPr>
        <p:spPr>
          <a:xfrm>
            <a:off x="994813" y="4991009"/>
            <a:ext cx="4484184" cy="911019"/>
          </a:xfrm>
          <a:prstGeom prst="rect">
            <a:avLst/>
          </a:prstGeom>
          <a:noFill/>
        </p:spPr>
        <p:txBody>
          <a:bodyPr wrap="square" rtlCol="0">
            <a:spAutoFit/>
          </a:bodyPr>
          <a:lstStyle/>
          <a:p>
            <a:pPr defTabSz="822960">
              <a:spcAft>
                <a:spcPts val="600"/>
              </a:spcAft>
            </a:pPr>
            <a:r>
              <a:rPr lang="sr-Latn-RS" sz="144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Student</a:t>
            </a: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 Miloš Veljanovski br. ind. </a:t>
            </a:r>
            <a:r>
              <a:rPr lang="sr-Latn-RS" sz="1440">
                <a:solidFill>
                  <a:schemeClr val="bg1"/>
                </a:solidFill>
                <a:effectLst>
                  <a:glow rad="63500">
                    <a:schemeClr val="accent3">
                      <a:satMod val="175000"/>
                      <a:alpha val="40000"/>
                    </a:schemeClr>
                  </a:glow>
                </a:effectLst>
                <a:latin typeface="Arial" panose="020B0604020202020204" pitchFamily="34" charset="0"/>
                <a:cs typeface="Arial" panose="020B0604020202020204" pitchFamily="34" charset="0"/>
              </a:rPr>
              <a:t>1559</a:t>
            </a: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 </a:t>
            </a:r>
          </a:p>
          <a:p>
            <a:pPr defTabSz="822960">
              <a:spcAft>
                <a:spcPts val="600"/>
              </a:spcAft>
            </a:pP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  </a:t>
            </a:r>
          </a:p>
          <a:p>
            <a:pPr defTabSz="822960">
              <a:spcAft>
                <a:spcPts val="600"/>
              </a:spcAft>
            </a:pPr>
            <a:r>
              <a:rPr lang="sr-Latn-RS" sz="144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Mentor</a:t>
            </a: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 </a:t>
            </a:r>
            <a:r>
              <a:rPr lang="en-U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Prof. D</a:t>
            </a: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r</a:t>
            </a:r>
            <a:r>
              <a:rPr lang="en-U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 Aleksandar </a:t>
            </a: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Stanimirović</a:t>
            </a:r>
            <a:endParaRPr lang="en-US" sz="1600">
              <a:solidFill>
                <a:schemeClr val="bg1"/>
              </a:solidFill>
              <a:effectLst>
                <a:glow rad="63500">
                  <a:schemeClr val="accent3">
                    <a:satMod val="175000"/>
                    <a:alpha val="40000"/>
                  </a:schemeClr>
                </a:glow>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DE12AF2-D1AF-4EA6-BCEF-CDAF49660672}"/>
              </a:ext>
            </a:extLst>
          </p:cNvPr>
          <p:cNvSpPr txBox="1"/>
          <p:nvPr/>
        </p:nvSpPr>
        <p:spPr>
          <a:xfrm>
            <a:off x="9458892" y="6139171"/>
            <a:ext cx="1731564" cy="313932"/>
          </a:xfrm>
          <a:prstGeom prst="rect">
            <a:avLst/>
          </a:prstGeom>
          <a:noFill/>
        </p:spPr>
        <p:txBody>
          <a:bodyPr wrap="none" rtlCol="0">
            <a:spAutoFit/>
          </a:bodyPr>
          <a:lstStyle/>
          <a:p>
            <a:pPr defTabSz="822960">
              <a:spcAft>
                <a:spcPts val="600"/>
              </a:spcAft>
            </a:pPr>
            <a:r>
              <a:rPr lang="sr-Latn-RS" sz="1440" b="1" kern="1200">
                <a:solidFill>
                  <a:schemeClr val="bg1"/>
                </a:solidFill>
                <a:latin typeface="Arial" panose="020B0604020202020204" pitchFamily="34" charset="0"/>
                <a:ea typeface="+mn-ea"/>
                <a:cs typeface="Arial" panose="020B0604020202020204" pitchFamily="34" charset="0"/>
              </a:rPr>
              <a:t>Niš, </a:t>
            </a:r>
            <a:r>
              <a:rPr lang="en-US" sz="1440" b="1" kern="1200">
                <a:solidFill>
                  <a:schemeClr val="bg1"/>
                </a:solidFill>
                <a:latin typeface="Arial" panose="020B0604020202020204" pitchFamily="34" charset="0"/>
                <a:ea typeface="+mn-ea"/>
                <a:cs typeface="Arial" panose="020B0604020202020204" pitchFamily="34" charset="0"/>
              </a:rPr>
              <a:t>avgust</a:t>
            </a:r>
            <a:r>
              <a:rPr lang="sr-Latn-RS" sz="1440" b="1" kern="1200">
                <a:solidFill>
                  <a:schemeClr val="bg1"/>
                </a:solidFill>
                <a:latin typeface="Arial" panose="020B0604020202020204" pitchFamily="34" charset="0"/>
                <a:ea typeface="+mn-ea"/>
                <a:cs typeface="Arial" panose="020B0604020202020204" pitchFamily="34" charset="0"/>
              </a:rPr>
              <a:t> 2023. </a:t>
            </a:r>
            <a:endParaRPr lang="en-US" sz="1600" b="1">
              <a:solidFill>
                <a:schemeClr val="bg1"/>
              </a:solidFill>
              <a:effectLst/>
              <a:latin typeface="Arial" panose="020B0604020202020204" pitchFamily="34" charset="0"/>
              <a:cs typeface="Arial" panose="020B0604020202020204" pitchFamily="34" charset="0"/>
            </a:endParaRPr>
          </a:p>
        </p:txBody>
      </p:sp>
      <p:pic>
        <p:nvPicPr>
          <p:cNvPr id="11" name="Graphic 10">
            <a:extLst>
              <a:ext uri="{FF2B5EF4-FFF2-40B4-BE49-F238E27FC236}">
                <a16:creationId xmlns:a16="http://schemas.microsoft.com/office/drawing/2014/main" id="{60A972F4-7ADB-B045-D6E3-19FF189B61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87766" y="-160293"/>
            <a:ext cx="2284236" cy="2284236"/>
          </a:xfrm>
          <a:prstGeom prst="rect">
            <a:avLst/>
          </a:prstGeom>
        </p:spPr>
      </p:pic>
    </p:spTree>
    <p:extLst>
      <p:ext uri="{BB962C8B-B14F-4D97-AF65-F5344CB8AC3E}">
        <p14:creationId xmlns:p14="http://schemas.microsoft.com/office/powerpoint/2010/main" val="683848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9</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en-US" sz="2400" b="1" i="0">
                <a:solidFill>
                  <a:srgbClr val="111111"/>
                </a:solidFill>
                <a:effectLst/>
                <a:latin typeface="Arial" panose="020B0604020202020204" pitchFamily="34" charset="0"/>
                <a:cs typeface="Arial" panose="020B0604020202020204" pitchFamily="34" charset="0"/>
              </a:rPr>
              <a:t>Korisnički definisane statistike</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4401205"/>
          </a:xfrm>
          <a:prstGeom prst="rect">
            <a:avLst/>
          </a:prstGeom>
          <a:noFill/>
        </p:spPr>
        <p:txBody>
          <a:bodyPr wrap="square" rtlCol="0">
            <a:spAutoFit/>
          </a:bodyPr>
          <a:lstStyle/>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Pored automatski generisanih statistika, SQL Server takođe omogućava korisnicima da ručno kreiraju i ažuriraju statistike pomoću CREATE STATISTICS i UPDATE STATISTICS naredbi.</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Korisnički definisane statistike mogu biti korisne kada želimo da imamo veću kontrolu nad raspodelom i korelacijom vrednosti u kolonama koje nisu indeksirane ili koje nisu uključene u automatske statistike.</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Korisnički definisane statistike mogu biti filtrirane, što znači da se mogu primeniti uslovi na kolone koje ograničavaju skup redova koji se uzimaju u obzir pri kreiranju histograma i gustine. Filtrirane statistike mogu poboljšati procene kardinalnosti za upite koji koriste slične uslove na istim kolonama.</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Korisnički definisane statistike mogu biti povezane sa planovima upita, što znači da se mogu koristiti za uticanje na izbor plana upita na osnovu vrednosti parametara koji se prosleđuju upitu. Povezane statistike mogu poboljšati performanse upita koji koriste parametrizovane predikate.</a:t>
            </a:r>
          </a:p>
        </p:txBody>
      </p:sp>
    </p:spTree>
    <p:extLst>
      <p:ext uri="{BB962C8B-B14F-4D97-AF65-F5344CB8AC3E}">
        <p14:creationId xmlns:p14="http://schemas.microsoft.com/office/powerpoint/2010/main" val="398458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10</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en-US" sz="2400" b="1" i="0">
                <a:solidFill>
                  <a:srgbClr val="111111"/>
                </a:solidFill>
                <a:effectLst/>
                <a:latin typeface="Arial" panose="020B0604020202020204" pitchFamily="34" charset="0"/>
                <a:cs typeface="Arial" panose="020B0604020202020204" pitchFamily="34" charset="0"/>
              </a:rPr>
              <a:t>Primeri korisnički definisanih statistika</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4708981"/>
          </a:xfrm>
          <a:prstGeom prst="rect">
            <a:avLst/>
          </a:prstGeom>
          <a:noFill/>
        </p:spPr>
        <p:txBody>
          <a:bodyPr wrap="square" rtlCol="0">
            <a:spAutoFit/>
          </a:bodyPr>
          <a:lstStyle/>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Primer 1: Kreiranje filtrirane statistike na koloni LineTotal</a:t>
            </a:r>
          </a:p>
          <a:p>
            <a:pPr marL="800100" lvl="1" indent="-342900">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CREATE STATISTICS stLineTotal ON AWSales (LineTotal) WHERE LineTotal &gt; 1000;</a:t>
            </a:r>
          </a:p>
          <a:p>
            <a:pPr marL="800100" lvl="1" indent="-342900">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Ova naredba kreira filtriranu statistiku koja obuhvata samo one redove gde je vrednost LineTotal veća od 1000. Ovo može biti korisno za upite koji traže proizvode sa visokom cenom.</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Primer 2: Kreiranje povezane statistike na koloni ProductID</a:t>
            </a:r>
          </a:p>
          <a:p>
            <a:pPr marL="800100" lvl="1" indent="-342900">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CREATE STATISTICS stProductID ON AWSales (ProductID) WITH FULLSCAN OPTION (USE HINT (‘ASSUME_JOIN_PREDICATE_DEPENDS_ON_FILTERS’));</a:t>
            </a:r>
          </a:p>
          <a:p>
            <a:pPr marL="800100" lvl="1" indent="-342900">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Ova naredba kreira povezanu statistiku koja obuhvata sve redove i koristi potpuno skeniranje za izračunavanje histograma i gustine. Opcija USE HINT signalizira optimizatoru da pretpostavi da se predikat spajanja zavisi od filtera na koloni ProductID. Ovo može biti korisno za upite koji koriste parametrizovane predikate na ovoj koloni.</a:t>
            </a:r>
          </a:p>
        </p:txBody>
      </p:sp>
    </p:spTree>
    <p:extLst>
      <p:ext uri="{BB962C8B-B14F-4D97-AF65-F5344CB8AC3E}">
        <p14:creationId xmlns:p14="http://schemas.microsoft.com/office/powerpoint/2010/main" val="526894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11</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en-US" sz="2400" b="1" i="0">
                <a:solidFill>
                  <a:srgbClr val="111111"/>
                </a:solidFill>
                <a:effectLst/>
                <a:latin typeface="Arial" panose="020B0604020202020204" pitchFamily="34" charset="0"/>
                <a:cs typeface="Arial" panose="020B0604020202020204" pitchFamily="34" charset="0"/>
              </a:rPr>
              <a:t>Primeri korisnički definisanih statistika</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3785652"/>
          </a:xfrm>
          <a:prstGeom prst="rect">
            <a:avLst/>
          </a:prstGeom>
          <a:noFill/>
        </p:spPr>
        <p:txBody>
          <a:bodyPr wrap="square" rtlCol="0">
            <a:spAutoFit/>
          </a:bodyPr>
          <a:lstStyle/>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Primer 3: Ažuriranje korisnički definisane statistike na koloni OrderDetailID</a:t>
            </a:r>
          </a:p>
          <a:p>
            <a:pPr marL="800100" lvl="1" indent="-342900">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UPDATE STATISTICS AWSales (stOrderDetailID) WITH SAMPLE 50 PERCENT;</a:t>
            </a:r>
          </a:p>
          <a:p>
            <a:pPr marL="800100" lvl="1" indent="-342900">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Ova naredba ažurira postojeću statistiku koja je zasnovana na koloni OrderDetailID, koristeći uzorak od 50% redova za izračunavanje histograma i gustine. Ovo može biti korisno kada se podaci u tabeli često menjaju i želimo da održimo tačnost statistike.</a:t>
            </a:r>
            <a:endParaRPr lang="en-US" sz="2000">
              <a:solidFill>
                <a:srgbClr val="11111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Primer 4: Brisanje korisnički definisane statistike na koloni OrderDate</a:t>
            </a:r>
          </a:p>
          <a:p>
            <a:pPr marL="800100" lvl="1" indent="-342900">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DROP STATISTICS AWSales.stOrderDate;</a:t>
            </a:r>
          </a:p>
          <a:p>
            <a:pPr marL="800100" lvl="1" indent="-342900">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Ova naredba briše postojeću statistiku koja je zasnovana na koloni OrderDate. Ovo može biti korisno kada više ne želimo da koristimo tu statistiku ili kada želimo da je zamenimo novom statistikom.</a:t>
            </a:r>
          </a:p>
        </p:txBody>
      </p:sp>
    </p:spTree>
    <p:extLst>
      <p:ext uri="{BB962C8B-B14F-4D97-AF65-F5344CB8AC3E}">
        <p14:creationId xmlns:p14="http://schemas.microsoft.com/office/powerpoint/2010/main" val="209393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44DCCF-9833-4436-852E-7B204A5B8F86}"/>
              </a:ext>
            </a:extLst>
          </p:cNvPr>
          <p:cNvSpPr txBox="1"/>
          <p:nvPr/>
        </p:nvSpPr>
        <p:spPr>
          <a:xfrm>
            <a:off x="3141298" y="4559529"/>
            <a:ext cx="8407235" cy="1066344"/>
          </a:xfrm>
          <a:prstGeom prst="rect">
            <a:avLst/>
          </a:prstGeom>
          <a:noFill/>
        </p:spPr>
        <p:txBody>
          <a:bodyPr wrap="square" rtlCol="0">
            <a:spAutoFit/>
          </a:bodyPr>
          <a:lstStyle/>
          <a:p>
            <a:pPr algn="ctr" defTabSz="1170432">
              <a:spcAft>
                <a:spcPts val="600"/>
              </a:spcAft>
            </a:pPr>
            <a:r>
              <a:rPr lang="sr-Latn-RS" sz="6144" b="1" kern="1200">
                <a:solidFill>
                  <a:schemeClr val="tx1"/>
                </a:solidFill>
                <a:latin typeface="Arial" panose="020B0604020202020204" pitchFamily="34" charset="0"/>
                <a:ea typeface="+mn-ea"/>
                <a:cs typeface="Arial" panose="020B0604020202020204" pitchFamily="34" charset="0"/>
              </a:rPr>
              <a:t>HVALA NA PAŽN</a:t>
            </a:r>
            <a:r>
              <a:rPr lang="en-US" sz="6144" b="1" kern="1200">
                <a:solidFill>
                  <a:schemeClr val="tx1"/>
                </a:solidFill>
                <a:latin typeface="Arial" panose="020B0604020202020204" pitchFamily="34" charset="0"/>
                <a:ea typeface="+mn-ea"/>
                <a:cs typeface="Arial" panose="020B0604020202020204" pitchFamily="34" charset="0"/>
              </a:rPr>
              <a:t>j</a:t>
            </a:r>
            <a:r>
              <a:rPr lang="sr-Latn-RS" sz="6144" b="1" kern="1200">
                <a:solidFill>
                  <a:schemeClr val="tx1"/>
                </a:solidFill>
                <a:latin typeface="Arial" panose="020B0604020202020204" pitchFamily="34" charset="0"/>
                <a:ea typeface="+mn-ea"/>
                <a:cs typeface="Arial" panose="020B0604020202020204" pitchFamily="34" charset="0"/>
              </a:rPr>
              <a:t>I</a:t>
            </a:r>
            <a:endParaRPr lang="en-US" sz="4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139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BD59C-852B-4B8F-99E8-EFC9B98F95FE}"/>
              </a:ext>
            </a:extLst>
          </p:cNvPr>
          <p:cNvSpPr txBox="1"/>
          <p:nvPr/>
        </p:nvSpPr>
        <p:spPr>
          <a:xfrm>
            <a:off x="1377518" y="931680"/>
            <a:ext cx="1935332" cy="461665"/>
          </a:xfrm>
          <a:prstGeom prst="rect">
            <a:avLst/>
          </a:prstGeom>
          <a:noFill/>
        </p:spPr>
        <p:txBody>
          <a:bodyPr wrap="square" rtlCol="0">
            <a:spAutoFit/>
          </a:bodyPr>
          <a:lstStyle/>
          <a:p>
            <a:r>
              <a:rPr lang="sr-Latn-RS" sz="2400" b="1" dirty="0">
                <a:latin typeface="Arial" panose="020B0604020202020204" pitchFamily="34" charset="0"/>
                <a:cs typeface="Arial" panose="020B0604020202020204" pitchFamily="34" charset="0"/>
              </a:rPr>
              <a:t>SADRŽAJ</a:t>
            </a:r>
            <a:endParaRPr lang="en-US" sz="2400" b="1"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86F2F038-6E9B-4DCF-89E3-C107408DABA0}"/>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72FE79-8AA3-47C0-9AEE-20D7506733F3}"/>
              </a:ext>
            </a:extLst>
          </p:cNvPr>
          <p:cNvSpPr txBox="1"/>
          <p:nvPr/>
        </p:nvSpPr>
        <p:spPr>
          <a:xfrm flipH="1">
            <a:off x="1377518" y="1820353"/>
            <a:ext cx="9436963" cy="3416320"/>
          </a:xfrm>
          <a:prstGeom prst="rect">
            <a:avLst/>
          </a:prstGeom>
          <a:noFill/>
          <a:ln w="57150">
            <a:solidFill>
              <a:srgbClr val="0070C0">
                <a:alpha val="47843"/>
              </a:srgbClr>
            </a:solidFill>
          </a:ln>
        </p:spPr>
        <p:txBody>
          <a:bodyPr wrap="square" rtlCol="0">
            <a:spAutoFit/>
          </a:bodyPr>
          <a:lstStyle/>
          <a:p>
            <a:pPr marL="285750" indent="-285750">
              <a:buFont typeface="Wingdings" panose="05000000000000000000" pitchFamily="2" charset="2"/>
              <a:buChar char="§"/>
            </a:pPr>
            <a:endParaRPr lang="sr-Latn-RS" u="sng" dirty="0">
              <a:latin typeface="Arial" panose="020B0604020202020204" pitchFamily="34" charset="0"/>
              <a:cs typeface="Arial" panose="020B0604020202020204" pitchFamily="34" charset="0"/>
            </a:endParaRPr>
          </a:p>
          <a:p>
            <a:r>
              <a:rPr lang="sr-Latn-RS" u="sng">
                <a:latin typeface="Arial" panose="020B0604020202020204" pitchFamily="34" charset="0"/>
                <a:cs typeface="Arial" panose="020B0604020202020204" pitchFamily="34" charset="0"/>
              </a:rPr>
              <a:t>Uvod</a:t>
            </a:r>
            <a:endParaRPr lang="sr-Latn-RS" u="sng" dirty="0">
              <a:latin typeface="Arial" panose="020B0604020202020204" pitchFamily="34" charset="0"/>
              <a:cs typeface="Arial" panose="020B0604020202020204" pitchFamily="34" charset="0"/>
            </a:endParaRPr>
          </a:p>
          <a:p>
            <a:endParaRPr lang="sr-Latn-RS" u="sng" dirty="0">
              <a:latin typeface="Arial" panose="020B0604020202020204" pitchFamily="34" charset="0"/>
              <a:cs typeface="Arial" panose="020B0604020202020204" pitchFamily="34" charset="0"/>
            </a:endParaRPr>
          </a:p>
          <a:p>
            <a:r>
              <a:rPr lang="en-US" u="sng">
                <a:latin typeface="Arial" panose="020B0604020202020204" pitchFamily="34" charset="0"/>
                <a:cs typeface="Arial" panose="020B0604020202020204" pitchFamily="34" charset="0"/>
              </a:rPr>
              <a:t>Osnovi statistike</a:t>
            </a:r>
            <a:endParaRPr lang="sr-Latn-RS" u="sng" dirty="0">
              <a:latin typeface="Arial" panose="020B0604020202020204" pitchFamily="34" charset="0"/>
              <a:cs typeface="Arial" panose="020B0604020202020204" pitchFamily="34" charset="0"/>
            </a:endParaRPr>
          </a:p>
          <a:p>
            <a:endParaRPr lang="sr-Latn-RS" u="sng" dirty="0">
              <a:latin typeface="Arial" panose="020B0604020202020204" pitchFamily="34" charset="0"/>
              <a:cs typeface="Arial" panose="020B0604020202020204" pitchFamily="34" charset="0"/>
            </a:endParaRPr>
          </a:p>
          <a:p>
            <a:r>
              <a:rPr lang="en-US" u="sng">
                <a:latin typeface="Arial" panose="020B0604020202020204" pitchFamily="34" charset="0"/>
                <a:cs typeface="Arial" panose="020B0604020202020204" pitchFamily="34" charset="0"/>
              </a:rPr>
              <a:t>Histogrami i vektori gustine</a:t>
            </a:r>
            <a:endParaRPr lang="sr-Latn-RS" u="sng" dirty="0">
              <a:latin typeface="Arial" panose="020B0604020202020204" pitchFamily="34" charset="0"/>
              <a:cs typeface="Arial" panose="020B0604020202020204" pitchFamily="34" charset="0"/>
            </a:endParaRPr>
          </a:p>
          <a:p>
            <a:endParaRPr lang="sr-Latn-RS" u="sng" dirty="0">
              <a:latin typeface="Arial" panose="020B0604020202020204" pitchFamily="34" charset="0"/>
              <a:cs typeface="Arial" panose="020B0604020202020204" pitchFamily="34" charset="0"/>
            </a:endParaRPr>
          </a:p>
          <a:p>
            <a:r>
              <a:rPr lang="sr-Latn-RS" u="sng">
                <a:latin typeface="Arial" panose="020B0604020202020204" pitchFamily="34" charset="0"/>
                <a:cs typeface="Arial" panose="020B0604020202020204" pitchFamily="34" charset="0"/>
              </a:rPr>
              <a:t>Statističke opcije</a:t>
            </a:r>
            <a:endParaRPr lang="sr-Latn-RS" u="sng" dirty="0">
              <a:latin typeface="Arial" panose="020B0604020202020204" pitchFamily="34" charset="0"/>
              <a:cs typeface="Arial" panose="020B0604020202020204" pitchFamily="34" charset="0"/>
            </a:endParaRPr>
          </a:p>
          <a:p>
            <a:endParaRPr lang="sr-Latn-RS" u="sng" dirty="0">
              <a:latin typeface="Arial" panose="020B0604020202020204" pitchFamily="34" charset="0"/>
              <a:cs typeface="Arial" panose="020B0604020202020204" pitchFamily="34" charset="0"/>
            </a:endParaRPr>
          </a:p>
          <a:p>
            <a:r>
              <a:rPr lang="sr-Latn-RS" u="sng">
                <a:latin typeface="Arial" panose="020B0604020202020204" pitchFamily="34" charset="0"/>
                <a:cs typeface="Arial" panose="020B0604020202020204" pitchFamily="34" charset="0"/>
              </a:rPr>
              <a:t>Korisnički-definisane statistike</a:t>
            </a:r>
            <a:endParaRPr lang="sr-Latn-RS" u="sng"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sr-Latn-RS" u="sng" dirty="0">
              <a:latin typeface="Arial" panose="020B0604020202020204" pitchFamily="34" charset="0"/>
              <a:cs typeface="Arial" panose="020B0604020202020204" pitchFamily="34" charset="0"/>
            </a:endParaRPr>
          </a:p>
          <a:p>
            <a:endParaRPr lang="sr-Latn-RS" u="sng" dirty="0">
              <a:latin typeface="Arial" panose="020B0604020202020204" pitchFamily="34" charset="0"/>
              <a:cs typeface="Arial" panose="020B0604020202020204" pitchFamily="34" charset="0"/>
            </a:endParaRPr>
          </a:p>
        </p:txBody>
      </p:sp>
      <p:sp>
        <p:nvSpPr>
          <p:cNvPr id="11" name="Slide Number Placeholder 10">
            <a:extLst>
              <a:ext uri="{FF2B5EF4-FFF2-40B4-BE49-F238E27FC236}">
                <a16:creationId xmlns:a16="http://schemas.microsoft.com/office/drawing/2014/main" id="{DC491722-DCD5-4319-9456-613EED273592}"/>
              </a:ext>
            </a:extLst>
          </p:cNvPr>
          <p:cNvSpPr>
            <a:spLocks noGrp="1"/>
          </p:cNvSpPr>
          <p:nvPr>
            <p:ph type="sldNum" sz="quarter" idx="12"/>
          </p:nvPr>
        </p:nvSpPr>
        <p:spPr/>
        <p:txBody>
          <a:bodyPr/>
          <a:lstStyle/>
          <a:p>
            <a:fld id="{0F510E67-1E12-4F56-A6A2-FD15D925E26A}" type="slidenum">
              <a:rPr lang="en-US" smtClean="0"/>
              <a:t>1</a:t>
            </a:fld>
            <a:endParaRPr lang="en-US" dirty="0"/>
          </a:p>
        </p:txBody>
      </p:sp>
      <p:cxnSp>
        <p:nvCxnSpPr>
          <p:cNvPr id="12" name="Straight Connector 11">
            <a:extLst>
              <a:ext uri="{FF2B5EF4-FFF2-40B4-BE49-F238E27FC236}">
                <a16:creationId xmlns:a16="http://schemas.microsoft.com/office/drawing/2014/main" id="{52EC6797-FD7F-437D-ABF6-3CD740A1A6E2}"/>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39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CB62A-8DB9-4E46-BED5-ADE482421F17}"/>
              </a:ext>
            </a:extLst>
          </p:cNvPr>
          <p:cNvSpPr txBox="1"/>
          <p:nvPr/>
        </p:nvSpPr>
        <p:spPr>
          <a:xfrm>
            <a:off x="1377518" y="931680"/>
            <a:ext cx="1935332"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Uvod</a:t>
            </a:r>
            <a:endParaRPr lang="en-US" sz="2400" b="1"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0D7EB94A-B348-4A76-A462-ABA2FCC9732D}"/>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4FEA867-4AD5-41E7-9B51-B92FB900F308}"/>
              </a:ext>
            </a:extLst>
          </p:cNvPr>
          <p:cNvSpPr txBox="1"/>
          <p:nvPr/>
        </p:nvSpPr>
        <p:spPr>
          <a:xfrm>
            <a:off x="1377518" y="1946110"/>
            <a:ext cx="9386285" cy="3785652"/>
          </a:xfrm>
          <a:prstGeom prst="rect">
            <a:avLst/>
          </a:prstGeom>
          <a:noFill/>
        </p:spPr>
        <p:txBody>
          <a:bodyPr wrap="square" rtlCol="0">
            <a:spAutoFit/>
          </a:bodyPr>
          <a:lstStyle/>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SQL Server je sistem za upravljanje relacionom bazom podataka koji pruža moćne i fleksibilne funkcionalnosti za čuvanje i analizu podataka.</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Obrada upita je proces transformacije upita visokog nivoa pisanih na deklarativnom jeziku (SQL) u plan izvršenja niskog nivoa koji se efikasno izvršava nad bazom.</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Optimizacija upita je proces izbora najefikasnijeg plana izvršenja za dati upit na osnovu procene vremena i resursa potrebnih za svaki mogući plan.</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Statistike su binarni objekti koji sadrže informacije o raspodeli vrednosti u kolonama tabele ili indeksiranog pogleda. Optimizator upita koristi statistike da bi procenio broj redova (kardinalnost) u rezultatima upita i odabrao najbolji plan izvršenja.</a:t>
            </a:r>
          </a:p>
          <a:p>
            <a:endParaRPr lang="en-US" sz="20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487F6752-5A96-4CF0-80DF-E5CE0349B918}"/>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0CB2702-C345-4751-92D0-5A871893C28C}"/>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80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CB62A-8DB9-4E46-BED5-ADE482421F17}"/>
              </a:ext>
            </a:extLst>
          </p:cNvPr>
          <p:cNvSpPr txBox="1"/>
          <p:nvPr/>
        </p:nvSpPr>
        <p:spPr>
          <a:xfrm>
            <a:off x="1377517" y="931680"/>
            <a:ext cx="5458711"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Osnovi statistike kod SQL Servera</a:t>
            </a:r>
            <a:endParaRPr lang="en-US" sz="2400" b="1"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0D7EB94A-B348-4A76-A462-ABA2FCC9732D}"/>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AD6B8A4-9FEA-4F6E-82C3-56BB14ED7C76}"/>
              </a:ext>
            </a:extLst>
          </p:cNvPr>
          <p:cNvSpPr txBox="1"/>
          <p:nvPr/>
        </p:nvSpPr>
        <p:spPr>
          <a:xfrm>
            <a:off x="1377510" y="2305615"/>
            <a:ext cx="9976290" cy="2862322"/>
          </a:xfrm>
          <a:prstGeom prst="rect">
            <a:avLst/>
          </a:prstGeom>
          <a:noFill/>
        </p:spPr>
        <p:txBody>
          <a:bodyPr wrap="square" rtlCol="0">
            <a:spAutoFit/>
          </a:bodyPr>
          <a:lstStyle/>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Statistike se generišu automatski ili ručno na osnovu indeksa ili kolona koje učestvuju u predikatima upita.</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Statistike se čuvaju kao objekti na nivou tabele koji prate distribuciju vrednosti u prvoj koloni ključa statističkog objekta. Ako je statistički objekat definisan na više kolona, objekat takođe čuva detalje o korelaciji vrednosti u kolonama.</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Za dobijanje okvirnih informacija o statističkim objektima možemo koristiti sistemske poglede sys.stats i sys.stats_columns.</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Za pristup detaljnim informacijama o statističkim objektima možemo koristiti DBCC SHOW_STATISTICS naredbu.</a:t>
            </a:r>
          </a:p>
        </p:txBody>
      </p:sp>
      <p:sp>
        <p:nvSpPr>
          <p:cNvPr id="10" name="Slide Number Placeholder 9">
            <a:extLst>
              <a:ext uri="{FF2B5EF4-FFF2-40B4-BE49-F238E27FC236}">
                <a16:creationId xmlns:a16="http://schemas.microsoft.com/office/drawing/2014/main" id="{487F6752-5A96-4CF0-80DF-E5CE0349B918}"/>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0CB2702-C345-4751-92D0-5A871893C28C}"/>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68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Primer</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8" y="1654955"/>
            <a:ext cx="9976290" cy="400110"/>
          </a:xfrm>
          <a:prstGeom prst="rect">
            <a:avLst/>
          </a:prstGeom>
          <a:noFill/>
        </p:spPr>
        <p:txBody>
          <a:bodyPr wrap="square" rtlCol="0">
            <a:spAutoFit/>
          </a:bodyPr>
          <a:lstStyle/>
          <a:p>
            <a:r>
              <a:rPr lang="en-US" sz="2000"/>
              <a:t>DBCC SHOW_STATISTICS (AWSales, ixOrders);</a:t>
            </a:r>
            <a:endParaRPr lang="sr-Latn-RS" sz="2000" dirty="0">
              <a:latin typeface="Arial" panose="020B0604020202020204" pitchFamily="34" charset="0"/>
              <a:cs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6545CBAF-D935-1254-61C3-A83ACB72C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177" y="2156621"/>
            <a:ext cx="8377646" cy="4564854"/>
          </a:xfrm>
          <a:prstGeom prst="rect">
            <a:avLst/>
          </a:prstGeom>
        </p:spPr>
      </p:pic>
    </p:spTree>
    <p:extLst>
      <p:ext uri="{BB962C8B-B14F-4D97-AF65-F5344CB8AC3E}">
        <p14:creationId xmlns:p14="http://schemas.microsoft.com/office/powerpoint/2010/main" val="241104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0" y="931680"/>
            <a:ext cx="6159624"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Histogram</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D13A631-3AE2-5FC8-CAF9-ACADA9F9034A}"/>
              </a:ext>
            </a:extLst>
          </p:cNvPr>
          <p:cNvSpPr txBox="1"/>
          <p:nvPr/>
        </p:nvSpPr>
        <p:spPr>
          <a:xfrm>
            <a:off x="1377510" y="1956002"/>
            <a:ext cx="9976290" cy="3970318"/>
          </a:xfrm>
          <a:prstGeom prst="rect">
            <a:avLst/>
          </a:prstGeom>
          <a:noFill/>
        </p:spPr>
        <p:txBody>
          <a:bodyPr wrap="square" rtlCol="0">
            <a:spAutoFit/>
          </a:bodyPr>
          <a:lstStyle/>
          <a:p>
            <a:pPr marL="285750" indent="-285750" algn="l">
              <a:buFont typeface="Arial" panose="020B0604020202020204" pitchFamily="34" charset="0"/>
              <a:buChar char="•"/>
            </a:pPr>
            <a:r>
              <a:rPr lang="en-US" b="0" i="0">
                <a:solidFill>
                  <a:srgbClr val="111111"/>
                </a:solidFill>
                <a:effectLst/>
                <a:latin typeface="Arial" panose="020B0604020202020204" pitchFamily="34" charset="0"/>
                <a:cs typeface="Arial" panose="020B0604020202020204" pitchFamily="34" charset="0"/>
              </a:rPr>
              <a:t>Histogram je mera učestalosti pojavljivanja za svaku različitu vrednost u skupu podataka.</a:t>
            </a:r>
          </a:p>
          <a:p>
            <a:pPr marL="285750" indent="-285750" algn="l">
              <a:buFont typeface="Arial" panose="020B0604020202020204" pitchFamily="34" charset="0"/>
              <a:buChar char="•"/>
            </a:pPr>
            <a:r>
              <a:rPr lang="en-US" b="0" i="0">
                <a:solidFill>
                  <a:srgbClr val="111111"/>
                </a:solidFill>
                <a:effectLst/>
                <a:latin typeface="Arial" panose="020B0604020202020204" pitchFamily="34" charset="0"/>
                <a:cs typeface="Arial" panose="020B0604020202020204" pitchFamily="34" charset="0"/>
              </a:rPr>
              <a:t>Histogram se izračunava na osnovu sortiranih vrednosti kolone u prvoj koloni ključa statističkog objekta, uzorkovanjem redova ili potpunim skeniranjem tabele ili pogleda.</a:t>
            </a:r>
          </a:p>
          <a:p>
            <a:pPr marL="285750" indent="-285750" algn="l">
              <a:buFont typeface="Arial" panose="020B0604020202020204" pitchFamily="34" charset="0"/>
              <a:buChar char="•"/>
            </a:pPr>
            <a:r>
              <a:rPr lang="en-US" b="0" i="0">
                <a:solidFill>
                  <a:srgbClr val="111111"/>
                </a:solidFill>
                <a:effectLst/>
                <a:latin typeface="Arial" panose="020B0604020202020204" pitchFamily="34" charset="0"/>
                <a:cs typeface="Arial" panose="020B0604020202020204" pitchFamily="34" charset="0"/>
              </a:rPr>
              <a:t>Histogram se deli na maksimalno 200 kontinuiranih koraka, svaki sa opsegom vrednosti i gornjom granicom vrednosti.</a:t>
            </a:r>
          </a:p>
          <a:p>
            <a:pPr marL="285750" indent="-285750" algn="l">
              <a:buFont typeface="Arial" panose="020B0604020202020204" pitchFamily="34" charset="0"/>
              <a:buChar char="•"/>
            </a:pPr>
            <a:r>
              <a:rPr lang="en-US" b="0" i="0">
                <a:solidFill>
                  <a:srgbClr val="111111"/>
                </a:solidFill>
                <a:effectLst/>
                <a:latin typeface="Arial" panose="020B0604020202020204" pitchFamily="34" charset="0"/>
                <a:cs typeface="Arial" panose="020B0604020202020204" pitchFamily="34" charset="0"/>
              </a:rPr>
              <a:t>Za svaki korak histograma važi:</a:t>
            </a:r>
          </a:p>
          <a:p>
            <a:pPr marL="742950" lvl="1" indent="-285750" algn="l">
              <a:buFont typeface="Arial" panose="020B0604020202020204" pitchFamily="34" charset="0"/>
              <a:buChar char="•"/>
            </a:pPr>
            <a:r>
              <a:rPr lang="en-US" b="0" i="0">
                <a:solidFill>
                  <a:srgbClr val="111111"/>
                </a:solidFill>
                <a:effectLst/>
                <a:latin typeface="Arial" panose="020B0604020202020204" pitchFamily="34" charset="0"/>
                <a:cs typeface="Arial" panose="020B0604020202020204" pitchFamily="34" charset="0"/>
              </a:rPr>
              <a:t>RANGE_HI_KEY je gornja granična vrednost opsega i broj redova koji imaju tu vrednost (EQ_ROWS).</a:t>
            </a:r>
          </a:p>
          <a:p>
            <a:pPr marL="742950" lvl="1" indent="-285750" algn="l">
              <a:buFont typeface="Arial" panose="020B0604020202020204" pitchFamily="34" charset="0"/>
              <a:buChar char="•"/>
            </a:pPr>
            <a:r>
              <a:rPr lang="en-US" b="0" i="0">
                <a:solidFill>
                  <a:srgbClr val="111111"/>
                </a:solidFill>
                <a:effectLst/>
                <a:latin typeface="Arial" panose="020B0604020202020204" pitchFamily="34" charset="0"/>
                <a:cs typeface="Arial" panose="020B0604020202020204" pitchFamily="34" charset="0"/>
              </a:rPr>
              <a:t>RANGE_ROWS je broj redova unutar opsega, isključujući redove koji imaju vrednost RANGE_HI_KEY.</a:t>
            </a:r>
          </a:p>
          <a:p>
            <a:pPr marL="742950" lvl="1" indent="-285750" algn="l">
              <a:buFont typeface="Arial" panose="020B0604020202020204" pitchFamily="34" charset="0"/>
              <a:buChar char="•"/>
            </a:pPr>
            <a:r>
              <a:rPr lang="en-US" b="0" i="0">
                <a:solidFill>
                  <a:srgbClr val="111111"/>
                </a:solidFill>
                <a:effectLst/>
                <a:latin typeface="Arial" panose="020B0604020202020204" pitchFamily="34" charset="0"/>
                <a:cs typeface="Arial" panose="020B0604020202020204" pitchFamily="34" charset="0"/>
              </a:rPr>
              <a:t>DISTINCT_RANGE_ROWS je broj različitih vrednosti unutar opsega, isključujući vrednost RANGE_HI_KEY.</a:t>
            </a:r>
          </a:p>
          <a:p>
            <a:pPr marL="742950" lvl="1" indent="-285750" algn="l">
              <a:buFont typeface="Arial" panose="020B0604020202020204" pitchFamily="34" charset="0"/>
              <a:buChar char="•"/>
            </a:pPr>
            <a:r>
              <a:rPr lang="en-US" b="0" i="0">
                <a:solidFill>
                  <a:srgbClr val="111111"/>
                </a:solidFill>
                <a:effectLst/>
                <a:latin typeface="Arial" panose="020B0604020202020204" pitchFamily="34" charset="0"/>
                <a:cs typeface="Arial" panose="020B0604020202020204" pitchFamily="34" charset="0"/>
              </a:rPr>
              <a:t>AVG_RANGE_ROWS je prosečan broj redova za svaku različitu vrednost unutar opsega, prema formuli RANGE_ROWS/DISTINCT_RANGE_ROWS.</a:t>
            </a:r>
          </a:p>
        </p:txBody>
      </p:sp>
    </p:spTree>
    <p:extLst>
      <p:ext uri="{BB962C8B-B14F-4D97-AF65-F5344CB8AC3E}">
        <p14:creationId xmlns:p14="http://schemas.microsoft.com/office/powerpoint/2010/main" val="58422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6</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Vektor gustine</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3477875"/>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Gustina je mera koja pokazuje koliko često se ponavljaju vrednosti u koloni ili skupu kolona.</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Optimizator upita koristi gustine da bi procenio broj redova koji zadovoljavaju uslove na više kolona.</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Gustina se računa kao recipročna vrednost broja različitih vrednosti u koloni ili skupu kolona.</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Na primer, ako tabela ima 1000 redova, a kolone A i B imaju 100 različitih kombinacija vrednosti, gustina za A i B je:</a:t>
            </a:r>
          </a:p>
          <a:p>
            <a:pPr marL="800100" lvl="1" indent="-342900">
              <a:buFont typeface="Arial" panose="020B0604020202020204" pitchFamily="34" charset="0"/>
              <a:buChar char="•"/>
            </a:pPr>
            <a:r>
              <a:rPr lang="en-US" sz="2000">
                <a:latin typeface="Arial" panose="020B0604020202020204" pitchFamily="34" charset="0"/>
                <a:cs typeface="Arial" panose="020B0604020202020204" pitchFamily="34" charset="0"/>
              </a:rPr>
              <a:t>Gustina = 1/Broj razli</a:t>
            </a:r>
            <a:r>
              <a:rPr lang="sr-Latn-RS" sz="2000">
                <a:latin typeface="Arial" panose="020B0604020202020204" pitchFamily="34" charset="0"/>
                <a:cs typeface="Arial" panose="020B0604020202020204" pitchFamily="34" charset="0"/>
              </a:rPr>
              <a:t>č</a:t>
            </a:r>
            <a:r>
              <a:rPr lang="en-US" sz="2000">
                <a:latin typeface="Arial" panose="020B0604020202020204" pitchFamily="34" charset="0"/>
                <a:cs typeface="Arial" panose="020B0604020202020204" pitchFamily="34" charset="0"/>
              </a:rPr>
              <a:t>itih vrednosti ​= 1/100 ​= 0.01</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To znači da u proseku postoji 0.01 duplikat za svaku kombinaciju vrednosti A i B.</a:t>
            </a:r>
          </a:p>
          <a:p>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94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7</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Opcije za statistiku</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3785652"/>
          </a:xfrm>
          <a:prstGeom prst="rect">
            <a:avLst/>
          </a:prstGeom>
          <a:noFill/>
        </p:spPr>
        <p:txBody>
          <a:bodyPr wrap="square" rtlCol="0">
            <a:spAutoFit/>
          </a:bodyPr>
          <a:lstStyle/>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SQL Server pruža nekoliko opcija za kontrolu kreiranja i ažuriranja statistika na nivou baze podataka.</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AUTO_CREATE_STATISTICS: Ova opcija omogućava automatsko kreiranje statistika za kolone koje učestvuju u predikatima upita, ako ne postoje prethodno definisane statistike. Ova opcija je podrazumevano uključena.</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AUTO_UPDATE_STATISTICS: Ova opcija omogućava automatsko ažuriranje statistika kada se promeni određeni procenat podataka u tabeli ili pogledu. Ova opcija je podrazumevano uključena.</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AUTO_UPDATE_STATISTICS_ASYNC: Ova opcija omogućava asinhrono ažuriranje statistika, što znači da upit ne čeka da se statistike ažuriraju pre nego što se izvrši, već koristi postojeće statistike. Ova opcija je podrazumevano isključena.</a:t>
            </a:r>
          </a:p>
          <a:p>
            <a:endParaRPr lang="sr-Latn-R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5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8</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Opcije za statistiku</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4093428"/>
          </a:xfrm>
          <a:prstGeom prst="rect">
            <a:avLst/>
          </a:prstGeom>
          <a:noFill/>
        </p:spPr>
        <p:txBody>
          <a:bodyPr wrap="square" rtlCol="0">
            <a:spAutoFit/>
          </a:bodyPr>
          <a:lstStyle/>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Razlika između sinhronog i asinhronog ažuriranja statistika je u tome što sinhrono ažuriranje garantuje da se upit izvršava sa najnovijim statistikama, ali može usporiti vreme odziva upita. Asinhrono ažuriranje poboljšava vreme odziva upita, ali može dovesti do suboptimalnog plana upita ako su statistike zastarele.</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AUTO_DROP: Ova opcija određuje da li se statistike automatski brišu kada se izbriše indeks ili kolona na kojoj su zasnovane. Ova opcija je podrazumevano uključena.</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INCREMENTAL: Ova opcija određuje da li se statistike ažuriraju inkrementalno za particionisane tabele i indekse. To znači da se samo ažuriraju one particije koje su promenjene, umesto cele tabele ili indeksa. Ova opcija je podrazumevano isključena.</a:t>
            </a:r>
          </a:p>
          <a:p>
            <a:pPr marL="342900" indent="-342900" algn="l">
              <a:buFont typeface="Arial" panose="020B0604020202020204" pitchFamily="34" charset="0"/>
              <a:buChar char="•"/>
            </a:pPr>
            <a:r>
              <a:rPr lang="en-US" sz="2000" b="0" i="0">
                <a:solidFill>
                  <a:srgbClr val="111111"/>
                </a:solidFill>
                <a:effectLst/>
                <a:latin typeface="Arial" panose="020B0604020202020204" pitchFamily="34" charset="0"/>
                <a:cs typeface="Arial" panose="020B0604020202020204" pitchFamily="34" charset="0"/>
              </a:rPr>
              <a:t>Ove opcije se mogu podešavati u SQL Server Management Studiju ili pomoću T-SQL naredbi ALTER DATABASE SET.</a:t>
            </a:r>
          </a:p>
        </p:txBody>
      </p:sp>
    </p:spTree>
    <p:extLst>
      <p:ext uri="{BB962C8B-B14F-4D97-AF65-F5344CB8AC3E}">
        <p14:creationId xmlns:p14="http://schemas.microsoft.com/office/powerpoint/2010/main" val="4034576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11501</TotalTime>
  <Words>1216</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MIlan Stankovic</dc:creator>
  <cp:lastModifiedBy>Milos Veljanovski</cp:lastModifiedBy>
  <cp:revision>54</cp:revision>
  <dcterms:created xsi:type="dcterms:W3CDTF">2022-01-29T19:21:23Z</dcterms:created>
  <dcterms:modified xsi:type="dcterms:W3CDTF">2023-08-27T02:35:49Z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2023-04-19T01:27:55Z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603b7beb-c746-4e6d-89c8-afca0072de12</vt:lpwstr>
  </property>
  <property fmtid="{D5CDD505-2E9C-101B-9397-08002B2CF9AE}" pid="7" name="MSIP_Label_defa4170-0d19-0005-0004-bc88714345d2_ActionId">
    <vt:lpwstr>7c0dc281-ec18-4de4-b57e-c02c94f489b2</vt:lpwstr>
  </property>
  <property fmtid="{D5CDD505-2E9C-101B-9397-08002B2CF9AE}" pid="8" name="MSIP_Label_defa4170-0d19-0005-0004-bc88714345d2_ContentBits">
    <vt:lpwstr>0</vt:lpwstr>
  </property>
</Properties>
</file>