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1"/>
  </p:notesMasterIdLst>
  <p:sldIdLst>
    <p:sldId id="256" r:id="rId2"/>
    <p:sldId id="258" r:id="rId3"/>
    <p:sldId id="280" r:id="rId4"/>
    <p:sldId id="281" r:id="rId5"/>
    <p:sldId id="260"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75" r:id="rId19"/>
    <p:sldId id="25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7" autoAdjust="0"/>
    <p:restoredTop sz="94632" autoAdjust="0"/>
  </p:normalViewPr>
  <p:slideViewPr>
    <p:cSldViewPr snapToGrid="0">
      <p:cViewPr varScale="1">
        <p:scale>
          <a:sx n="110" d="100"/>
          <a:sy n="110" d="100"/>
        </p:scale>
        <p:origin x="120" y="10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4576B5-3D64-4131-818B-989C7B34FBD2}" type="datetimeFigureOut">
              <a:rPr lang="en-US" smtClean="0"/>
              <a:t>4/19/2023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4693D-F903-4B76-9459-0679850E2B56}" type="slidenum">
              <a:rPr lang="en-US" smtClean="0"/>
              <a:t>‹#›</a:t>
            </a:fld>
            <a:endParaRPr lang="en-US"/>
          </a:p>
        </p:txBody>
      </p:sp>
    </p:spTree>
    <p:extLst>
      <p:ext uri="{BB962C8B-B14F-4D97-AF65-F5344CB8AC3E}">
        <p14:creationId xmlns:p14="http://schemas.microsoft.com/office/powerpoint/2010/main" val="1499930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14693D-F903-4B76-9459-0679850E2B56}" type="slidenum">
              <a:rPr lang="en-US" smtClean="0"/>
              <a:t>17</a:t>
            </a:fld>
            <a:endParaRPr lang="en-US"/>
          </a:p>
        </p:txBody>
      </p:sp>
    </p:spTree>
    <p:extLst>
      <p:ext uri="{BB962C8B-B14F-4D97-AF65-F5344CB8AC3E}">
        <p14:creationId xmlns:p14="http://schemas.microsoft.com/office/powerpoint/2010/main" val="237696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7D03E-0A7C-44B4-8476-07055D2FB7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272A3A-BCC8-4E14-B7C4-9A02E6E706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987FA1-0BCE-4E5C-B926-D7D69842AC99}"/>
              </a:ext>
            </a:extLst>
          </p:cNvPr>
          <p:cNvSpPr>
            <a:spLocks noGrp="1"/>
          </p:cNvSpPr>
          <p:nvPr>
            <p:ph type="dt" sz="half" idx="10"/>
          </p:nvPr>
        </p:nvSpPr>
        <p:spPr/>
        <p:txBody>
          <a:bodyPr/>
          <a:lstStyle/>
          <a:p>
            <a:fld id="{39ACE046-8B93-441D-9C0D-5135BE4E9CEE}" type="datetime1">
              <a:rPr lang="en-US" smtClean="0"/>
              <a:t>4/19/2023</a:t>
            </a:fld>
            <a:endParaRPr lang="en-US"/>
          </a:p>
        </p:txBody>
      </p:sp>
      <p:sp>
        <p:nvSpPr>
          <p:cNvPr id="5" name="Footer Placeholder 4">
            <a:extLst>
              <a:ext uri="{FF2B5EF4-FFF2-40B4-BE49-F238E27FC236}">
                <a16:creationId xmlns:a16="http://schemas.microsoft.com/office/drawing/2014/main" id="{3018F264-1D1B-4492-AEDE-C4EA488D4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A3109-441D-4914-A260-F1E1659870FB}"/>
              </a:ext>
            </a:extLst>
          </p:cNvPr>
          <p:cNvSpPr>
            <a:spLocks noGrp="1"/>
          </p:cNvSpPr>
          <p:nvPr>
            <p:ph type="sldNum" sz="quarter" idx="12"/>
          </p:nvPr>
        </p:nvSpPr>
        <p:spPr/>
        <p:txBody>
          <a:bodyPr/>
          <a:lstStyle/>
          <a:p>
            <a:fld id="{0F510E67-1E12-4F56-A6A2-FD15D925E26A}" type="slidenum">
              <a:rPr lang="en-US" smtClean="0"/>
              <a:t>‹#›</a:t>
            </a:fld>
            <a:endParaRPr lang="en-US"/>
          </a:p>
        </p:txBody>
      </p:sp>
    </p:spTree>
    <p:extLst>
      <p:ext uri="{BB962C8B-B14F-4D97-AF65-F5344CB8AC3E}">
        <p14:creationId xmlns:p14="http://schemas.microsoft.com/office/powerpoint/2010/main" val="1498136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1F9-376E-4CD3-A899-B27B59F685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7BA45C-FF53-4A74-8966-75149D033D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1A016-A8F3-4E84-81C7-F1F5D5726ABC}"/>
              </a:ext>
            </a:extLst>
          </p:cNvPr>
          <p:cNvSpPr>
            <a:spLocks noGrp="1"/>
          </p:cNvSpPr>
          <p:nvPr>
            <p:ph type="dt" sz="half" idx="10"/>
          </p:nvPr>
        </p:nvSpPr>
        <p:spPr/>
        <p:txBody>
          <a:bodyPr/>
          <a:lstStyle/>
          <a:p>
            <a:fld id="{EB109436-8FFD-46E1-B124-CCEDA1A2A2B8}" type="datetime1">
              <a:rPr lang="en-US" smtClean="0"/>
              <a:t>4/19/2023</a:t>
            </a:fld>
            <a:endParaRPr lang="en-US"/>
          </a:p>
        </p:txBody>
      </p:sp>
      <p:sp>
        <p:nvSpPr>
          <p:cNvPr id="5" name="Footer Placeholder 4">
            <a:extLst>
              <a:ext uri="{FF2B5EF4-FFF2-40B4-BE49-F238E27FC236}">
                <a16:creationId xmlns:a16="http://schemas.microsoft.com/office/drawing/2014/main" id="{FB253B9D-DCF3-48D5-A549-F3CE3A26F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BA484-1DC0-49D9-B33C-B6F1B1D0F83F}"/>
              </a:ext>
            </a:extLst>
          </p:cNvPr>
          <p:cNvSpPr>
            <a:spLocks noGrp="1"/>
          </p:cNvSpPr>
          <p:nvPr>
            <p:ph type="sldNum" sz="quarter" idx="12"/>
          </p:nvPr>
        </p:nvSpPr>
        <p:spPr/>
        <p:txBody>
          <a:bodyPr/>
          <a:lstStyle/>
          <a:p>
            <a:fld id="{0F510E67-1E12-4F56-A6A2-FD15D925E26A}" type="slidenum">
              <a:rPr lang="en-US" smtClean="0"/>
              <a:t>‹#›</a:t>
            </a:fld>
            <a:endParaRPr lang="en-US"/>
          </a:p>
        </p:txBody>
      </p:sp>
    </p:spTree>
    <p:extLst>
      <p:ext uri="{BB962C8B-B14F-4D97-AF65-F5344CB8AC3E}">
        <p14:creationId xmlns:p14="http://schemas.microsoft.com/office/powerpoint/2010/main" val="4096050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1A2DE1-9104-41FE-A1D5-2460805EC7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BA9333-22C6-4BDB-8A24-0FA7C82920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62FF5D-60BE-41CE-97D1-9D5D9F4480B0}"/>
              </a:ext>
            </a:extLst>
          </p:cNvPr>
          <p:cNvSpPr>
            <a:spLocks noGrp="1"/>
          </p:cNvSpPr>
          <p:nvPr>
            <p:ph type="dt" sz="half" idx="10"/>
          </p:nvPr>
        </p:nvSpPr>
        <p:spPr/>
        <p:txBody>
          <a:bodyPr/>
          <a:lstStyle/>
          <a:p>
            <a:fld id="{F409B25A-E170-450E-AF11-58D2D4177B39}" type="datetime1">
              <a:rPr lang="en-US" smtClean="0"/>
              <a:t>4/19/2023</a:t>
            </a:fld>
            <a:endParaRPr lang="en-US"/>
          </a:p>
        </p:txBody>
      </p:sp>
      <p:sp>
        <p:nvSpPr>
          <p:cNvPr id="5" name="Footer Placeholder 4">
            <a:extLst>
              <a:ext uri="{FF2B5EF4-FFF2-40B4-BE49-F238E27FC236}">
                <a16:creationId xmlns:a16="http://schemas.microsoft.com/office/drawing/2014/main" id="{EE6F69FD-4F1D-4DA2-A1EC-A74859370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F64B2-E0DB-468B-ABAD-0C6E3D195AA9}"/>
              </a:ext>
            </a:extLst>
          </p:cNvPr>
          <p:cNvSpPr>
            <a:spLocks noGrp="1"/>
          </p:cNvSpPr>
          <p:nvPr>
            <p:ph type="sldNum" sz="quarter" idx="12"/>
          </p:nvPr>
        </p:nvSpPr>
        <p:spPr/>
        <p:txBody>
          <a:bodyPr/>
          <a:lstStyle/>
          <a:p>
            <a:fld id="{0F510E67-1E12-4F56-A6A2-FD15D925E26A}" type="slidenum">
              <a:rPr lang="en-US" smtClean="0"/>
              <a:t>‹#›</a:t>
            </a:fld>
            <a:endParaRPr lang="en-US"/>
          </a:p>
        </p:txBody>
      </p:sp>
    </p:spTree>
    <p:extLst>
      <p:ext uri="{BB962C8B-B14F-4D97-AF65-F5344CB8AC3E}">
        <p14:creationId xmlns:p14="http://schemas.microsoft.com/office/powerpoint/2010/main" val="66371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D6165-3A26-4D96-B01E-7A03878F2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1B4B88-0668-4B5E-B328-16AAD32816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5A90E-3479-4ABA-B48C-83B54F847B5E}"/>
              </a:ext>
            </a:extLst>
          </p:cNvPr>
          <p:cNvSpPr>
            <a:spLocks noGrp="1"/>
          </p:cNvSpPr>
          <p:nvPr>
            <p:ph type="dt" sz="half" idx="10"/>
          </p:nvPr>
        </p:nvSpPr>
        <p:spPr/>
        <p:txBody>
          <a:bodyPr/>
          <a:lstStyle/>
          <a:p>
            <a:fld id="{766F608B-E934-418C-B73D-BC7A4C180616}" type="datetime1">
              <a:rPr lang="en-US" smtClean="0"/>
              <a:t>4/19/2023</a:t>
            </a:fld>
            <a:endParaRPr lang="en-US"/>
          </a:p>
        </p:txBody>
      </p:sp>
      <p:sp>
        <p:nvSpPr>
          <p:cNvPr id="5" name="Footer Placeholder 4">
            <a:extLst>
              <a:ext uri="{FF2B5EF4-FFF2-40B4-BE49-F238E27FC236}">
                <a16:creationId xmlns:a16="http://schemas.microsoft.com/office/drawing/2014/main" id="{56EDAFF6-D8AD-41F2-A176-FCBB51C84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60340-3931-494A-9638-98DD27A6A1C6}"/>
              </a:ext>
            </a:extLst>
          </p:cNvPr>
          <p:cNvSpPr>
            <a:spLocks noGrp="1"/>
          </p:cNvSpPr>
          <p:nvPr>
            <p:ph type="sldNum" sz="quarter" idx="12"/>
          </p:nvPr>
        </p:nvSpPr>
        <p:spPr/>
        <p:txBody>
          <a:bodyPr/>
          <a:lstStyle/>
          <a:p>
            <a:fld id="{0F510E67-1E12-4F56-A6A2-FD15D925E26A}" type="slidenum">
              <a:rPr lang="en-US" smtClean="0"/>
              <a:t>‹#›</a:t>
            </a:fld>
            <a:endParaRPr lang="en-US"/>
          </a:p>
        </p:txBody>
      </p:sp>
    </p:spTree>
    <p:extLst>
      <p:ext uri="{BB962C8B-B14F-4D97-AF65-F5344CB8AC3E}">
        <p14:creationId xmlns:p14="http://schemas.microsoft.com/office/powerpoint/2010/main" val="17208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11329-B312-42C4-846A-0822E9574F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3B8006-EEB1-496E-ACE8-685A428246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71070F-B683-4D5A-BF49-823BB37904C9}"/>
              </a:ext>
            </a:extLst>
          </p:cNvPr>
          <p:cNvSpPr>
            <a:spLocks noGrp="1"/>
          </p:cNvSpPr>
          <p:nvPr>
            <p:ph type="dt" sz="half" idx="10"/>
          </p:nvPr>
        </p:nvSpPr>
        <p:spPr/>
        <p:txBody>
          <a:bodyPr/>
          <a:lstStyle/>
          <a:p>
            <a:fld id="{5C15F450-4E08-4610-B3AF-4C23ACE08559}" type="datetime1">
              <a:rPr lang="en-US" smtClean="0"/>
              <a:t>4/19/2023</a:t>
            </a:fld>
            <a:endParaRPr lang="en-US"/>
          </a:p>
        </p:txBody>
      </p:sp>
      <p:sp>
        <p:nvSpPr>
          <p:cNvPr id="5" name="Footer Placeholder 4">
            <a:extLst>
              <a:ext uri="{FF2B5EF4-FFF2-40B4-BE49-F238E27FC236}">
                <a16:creationId xmlns:a16="http://schemas.microsoft.com/office/drawing/2014/main" id="{C7E7CFCB-55BD-43B4-A557-0A3974AFB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F546F-48A8-44B3-B3AC-44902590C95B}"/>
              </a:ext>
            </a:extLst>
          </p:cNvPr>
          <p:cNvSpPr>
            <a:spLocks noGrp="1"/>
          </p:cNvSpPr>
          <p:nvPr>
            <p:ph type="sldNum" sz="quarter" idx="12"/>
          </p:nvPr>
        </p:nvSpPr>
        <p:spPr/>
        <p:txBody>
          <a:bodyPr/>
          <a:lstStyle/>
          <a:p>
            <a:fld id="{0F510E67-1E12-4F56-A6A2-FD15D925E26A}" type="slidenum">
              <a:rPr lang="en-US" smtClean="0"/>
              <a:t>‹#›</a:t>
            </a:fld>
            <a:endParaRPr lang="en-US"/>
          </a:p>
        </p:txBody>
      </p:sp>
    </p:spTree>
    <p:extLst>
      <p:ext uri="{BB962C8B-B14F-4D97-AF65-F5344CB8AC3E}">
        <p14:creationId xmlns:p14="http://schemas.microsoft.com/office/powerpoint/2010/main" val="1873520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502E-131A-498D-819B-1CFE964EF1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801A52-695A-4674-9B04-4E21652C49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CF8F71-8B75-4FFD-8B30-0901F9D6F9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029BD1-370C-49C6-9F6F-28D9DD2B4DE4}"/>
              </a:ext>
            </a:extLst>
          </p:cNvPr>
          <p:cNvSpPr>
            <a:spLocks noGrp="1"/>
          </p:cNvSpPr>
          <p:nvPr>
            <p:ph type="dt" sz="half" idx="10"/>
          </p:nvPr>
        </p:nvSpPr>
        <p:spPr/>
        <p:txBody>
          <a:bodyPr/>
          <a:lstStyle/>
          <a:p>
            <a:fld id="{808A664D-888C-485A-A757-B72C67D65CC8}" type="datetime1">
              <a:rPr lang="en-US" smtClean="0"/>
              <a:t>4/19/2023</a:t>
            </a:fld>
            <a:endParaRPr lang="en-US"/>
          </a:p>
        </p:txBody>
      </p:sp>
      <p:sp>
        <p:nvSpPr>
          <p:cNvPr id="6" name="Footer Placeholder 5">
            <a:extLst>
              <a:ext uri="{FF2B5EF4-FFF2-40B4-BE49-F238E27FC236}">
                <a16:creationId xmlns:a16="http://schemas.microsoft.com/office/drawing/2014/main" id="{E690A96F-8D83-46F7-869C-C45A3F470A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026F09-2546-48AF-89A2-792C5B8F8B69}"/>
              </a:ext>
            </a:extLst>
          </p:cNvPr>
          <p:cNvSpPr>
            <a:spLocks noGrp="1"/>
          </p:cNvSpPr>
          <p:nvPr>
            <p:ph type="sldNum" sz="quarter" idx="12"/>
          </p:nvPr>
        </p:nvSpPr>
        <p:spPr/>
        <p:txBody>
          <a:bodyPr/>
          <a:lstStyle/>
          <a:p>
            <a:fld id="{0F510E67-1E12-4F56-A6A2-FD15D925E26A}" type="slidenum">
              <a:rPr lang="en-US" smtClean="0"/>
              <a:t>‹#›</a:t>
            </a:fld>
            <a:endParaRPr lang="en-US"/>
          </a:p>
        </p:txBody>
      </p:sp>
    </p:spTree>
    <p:extLst>
      <p:ext uri="{BB962C8B-B14F-4D97-AF65-F5344CB8AC3E}">
        <p14:creationId xmlns:p14="http://schemas.microsoft.com/office/powerpoint/2010/main" val="839056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AE41-1BB6-4198-A358-0EFE9202A4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884659-9D11-49D5-B17A-EAC229DB9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BA6579-533D-4B3A-BFB5-11132A26C8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24F34F-0130-4198-8B59-08E602F6A4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7ABDEE-CF76-4D89-B26F-4B6756F914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B415DE-DB98-4DA1-97E0-789CE5BAFBC6}"/>
              </a:ext>
            </a:extLst>
          </p:cNvPr>
          <p:cNvSpPr>
            <a:spLocks noGrp="1"/>
          </p:cNvSpPr>
          <p:nvPr>
            <p:ph type="dt" sz="half" idx="10"/>
          </p:nvPr>
        </p:nvSpPr>
        <p:spPr/>
        <p:txBody>
          <a:bodyPr/>
          <a:lstStyle/>
          <a:p>
            <a:fld id="{2F729D86-1BB4-471E-B932-563519751176}" type="datetime1">
              <a:rPr lang="en-US" smtClean="0"/>
              <a:t>4/19/2023</a:t>
            </a:fld>
            <a:endParaRPr lang="en-US"/>
          </a:p>
        </p:txBody>
      </p:sp>
      <p:sp>
        <p:nvSpPr>
          <p:cNvPr id="8" name="Footer Placeholder 7">
            <a:extLst>
              <a:ext uri="{FF2B5EF4-FFF2-40B4-BE49-F238E27FC236}">
                <a16:creationId xmlns:a16="http://schemas.microsoft.com/office/drawing/2014/main" id="{31293DF0-4D6A-4FD1-A3BB-A0F1688826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D36DE5-E9DD-4593-BA2D-6ED12EE5E99F}"/>
              </a:ext>
            </a:extLst>
          </p:cNvPr>
          <p:cNvSpPr>
            <a:spLocks noGrp="1"/>
          </p:cNvSpPr>
          <p:nvPr>
            <p:ph type="sldNum" sz="quarter" idx="12"/>
          </p:nvPr>
        </p:nvSpPr>
        <p:spPr/>
        <p:txBody>
          <a:bodyPr/>
          <a:lstStyle/>
          <a:p>
            <a:fld id="{0F510E67-1E12-4F56-A6A2-FD15D925E26A}" type="slidenum">
              <a:rPr lang="en-US" smtClean="0"/>
              <a:t>‹#›</a:t>
            </a:fld>
            <a:endParaRPr lang="en-US"/>
          </a:p>
        </p:txBody>
      </p:sp>
    </p:spTree>
    <p:extLst>
      <p:ext uri="{BB962C8B-B14F-4D97-AF65-F5344CB8AC3E}">
        <p14:creationId xmlns:p14="http://schemas.microsoft.com/office/powerpoint/2010/main" val="233189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038D-21D0-4943-8C80-9C05CD6B9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E93467-AB81-4D5E-AD85-A95979015F89}"/>
              </a:ext>
            </a:extLst>
          </p:cNvPr>
          <p:cNvSpPr>
            <a:spLocks noGrp="1"/>
          </p:cNvSpPr>
          <p:nvPr>
            <p:ph type="dt" sz="half" idx="10"/>
          </p:nvPr>
        </p:nvSpPr>
        <p:spPr/>
        <p:txBody>
          <a:bodyPr/>
          <a:lstStyle/>
          <a:p>
            <a:fld id="{B8F3DF56-1326-461F-9737-F5B291C187FF}" type="datetime1">
              <a:rPr lang="en-US" smtClean="0"/>
              <a:t>4/19/2023</a:t>
            </a:fld>
            <a:endParaRPr lang="en-US"/>
          </a:p>
        </p:txBody>
      </p:sp>
      <p:sp>
        <p:nvSpPr>
          <p:cNvPr id="4" name="Footer Placeholder 3">
            <a:extLst>
              <a:ext uri="{FF2B5EF4-FFF2-40B4-BE49-F238E27FC236}">
                <a16:creationId xmlns:a16="http://schemas.microsoft.com/office/drawing/2014/main" id="{5EDD0278-D435-413E-8790-D524664370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C32BE7-E5E3-467E-8F55-41B84D052054}"/>
              </a:ext>
            </a:extLst>
          </p:cNvPr>
          <p:cNvSpPr>
            <a:spLocks noGrp="1"/>
          </p:cNvSpPr>
          <p:nvPr>
            <p:ph type="sldNum" sz="quarter" idx="12"/>
          </p:nvPr>
        </p:nvSpPr>
        <p:spPr/>
        <p:txBody>
          <a:bodyPr/>
          <a:lstStyle/>
          <a:p>
            <a:fld id="{0F510E67-1E12-4F56-A6A2-FD15D925E26A}" type="slidenum">
              <a:rPr lang="en-US" smtClean="0"/>
              <a:t>‹#›</a:t>
            </a:fld>
            <a:endParaRPr lang="en-US"/>
          </a:p>
        </p:txBody>
      </p:sp>
    </p:spTree>
    <p:extLst>
      <p:ext uri="{BB962C8B-B14F-4D97-AF65-F5344CB8AC3E}">
        <p14:creationId xmlns:p14="http://schemas.microsoft.com/office/powerpoint/2010/main" val="104592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AD601-BB1F-4123-8EE8-772D1C9F76F3}"/>
              </a:ext>
            </a:extLst>
          </p:cNvPr>
          <p:cNvSpPr>
            <a:spLocks noGrp="1"/>
          </p:cNvSpPr>
          <p:nvPr>
            <p:ph type="dt" sz="half" idx="10"/>
          </p:nvPr>
        </p:nvSpPr>
        <p:spPr/>
        <p:txBody>
          <a:bodyPr/>
          <a:lstStyle/>
          <a:p>
            <a:fld id="{72551E60-D955-478B-B995-9969A08C0037}" type="datetime1">
              <a:rPr lang="en-US" smtClean="0"/>
              <a:t>4/19/2023</a:t>
            </a:fld>
            <a:endParaRPr lang="en-US"/>
          </a:p>
        </p:txBody>
      </p:sp>
      <p:sp>
        <p:nvSpPr>
          <p:cNvPr id="3" name="Footer Placeholder 2">
            <a:extLst>
              <a:ext uri="{FF2B5EF4-FFF2-40B4-BE49-F238E27FC236}">
                <a16:creationId xmlns:a16="http://schemas.microsoft.com/office/drawing/2014/main" id="{8D50ED60-BD9D-4506-BADA-F16DD445C9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47D1F6-22BC-46C5-B534-110A92049BA0}"/>
              </a:ext>
            </a:extLst>
          </p:cNvPr>
          <p:cNvSpPr>
            <a:spLocks noGrp="1"/>
          </p:cNvSpPr>
          <p:nvPr>
            <p:ph type="sldNum" sz="quarter" idx="12"/>
          </p:nvPr>
        </p:nvSpPr>
        <p:spPr/>
        <p:txBody>
          <a:bodyPr/>
          <a:lstStyle/>
          <a:p>
            <a:fld id="{0F510E67-1E12-4F56-A6A2-FD15D925E26A}" type="slidenum">
              <a:rPr lang="en-US" smtClean="0"/>
              <a:t>‹#›</a:t>
            </a:fld>
            <a:endParaRPr lang="en-US"/>
          </a:p>
        </p:txBody>
      </p:sp>
    </p:spTree>
    <p:extLst>
      <p:ext uri="{BB962C8B-B14F-4D97-AF65-F5344CB8AC3E}">
        <p14:creationId xmlns:p14="http://schemas.microsoft.com/office/powerpoint/2010/main" val="1419239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2A4C-1278-43CE-9843-425759444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FB7D8B-E035-4250-9D80-A2FAD2ED2A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9F02DA-5E9D-48BD-8A85-1EE3F584A7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1E9A5E-2E87-4B31-A4AC-69FFCAD54455}"/>
              </a:ext>
            </a:extLst>
          </p:cNvPr>
          <p:cNvSpPr>
            <a:spLocks noGrp="1"/>
          </p:cNvSpPr>
          <p:nvPr>
            <p:ph type="dt" sz="half" idx="10"/>
          </p:nvPr>
        </p:nvSpPr>
        <p:spPr/>
        <p:txBody>
          <a:bodyPr/>
          <a:lstStyle/>
          <a:p>
            <a:fld id="{1B96B0BA-00CC-4562-A73D-BDF6C94DE02D}" type="datetime1">
              <a:rPr lang="en-US" smtClean="0"/>
              <a:t>4/19/2023</a:t>
            </a:fld>
            <a:endParaRPr lang="en-US"/>
          </a:p>
        </p:txBody>
      </p:sp>
      <p:sp>
        <p:nvSpPr>
          <p:cNvPr id="6" name="Footer Placeholder 5">
            <a:extLst>
              <a:ext uri="{FF2B5EF4-FFF2-40B4-BE49-F238E27FC236}">
                <a16:creationId xmlns:a16="http://schemas.microsoft.com/office/drawing/2014/main" id="{293BFEB2-3B96-4CEA-B377-B28D340B99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50C6B2-A2D2-47C2-BEAF-6E6FA86A1739}"/>
              </a:ext>
            </a:extLst>
          </p:cNvPr>
          <p:cNvSpPr>
            <a:spLocks noGrp="1"/>
          </p:cNvSpPr>
          <p:nvPr>
            <p:ph type="sldNum" sz="quarter" idx="12"/>
          </p:nvPr>
        </p:nvSpPr>
        <p:spPr/>
        <p:txBody>
          <a:bodyPr/>
          <a:lstStyle/>
          <a:p>
            <a:fld id="{0F510E67-1E12-4F56-A6A2-FD15D925E26A}" type="slidenum">
              <a:rPr lang="en-US" smtClean="0"/>
              <a:t>‹#›</a:t>
            </a:fld>
            <a:endParaRPr lang="en-US"/>
          </a:p>
        </p:txBody>
      </p:sp>
    </p:spTree>
    <p:extLst>
      <p:ext uri="{BB962C8B-B14F-4D97-AF65-F5344CB8AC3E}">
        <p14:creationId xmlns:p14="http://schemas.microsoft.com/office/powerpoint/2010/main" val="3803387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148C-7DAB-4009-B858-FD04002DB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541CD9-C13A-43B1-9159-6700417402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05E65C-520D-4776-AD37-DF784D3E0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A4A7DC-EAAF-4650-835D-9F1C749A1D6B}"/>
              </a:ext>
            </a:extLst>
          </p:cNvPr>
          <p:cNvSpPr>
            <a:spLocks noGrp="1"/>
          </p:cNvSpPr>
          <p:nvPr>
            <p:ph type="dt" sz="half" idx="10"/>
          </p:nvPr>
        </p:nvSpPr>
        <p:spPr/>
        <p:txBody>
          <a:bodyPr/>
          <a:lstStyle/>
          <a:p>
            <a:fld id="{E458EEE6-7F6E-41A7-8E54-1D9F59091A45}" type="datetime1">
              <a:rPr lang="en-US" smtClean="0"/>
              <a:t>4/19/2023</a:t>
            </a:fld>
            <a:endParaRPr lang="en-US"/>
          </a:p>
        </p:txBody>
      </p:sp>
      <p:sp>
        <p:nvSpPr>
          <p:cNvPr id="6" name="Footer Placeholder 5">
            <a:extLst>
              <a:ext uri="{FF2B5EF4-FFF2-40B4-BE49-F238E27FC236}">
                <a16:creationId xmlns:a16="http://schemas.microsoft.com/office/drawing/2014/main" id="{2778A6AF-64B9-40D8-BE2F-EB8230FD4F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B10BB0-0BE0-4AA2-8829-B2FCA111465A}"/>
              </a:ext>
            </a:extLst>
          </p:cNvPr>
          <p:cNvSpPr>
            <a:spLocks noGrp="1"/>
          </p:cNvSpPr>
          <p:nvPr>
            <p:ph type="sldNum" sz="quarter" idx="12"/>
          </p:nvPr>
        </p:nvSpPr>
        <p:spPr/>
        <p:txBody>
          <a:bodyPr/>
          <a:lstStyle/>
          <a:p>
            <a:fld id="{0F510E67-1E12-4F56-A6A2-FD15D925E26A}" type="slidenum">
              <a:rPr lang="en-US" smtClean="0"/>
              <a:t>‹#›</a:t>
            </a:fld>
            <a:endParaRPr lang="en-US"/>
          </a:p>
        </p:txBody>
      </p:sp>
    </p:spTree>
    <p:extLst>
      <p:ext uri="{BB962C8B-B14F-4D97-AF65-F5344CB8AC3E}">
        <p14:creationId xmlns:p14="http://schemas.microsoft.com/office/powerpoint/2010/main" val="283669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1A6BC7-D7A0-4B9A-BAEA-7D4F9C14C5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552EA0-096C-482E-BC0F-92E222C37B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5C336-76AD-4295-BDA4-43BE5E9D19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094E82-6905-43C1-9948-02DD354A7AC5}" type="datetime1">
              <a:rPr lang="en-US" smtClean="0"/>
              <a:t>4/19/2023</a:t>
            </a:fld>
            <a:endParaRPr lang="en-US"/>
          </a:p>
        </p:txBody>
      </p:sp>
      <p:sp>
        <p:nvSpPr>
          <p:cNvPr id="5" name="Footer Placeholder 4">
            <a:extLst>
              <a:ext uri="{FF2B5EF4-FFF2-40B4-BE49-F238E27FC236}">
                <a16:creationId xmlns:a16="http://schemas.microsoft.com/office/drawing/2014/main" id="{DE396783-9398-4F54-8876-B65AFAFE4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E51102-DC17-454A-BCEE-947E22CB14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0F510E67-1E12-4F56-A6A2-FD15D925E26A}" type="slidenum">
              <a:rPr lang="en-US" smtClean="0"/>
              <a:pPr/>
              <a:t>‹#›</a:t>
            </a:fld>
            <a:endParaRPr lang="en-US"/>
          </a:p>
        </p:txBody>
      </p:sp>
    </p:spTree>
    <p:extLst>
      <p:ext uri="{BB962C8B-B14F-4D97-AF65-F5344CB8AC3E}">
        <p14:creationId xmlns:p14="http://schemas.microsoft.com/office/powerpoint/2010/main" val="940729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1F3D52F-A4D5-46B6-84FA-1DCA1D4065C3}"/>
              </a:ext>
            </a:extLst>
          </p:cNvPr>
          <p:cNvSpPr txBox="1"/>
          <p:nvPr/>
        </p:nvSpPr>
        <p:spPr>
          <a:xfrm>
            <a:off x="3236904" y="1081143"/>
            <a:ext cx="3201003" cy="667875"/>
          </a:xfrm>
          <a:prstGeom prst="rect">
            <a:avLst/>
          </a:prstGeom>
          <a:noFill/>
        </p:spPr>
        <p:txBody>
          <a:bodyPr wrap="square" rtlCol="0">
            <a:spAutoFit/>
          </a:bodyPr>
          <a:lstStyle/>
          <a:p>
            <a:pPr defTabSz="822960">
              <a:spcAft>
                <a:spcPts val="600"/>
              </a:spcAft>
            </a:pPr>
            <a:r>
              <a:rPr lang="sr-Latn-RS" sz="1620" b="1"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Univerzitet u Nišu</a:t>
            </a:r>
          </a:p>
          <a:p>
            <a:pPr defTabSz="822960">
              <a:spcAft>
                <a:spcPts val="600"/>
              </a:spcAft>
            </a:pPr>
            <a:r>
              <a:rPr lang="sr-Latn-RS" sz="1620" b="1"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Elektronski fakultet</a:t>
            </a:r>
            <a:endParaRPr lang="sr-Latn-RS" b="1">
              <a:solidFill>
                <a:schemeClr val="bg1"/>
              </a:solidFill>
              <a:effectLst>
                <a:glow rad="63500">
                  <a:schemeClr val="accent3">
                    <a:satMod val="175000"/>
                    <a:alpha val="40000"/>
                  </a:schemeClr>
                </a:glow>
              </a:effectLst>
              <a:latin typeface="Arial" panose="020B0604020202020204" pitchFamily="34" charset="0"/>
              <a:cs typeface="Arial" panose="020B0604020202020204" pitchFamily="34" charset="0"/>
            </a:endParaRPr>
          </a:p>
        </p:txBody>
      </p:sp>
      <p:pic>
        <p:nvPicPr>
          <p:cNvPr id="5" name="Picture 4" descr="Logo&#10;&#10;Description automatically generated">
            <a:extLst>
              <a:ext uri="{FF2B5EF4-FFF2-40B4-BE49-F238E27FC236}">
                <a16:creationId xmlns:a16="http://schemas.microsoft.com/office/drawing/2014/main" id="{2CD46433-DE89-4F1C-A59E-EB561FB23801}"/>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994813" y="898515"/>
            <a:ext cx="947861" cy="947861"/>
          </a:xfrm>
          <a:prstGeom prst="rect">
            <a:avLst/>
          </a:prstGeom>
          <a:effectLst>
            <a:glow rad="101600">
              <a:schemeClr val="bg1">
                <a:alpha val="60000"/>
              </a:schemeClr>
            </a:glow>
          </a:effectLst>
        </p:spPr>
      </p:pic>
      <p:pic>
        <p:nvPicPr>
          <p:cNvPr id="6" name="Picture 5" descr="Logo&#10;&#10;Description automatically generated">
            <a:extLst>
              <a:ext uri="{FF2B5EF4-FFF2-40B4-BE49-F238E27FC236}">
                <a16:creationId xmlns:a16="http://schemas.microsoft.com/office/drawing/2014/main" id="{BFBF99A4-82CE-4481-AC92-947533375CE4}"/>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tretch>
            <a:fillRect/>
          </a:stretch>
        </p:blipFill>
        <p:spPr>
          <a:xfrm>
            <a:off x="1942674" y="691187"/>
            <a:ext cx="1362514" cy="1362514"/>
          </a:xfrm>
          <a:prstGeom prst="rect">
            <a:avLst/>
          </a:prstGeom>
          <a:effectLst>
            <a:glow rad="101600">
              <a:schemeClr val="bg1">
                <a:alpha val="40000"/>
              </a:schemeClr>
            </a:glow>
          </a:effectLst>
        </p:spPr>
      </p:pic>
      <p:sp>
        <p:nvSpPr>
          <p:cNvPr id="8" name="TextBox 7">
            <a:extLst>
              <a:ext uri="{FF2B5EF4-FFF2-40B4-BE49-F238E27FC236}">
                <a16:creationId xmlns:a16="http://schemas.microsoft.com/office/drawing/2014/main" id="{B9BC2BF1-12A3-4746-8DF0-01F66D7CFA14}"/>
              </a:ext>
            </a:extLst>
          </p:cNvPr>
          <p:cNvSpPr txBox="1"/>
          <p:nvPr/>
        </p:nvSpPr>
        <p:spPr>
          <a:xfrm>
            <a:off x="994813" y="2938976"/>
            <a:ext cx="7713758" cy="1188018"/>
          </a:xfrm>
          <a:prstGeom prst="rect">
            <a:avLst/>
          </a:prstGeom>
          <a:noFill/>
        </p:spPr>
        <p:txBody>
          <a:bodyPr wrap="square" rtlCol="0">
            <a:spAutoFit/>
          </a:bodyPr>
          <a:lstStyle/>
          <a:p>
            <a:pPr defTabSz="822960">
              <a:spcAft>
                <a:spcPts val="600"/>
              </a:spcAft>
            </a:pPr>
            <a:r>
              <a:rPr lang="sr-Latn-RS" sz="1800" b="1"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SEMINARSKI RAD - prezentacija</a:t>
            </a:r>
          </a:p>
          <a:p>
            <a:pPr defTabSz="822960">
              <a:spcAft>
                <a:spcPts val="600"/>
              </a:spcAft>
            </a:pPr>
            <a:r>
              <a:rPr lang="sr-Latn-RS" sz="2520" b="1"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Optimizacija upita kod SQL Server baze podataka</a:t>
            </a:r>
            <a:endParaRPr lang="en-US" sz="2520" b="1"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endParaRPr>
          </a:p>
          <a:p>
            <a:pPr defTabSz="822960">
              <a:spcAft>
                <a:spcPts val="600"/>
              </a:spcAft>
            </a:pPr>
            <a:r>
              <a:rPr lang="sr-Latn-RS" sz="1800" b="1"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Sistemi za upravljanje bazama podataka</a:t>
            </a:r>
            <a:endParaRPr lang="en-US" sz="2000" b="1">
              <a:solidFill>
                <a:schemeClr val="bg1"/>
              </a:solidFill>
              <a:effectLst>
                <a:glow rad="63500">
                  <a:schemeClr val="accent3">
                    <a:satMod val="175000"/>
                    <a:alpha val="40000"/>
                  </a:schemeClr>
                </a:glow>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1319F2C-F201-4A3E-A85E-ABA468AD5CF1}"/>
              </a:ext>
            </a:extLst>
          </p:cNvPr>
          <p:cNvSpPr txBox="1"/>
          <p:nvPr/>
        </p:nvSpPr>
        <p:spPr>
          <a:xfrm>
            <a:off x="994813" y="4991009"/>
            <a:ext cx="4484184" cy="911019"/>
          </a:xfrm>
          <a:prstGeom prst="rect">
            <a:avLst/>
          </a:prstGeom>
          <a:noFill/>
        </p:spPr>
        <p:txBody>
          <a:bodyPr wrap="square" rtlCol="0">
            <a:spAutoFit/>
          </a:bodyPr>
          <a:lstStyle/>
          <a:p>
            <a:pPr defTabSz="822960">
              <a:spcAft>
                <a:spcPts val="600"/>
              </a:spcAft>
            </a:pPr>
            <a:r>
              <a:rPr lang="sr-Latn-RS" sz="1440" b="1"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Student</a:t>
            </a:r>
            <a:r>
              <a:rPr lang="sr-Latn-RS" sz="1440"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 Miloš Veljanovski br. ind. </a:t>
            </a:r>
            <a:r>
              <a:rPr lang="sr-Latn-RS" sz="1440">
                <a:solidFill>
                  <a:schemeClr val="bg1"/>
                </a:solidFill>
                <a:effectLst>
                  <a:glow rad="63500">
                    <a:schemeClr val="accent3">
                      <a:satMod val="175000"/>
                      <a:alpha val="40000"/>
                    </a:schemeClr>
                  </a:glow>
                </a:effectLst>
                <a:latin typeface="Arial" panose="020B0604020202020204" pitchFamily="34" charset="0"/>
                <a:cs typeface="Arial" panose="020B0604020202020204" pitchFamily="34" charset="0"/>
              </a:rPr>
              <a:t>1559</a:t>
            </a:r>
            <a:r>
              <a:rPr lang="sr-Latn-RS" sz="1440"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 </a:t>
            </a:r>
          </a:p>
          <a:p>
            <a:pPr defTabSz="822960">
              <a:spcAft>
                <a:spcPts val="600"/>
              </a:spcAft>
            </a:pPr>
            <a:r>
              <a:rPr lang="sr-Latn-RS" sz="1440"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  </a:t>
            </a:r>
          </a:p>
          <a:p>
            <a:pPr defTabSz="822960">
              <a:spcAft>
                <a:spcPts val="600"/>
              </a:spcAft>
            </a:pPr>
            <a:r>
              <a:rPr lang="sr-Latn-RS" sz="1440" b="1"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Mentor</a:t>
            </a:r>
            <a:r>
              <a:rPr lang="sr-Latn-RS" sz="1440"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 </a:t>
            </a:r>
            <a:r>
              <a:rPr lang="en-US" sz="1440"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Prof. D</a:t>
            </a:r>
            <a:r>
              <a:rPr lang="sr-Latn-RS" sz="1440"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r</a:t>
            </a:r>
            <a:r>
              <a:rPr lang="en-US" sz="1440"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 Aleksandar </a:t>
            </a:r>
            <a:r>
              <a:rPr lang="sr-Latn-RS" sz="1440" kern="1200">
                <a:solidFill>
                  <a:schemeClr val="bg1"/>
                </a:solidFill>
                <a:effectLst>
                  <a:glow rad="63500">
                    <a:schemeClr val="accent3">
                      <a:satMod val="175000"/>
                      <a:alpha val="40000"/>
                    </a:schemeClr>
                  </a:glow>
                </a:effectLst>
                <a:latin typeface="Arial" panose="020B0604020202020204" pitchFamily="34" charset="0"/>
                <a:ea typeface="+mn-ea"/>
                <a:cs typeface="Arial" panose="020B0604020202020204" pitchFamily="34" charset="0"/>
              </a:rPr>
              <a:t>Stanimirović</a:t>
            </a:r>
            <a:endParaRPr lang="en-US" sz="1600">
              <a:solidFill>
                <a:schemeClr val="bg1"/>
              </a:solidFill>
              <a:effectLst>
                <a:glow rad="63500">
                  <a:schemeClr val="accent3">
                    <a:satMod val="175000"/>
                    <a:alpha val="40000"/>
                  </a:schemeClr>
                </a:glow>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DE12AF2-D1AF-4EA6-BCEF-CDAF49660672}"/>
              </a:ext>
            </a:extLst>
          </p:cNvPr>
          <p:cNvSpPr txBox="1"/>
          <p:nvPr/>
        </p:nvSpPr>
        <p:spPr>
          <a:xfrm>
            <a:off x="9458892" y="6139171"/>
            <a:ext cx="1527982" cy="313932"/>
          </a:xfrm>
          <a:prstGeom prst="rect">
            <a:avLst/>
          </a:prstGeom>
          <a:noFill/>
        </p:spPr>
        <p:txBody>
          <a:bodyPr wrap="none" rtlCol="0">
            <a:spAutoFit/>
          </a:bodyPr>
          <a:lstStyle/>
          <a:p>
            <a:pPr defTabSz="822960">
              <a:spcAft>
                <a:spcPts val="600"/>
              </a:spcAft>
            </a:pPr>
            <a:r>
              <a:rPr lang="sr-Latn-RS" sz="1440" b="1" kern="1200">
                <a:solidFill>
                  <a:schemeClr val="bg1"/>
                </a:solidFill>
                <a:latin typeface="Arial" panose="020B0604020202020204" pitchFamily="34" charset="0"/>
                <a:ea typeface="+mn-ea"/>
                <a:cs typeface="Arial" panose="020B0604020202020204" pitchFamily="34" charset="0"/>
              </a:rPr>
              <a:t>Niš, april 2023. </a:t>
            </a:r>
            <a:endParaRPr lang="en-US" sz="1600" b="1">
              <a:solidFill>
                <a:schemeClr val="bg1"/>
              </a:solidFill>
              <a:effectLst/>
              <a:latin typeface="Arial" panose="020B0604020202020204" pitchFamily="34" charset="0"/>
              <a:cs typeface="Arial" panose="020B0604020202020204" pitchFamily="34" charset="0"/>
            </a:endParaRPr>
          </a:p>
        </p:txBody>
      </p:sp>
      <p:pic>
        <p:nvPicPr>
          <p:cNvPr id="11" name="Graphic 10">
            <a:extLst>
              <a:ext uri="{FF2B5EF4-FFF2-40B4-BE49-F238E27FC236}">
                <a16:creationId xmlns:a16="http://schemas.microsoft.com/office/drawing/2014/main" id="{60A972F4-7ADB-B045-D6E3-19FF189B61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36675" y="41401"/>
            <a:ext cx="2958324" cy="2958324"/>
          </a:xfrm>
          <a:prstGeom prst="rect">
            <a:avLst/>
          </a:prstGeom>
        </p:spPr>
      </p:pic>
    </p:spTree>
    <p:extLst>
      <p:ext uri="{BB962C8B-B14F-4D97-AF65-F5344CB8AC3E}">
        <p14:creationId xmlns:p14="http://schemas.microsoft.com/office/powerpoint/2010/main" val="683848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1B5C3B-6324-4EA2-BD53-7D4B6E29E8D3}"/>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9</a:t>
            </a:fld>
            <a:endParaRPr lang="en-US">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AABDC486-5930-4B40-ACEB-D1EAB35AD468}"/>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28BB16-E133-4E58-85EC-BD453F6B0826}"/>
              </a:ext>
            </a:extLst>
          </p:cNvPr>
          <p:cNvSpPr txBox="1"/>
          <p:nvPr/>
        </p:nvSpPr>
        <p:spPr>
          <a:xfrm>
            <a:off x="1377518" y="931680"/>
            <a:ext cx="6159624" cy="461665"/>
          </a:xfrm>
          <a:prstGeom prst="rect">
            <a:avLst/>
          </a:prstGeom>
          <a:noFill/>
        </p:spPr>
        <p:txBody>
          <a:bodyPr wrap="square" rtlCol="0">
            <a:spAutoFit/>
          </a:bodyPr>
          <a:lstStyle/>
          <a:p>
            <a:r>
              <a:rPr lang="sr-Latn-RS" sz="2400" b="1">
                <a:latin typeface="Arial" panose="020B0604020202020204" pitchFamily="34" charset="0"/>
                <a:cs typeface="Arial" panose="020B0604020202020204" pitchFamily="34" charset="0"/>
              </a:rPr>
              <a:t>Metrike za analizu performansi upita</a:t>
            </a:r>
            <a:endParaRPr lang="en-US" sz="2400" b="1"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3FC2397F-2C86-4BBD-B91D-EAF413B006DE}"/>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4C7D7C-4198-09CC-A47C-AD727EA5D3A8}"/>
              </a:ext>
            </a:extLst>
          </p:cNvPr>
          <p:cNvSpPr txBox="1"/>
          <p:nvPr/>
        </p:nvSpPr>
        <p:spPr>
          <a:xfrm>
            <a:off x="1377510" y="2015634"/>
            <a:ext cx="9976290" cy="3170099"/>
          </a:xfrm>
          <a:prstGeom prst="rect">
            <a:avLst/>
          </a:prstGeom>
          <a:noFill/>
        </p:spPr>
        <p:txBody>
          <a:bodyPr wrap="square" rtlCol="0">
            <a:spAutoFit/>
          </a:bodyPr>
          <a:lstStyle/>
          <a:p>
            <a:pPr marL="457200" indent="-457200">
              <a:buFont typeface="Arial" panose="020B0604020202020204" pitchFamily="34" charset="0"/>
              <a:buChar char="•"/>
            </a:pPr>
            <a:r>
              <a:rPr lang="sr-Latn-RS" sz="2000">
                <a:latin typeface="Arial" panose="020B0604020202020204" pitchFamily="34" charset="0"/>
                <a:cs typeface="Arial" panose="020B0604020202020204" pitchFamily="34" charset="0"/>
              </a:rPr>
              <a:t>V</a:t>
            </a:r>
            <a:r>
              <a:rPr lang="en-US" sz="2000">
                <a:latin typeface="Arial" panose="020B0604020202020204" pitchFamily="34" charset="0"/>
                <a:cs typeface="Arial" panose="020B0604020202020204" pitchFamily="34" charset="0"/>
              </a:rPr>
              <a:t>reme izvršavanja: Najvažnija metrika za analizu performansi upita. Vreme izvršavanja tj. trajanje upita definiše se kao vreme koje je potrebno upitu da vrati redove iz baze podataka. SET STATISTICS TIME ON.</a:t>
            </a:r>
            <a:endParaRPr lang="sr-Latn-RS" sz="200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sr-Latn-RS" sz="2000">
                <a:latin typeface="Arial" panose="020B0604020202020204" pitchFamily="34" charset="0"/>
                <a:cs typeface="Arial" panose="020B0604020202020204" pitchFamily="34" charset="0"/>
              </a:rPr>
              <a:t>I</a:t>
            </a:r>
            <a:r>
              <a:rPr lang="en-US" sz="2000">
                <a:latin typeface="Arial" panose="020B0604020202020204" pitchFamily="34" charset="0"/>
                <a:cs typeface="Arial" panose="020B0604020202020204" pitchFamily="34" charset="0"/>
              </a:rPr>
              <a:t>O Statistika: </a:t>
            </a:r>
            <a:r>
              <a:rPr lang="sr-Latn-RS" sz="2000">
                <a:latin typeface="Arial" panose="020B0604020202020204" pitchFamily="34" charset="0"/>
                <a:cs typeface="Arial" panose="020B0604020202020204" pitchFamily="34" charset="0"/>
              </a:rPr>
              <a:t>IO </a:t>
            </a:r>
            <a:r>
              <a:rPr lang="en-US" sz="2000">
                <a:latin typeface="Arial" panose="020B0604020202020204" pitchFamily="34" charset="0"/>
                <a:cs typeface="Arial" panose="020B0604020202020204" pitchFamily="34" charset="0"/>
              </a:rPr>
              <a:t>je glavni vremenski trošak prilikom pristupa memorijskim baferima za operacije čitanja u slučaju upita. Pruža uvid u latenciju i druga uska grla za izvršavanje upita. Postavljanjem STATISTICS IO ON, dobijamo broj obavljenih fizičkih i logičkih čitanja za izvršavanje upita. </a:t>
            </a:r>
            <a:endParaRPr lang="sr-Latn-RS" sz="200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a:latin typeface="Arial" panose="020B0604020202020204" pitchFamily="34" charset="0"/>
                <a:cs typeface="Arial" panose="020B0604020202020204" pitchFamily="34" charset="0"/>
              </a:rPr>
              <a:t>Plan izvršenja: </a:t>
            </a:r>
            <a:r>
              <a:rPr lang="sr-Latn-RS" sz="2000">
                <a:latin typeface="Arial" panose="020B0604020202020204" pitchFamily="34" charset="0"/>
                <a:cs typeface="Arial" panose="020B0604020202020204" pitchFamily="34" charset="0"/>
              </a:rPr>
              <a:t>D</a:t>
            </a:r>
            <a:r>
              <a:rPr lang="en-US" sz="2000">
                <a:latin typeface="Arial" panose="020B0604020202020204" pitchFamily="34" charset="0"/>
                <a:cs typeface="Arial" panose="020B0604020202020204" pitchFamily="34" charset="0"/>
              </a:rPr>
              <a:t>etaljan plan obrade koji se koristi za dohvatanje redova podataka. Pomaže nam u analizi glavne faze izvršenja upita. Takođe, možemo otkriti koji deo izvršenja traje najduže i optimizovati ga.</a:t>
            </a:r>
            <a:endParaRPr lang="sr-Latn-R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187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1B5C3B-6324-4EA2-BD53-7D4B6E29E8D3}"/>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10</a:t>
            </a:fld>
            <a:endParaRPr lang="en-US">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AABDC486-5930-4B40-ACEB-D1EAB35AD468}"/>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28BB16-E133-4E58-85EC-BD453F6B0826}"/>
              </a:ext>
            </a:extLst>
          </p:cNvPr>
          <p:cNvSpPr txBox="1"/>
          <p:nvPr/>
        </p:nvSpPr>
        <p:spPr>
          <a:xfrm>
            <a:off x="1377518" y="931680"/>
            <a:ext cx="6159624" cy="461665"/>
          </a:xfrm>
          <a:prstGeom prst="rect">
            <a:avLst/>
          </a:prstGeom>
          <a:noFill/>
        </p:spPr>
        <p:txBody>
          <a:bodyPr wrap="square" rtlCol="0">
            <a:spAutoFit/>
          </a:bodyPr>
          <a:lstStyle/>
          <a:p>
            <a:r>
              <a:rPr lang="sr-Latn-RS" sz="2400" b="1">
                <a:latin typeface="Arial" panose="020B0604020202020204" pitchFamily="34" charset="0"/>
                <a:cs typeface="Arial" panose="020B0604020202020204" pitchFamily="34" charset="0"/>
              </a:rPr>
              <a:t>Tehnike optimizacije SQL upita</a:t>
            </a:r>
            <a:endParaRPr lang="en-US" sz="2400" b="1"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3FC2397F-2C86-4BBD-B91D-EAF413B006DE}"/>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4C7D7C-4198-09CC-A47C-AD727EA5D3A8}"/>
              </a:ext>
            </a:extLst>
          </p:cNvPr>
          <p:cNvSpPr txBox="1"/>
          <p:nvPr/>
        </p:nvSpPr>
        <p:spPr>
          <a:xfrm>
            <a:off x="1377510" y="2015634"/>
            <a:ext cx="9976290" cy="1015663"/>
          </a:xfrm>
          <a:prstGeom prst="rect">
            <a:avLst/>
          </a:prstGeom>
          <a:noFill/>
        </p:spPr>
        <p:txBody>
          <a:bodyPr wrap="square" rtlCol="0">
            <a:spAutoFit/>
          </a:bodyPr>
          <a:lstStyle/>
          <a:p>
            <a:pPr marL="457200" indent="-457200">
              <a:buFont typeface="Arial" panose="020B0604020202020204" pitchFamily="34" charset="0"/>
              <a:buChar char="•"/>
            </a:pPr>
            <a:r>
              <a:rPr lang="sr-Latn-RS" sz="2000">
                <a:latin typeface="Arial" panose="020B0604020202020204" pitchFamily="34" charset="0"/>
                <a:cs typeface="Arial" panose="020B0604020202020204" pitchFamily="34" charset="0"/>
              </a:rPr>
              <a:t>Indeksiranje</a:t>
            </a:r>
            <a:r>
              <a:rPr lang="en-US" sz="2000">
                <a:latin typeface="Arial" panose="020B0604020202020204" pitchFamily="34" charset="0"/>
                <a:cs typeface="Arial" panose="020B0604020202020204" pitchFamily="34" charset="0"/>
              </a:rPr>
              <a:t>: Indeks je struktura podataka koja se koristi za brzi pristup tabeli na osnovu ključa pretrage. Pomaže u minimiziranju pristupa disku za dobavljanje redova iz baze podataka. Operacija indeksiranja može biti skeniranje ili traženje</a:t>
            </a:r>
            <a:r>
              <a:rPr lang="sr-Latn-RS" sz="2000">
                <a:latin typeface="Arial" panose="020B0604020202020204" pitchFamily="34" charset="0"/>
                <a:cs typeface="Arial" panose="020B0604020202020204" pitchFamily="34" charset="0"/>
              </a:rPr>
              <a:t>.</a:t>
            </a:r>
          </a:p>
        </p:txBody>
      </p:sp>
      <p:pic>
        <p:nvPicPr>
          <p:cNvPr id="10" name="Picture 9" descr="Diagram, schematic&#10;&#10;Description automatically generated">
            <a:extLst>
              <a:ext uri="{FF2B5EF4-FFF2-40B4-BE49-F238E27FC236}">
                <a16:creationId xmlns:a16="http://schemas.microsoft.com/office/drawing/2014/main" id="{293570FF-3440-DC4D-46BE-786383965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0982" y="3219262"/>
            <a:ext cx="7350036" cy="3319650"/>
          </a:xfrm>
          <a:prstGeom prst="rect">
            <a:avLst/>
          </a:prstGeom>
        </p:spPr>
      </p:pic>
    </p:spTree>
    <p:extLst>
      <p:ext uri="{BB962C8B-B14F-4D97-AF65-F5344CB8AC3E}">
        <p14:creationId xmlns:p14="http://schemas.microsoft.com/office/powerpoint/2010/main" val="324408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1B5C3B-6324-4EA2-BD53-7D4B6E29E8D3}"/>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11</a:t>
            </a:fld>
            <a:endParaRPr lang="en-US">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AABDC486-5930-4B40-ACEB-D1EAB35AD468}"/>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28BB16-E133-4E58-85EC-BD453F6B0826}"/>
              </a:ext>
            </a:extLst>
          </p:cNvPr>
          <p:cNvSpPr txBox="1"/>
          <p:nvPr/>
        </p:nvSpPr>
        <p:spPr>
          <a:xfrm>
            <a:off x="1377518" y="931680"/>
            <a:ext cx="6159624" cy="461665"/>
          </a:xfrm>
          <a:prstGeom prst="rect">
            <a:avLst/>
          </a:prstGeom>
          <a:noFill/>
        </p:spPr>
        <p:txBody>
          <a:bodyPr wrap="square" rtlCol="0">
            <a:spAutoFit/>
          </a:bodyPr>
          <a:lstStyle/>
          <a:p>
            <a:r>
              <a:rPr lang="sr-Latn-RS" sz="2400" b="1">
                <a:latin typeface="Arial" panose="020B0604020202020204" pitchFamily="34" charset="0"/>
                <a:cs typeface="Arial" panose="020B0604020202020204" pitchFamily="34" charset="0"/>
              </a:rPr>
              <a:t>Tehnike optimizacije SQL upita</a:t>
            </a:r>
            <a:endParaRPr lang="en-US" sz="2400" b="1"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3FC2397F-2C86-4BBD-B91D-EAF413B006DE}"/>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4C7D7C-4198-09CC-A47C-AD727EA5D3A8}"/>
              </a:ext>
            </a:extLst>
          </p:cNvPr>
          <p:cNvSpPr txBox="1"/>
          <p:nvPr/>
        </p:nvSpPr>
        <p:spPr>
          <a:xfrm>
            <a:off x="1377510" y="2015634"/>
            <a:ext cx="9976290" cy="707886"/>
          </a:xfrm>
          <a:prstGeom prst="rect">
            <a:avLst/>
          </a:prstGeom>
          <a:noFill/>
        </p:spPr>
        <p:txBody>
          <a:bodyPr wrap="square" rtlCol="0">
            <a:spAutoFit/>
          </a:bodyPr>
          <a:lstStyle/>
          <a:p>
            <a:pPr marL="457200" indent="-457200">
              <a:buFont typeface="Arial" panose="020B0604020202020204" pitchFamily="34" charset="0"/>
              <a:buChar char="•"/>
            </a:pPr>
            <a:r>
              <a:rPr lang="sr-Latn-RS" sz="2000">
                <a:latin typeface="Arial" panose="020B0604020202020204" pitchFamily="34" charset="0"/>
                <a:cs typeface="Arial" panose="020B0604020202020204" pitchFamily="34" charset="0"/>
              </a:rPr>
              <a:t>Selekcija</a:t>
            </a:r>
            <a:r>
              <a:rPr lang="en-US" sz="2000">
                <a:latin typeface="Arial" panose="020B0604020202020204" pitchFamily="34" charset="0"/>
                <a:cs typeface="Arial" panose="020B0604020202020204" pitchFamily="34" charset="0"/>
              </a:rPr>
              <a:t>: </a:t>
            </a:r>
            <a:r>
              <a:rPr lang="sr-Latn-RS" sz="2000">
                <a:latin typeface="Arial" panose="020B0604020202020204" pitchFamily="34" charset="0"/>
                <a:cs typeface="Arial" panose="020B0604020202020204" pitchFamily="34" charset="0"/>
              </a:rPr>
              <a:t>P</a:t>
            </a:r>
            <a:r>
              <a:rPr lang="en-US" sz="2000">
                <a:latin typeface="Arial" panose="020B0604020202020204" pitchFamily="34" charset="0"/>
                <a:cs typeface="Arial" panose="020B0604020202020204" pitchFamily="34" charset="0"/>
              </a:rPr>
              <a:t>otrebno je vršiti selekciju redova koji su potrebni umesto da se biraju svi redovi. SELECT * je veoma neefikasan jer skenira celu tabelu</a:t>
            </a:r>
            <a:r>
              <a:rPr lang="sr-Latn-RS" sz="2000">
                <a:latin typeface="Arial" panose="020B0604020202020204" pitchFamily="34" charset="0"/>
                <a:cs typeface="Arial" panose="020B0604020202020204" pitchFamily="34" charset="0"/>
              </a:rPr>
              <a:t>.</a:t>
            </a:r>
          </a:p>
        </p:txBody>
      </p:sp>
      <p:pic>
        <p:nvPicPr>
          <p:cNvPr id="6" name="Picture 5" descr="Graphical user interface, text, application&#10;&#10;Description automatically generated">
            <a:extLst>
              <a:ext uri="{FF2B5EF4-FFF2-40B4-BE49-F238E27FC236}">
                <a16:creationId xmlns:a16="http://schemas.microsoft.com/office/drawing/2014/main" id="{DBBFBEAE-06B5-25F9-691E-6B72AF8BD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160" y="3239006"/>
            <a:ext cx="4505954" cy="1790950"/>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C5491C5D-18B2-27D0-3D25-A70D277A0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6201" y="3158028"/>
            <a:ext cx="5296639" cy="2095792"/>
          </a:xfrm>
          <a:prstGeom prst="rect">
            <a:avLst/>
          </a:prstGeom>
        </p:spPr>
      </p:pic>
    </p:spTree>
    <p:extLst>
      <p:ext uri="{BB962C8B-B14F-4D97-AF65-F5344CB8AC3E}">
        <p14:creationId xmlns:p14="http://schemas.microsoft.com/office/powerpoint/2010/main" val="15386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1B5C3B-6324-4EA2-BD53-7D4B6E29E8D3}"/>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12</a:t>
            </a:fld>
            <a:endParaRPr lang="en-US">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AABDC486-5930-4B40-ACEB-D1EAB35AD468}"/>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28BB16-E133-4E58-85EC-BD453F6B0826}"/>
              </a:ext>
            </a:extLst>
          </p:cNvPr>
          <p:cNvSpPr txBox="1"/>
          <p:nvPr/>
        </p:nvSpPr>
        <p:spPr>
          <a:xfrm>
            <a:off x="1377518" y="931680"/>
            <a:ext cx="6159624" cy="461665"/>
          </a:xfrm>
          <a:prstGeom prst="rect">
            <a:avLst/>
          </a:prstGeom>
          <a:noFill/>
        </p:spPr>
        <p:txBody>
          <a:bodyPr wrap="square" rtlCol="0">
            <a:spAutoFit/>
          </a:bodyPr>
          <a:lstStyle/>
          <a:p>
            <a:r>
              <a:rPr lang="sr-Latn-RS" sz="2400" b="1">
                <a:latin typeface="Arial" panose="020B0604020202020204" pitchFamily="34" charset="0"/>
                <a:cs typeface="Arial" panose="020B0604020202020204" pitchFamily="34" charset="0"/>
              </a:rPr>
              <a:t>Tehnike optimizacije SQL upita</a:t>
            </a:r>
            <a:endParaRPr lang="en-US" sz="2400" b="1"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3FC2397F-2C86-4BBD-B91D-EAF413B006DE}"/>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4C7D7C-4198-09CC-A47C-AD727EA5D3A8}"/>
              </a:ext>
            </a:extLst>
          </p:cNvPr>
          <p:cNvSpPr txBox="1"/>
          <p:nvPr/>
        </p:nvSpPr>
        <p:spPr>
          <a:xfrm>
            <a:off x="1377510" y="2015634"/>
            <a:ext cx="9976290" cy="1631216"/>
          </a:xfrm>
          <a:prstGeom prst="rect">
            <a:avLst/>
          </a:prstGeom>
          <a:noFill/>
        </p:spPr>
        <p:txBody>
          <a:bodyPr wrap="square" rtlCol="0">
            <a:spAutoFit/>
          </a:bodyPr>
          <a:lstStyle/>
          <a:p>
            <a:pPr marL="457200" indent="-457200">
              <a:buFont typeface="Arial" panose="020B0604020202020204" pitchFamily="34" charset="0"/>
              <a:buChar char="•"/>
            </a:pPr>
            <a:r>
              <a:rPr lang="sr-Latn-RS" sz="2000">
                <a:latin typeface="Arial" panose="020B0604020202020204" pitchFamily="34" charset="0"/>
                <a:cs typeface="Arial" panose="020B0604020202020204" pitchFamily="34" charset="0"/>
              </a:rPr>
              <a:t>Izbegavajte upotrebu SELECT DISTINCT</a:t>
            </a:r>
            <a:r>
              <a:rPr lang="en-US" sz="2000">
                <a:latin typeface="Arial" panose="020B0604020202020204" pitchFamily="34" charset="0"/>
                <a:cs typeface="Arial" panose="020B0604020202020204" pitchFamily="34" charset="0"/>
              </a:rPr>
              <a:t>: </a:t>
            </a:r>
            <a:r>
              <a:rPr lang="sr-Latn-RS" sz="2000">
                <a:latin typeface="Arial" panose="020B0604020202020204" pitchFamily="34" charset="0"/>
                <a:cs typeface="Arial" panose="020B0604020202020204" pitchFamily="34" charset="0"/>
              </a:rPr>
              <a:t>Ova komanda </a:t>
            </a:r>
            <a:r>
              <a:rPr lang="en-US" sz="2000">
                <a:latin typeface="Arial" panose="020B0604020202020204" pitchFamily="34" charset="0"/>
                <a:cs typeface="Arial" panose="020B0604020202020204" pitchFamily="34" charset="0"/>
              </a:rPr>
              <a:t>u SQL-u se koristi za dobijanje jedinstvenih rezultata i uklanjanje dupliranih redova iz relacije. Da bi se izvršio ovaj zadatak, ona praktično grupiše povezane redove i zatim ih uklanja. GROUP BY operacija je skupa. Zato bi za dobijanje jedinstvenih redova i uklanjanje dupliranih redova trebalo koristiti više atributa u SELECT operaciji</a:t>
            </a:r>
            <a:r>
              <a:rPr lang="sr-Latn-RS" sz="2000">
                <a:latin typeface="Arial" panose="020B0604020202020204" pitchFamily="34" charset="0"/>
                <a:cs typeface="Arial" panose="020B0604020202020204" pitchFamily="34" charset="0"/>
              </a:rPr>
              <a:t>.</a:t>
            </a:r>
          </a:p>
        </p:txBody>
      </p:sp>
      <p:pic>
        <p:nvPicPr>
          <p:cNvPr id="9" name="Picture 8" descr="Graphical user interface, text, application, email">
            <a:extLst>
              <a:ext uri="{FF2B5EF4-FFF2-40B4-BE49-F238E27FC236}">
                <a16:creationId xmlns:a16="http://schemas.microsoft.com/office/drawing/2014/main" id="{08896A42-C1B2-348D-4DC6-63676B45E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30" y="3979527"/>
            <a:ext cx="6087325" cy="2038635"/>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F6F805D0-3FE4-6E30-2452-6760D2EC1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5655" y="3882924"/>
            <a:ext cx="5611008" cy="2295845"/>
          </a:xfrm>
          <a:prstGeom prst="rect">
            <a:avLst/>
          </a:prstGeom>
        </p:spPr>
      </p:pic>
    </p:spTree>
    <p:extLst>
      <p:ext uri="{BB962C8B-B14F-4D97-AF65-F5344CB8AC3E}">
        <p14:creationId xmlns:p14="http://schemas.microsoft.com/office/powerpoint/2010/main" val="419848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1B5C3B-6324-4EA2-BD53-7D4B6E29E8D3}"/>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13</a:t>
            </a:fld>
            <a:endParaRPr lang="en-US">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AABDC486-5930-4B40-ACEB-D1EAB35AD468}"/>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28BB16-E133-4E58-85EC-BD453F6B0826}"/>
              </a:ext>
            </a:extLst>
          </p:cNvPr>
          <p:cNvSpPr txBox="1"/>
          <p:nvPr/>
        </p:nvSpPr>
        <p:spPr>
          <a:xfrm>
            <a:off x="1377518" y="931680"/>
            <a:ext cx="6159624" cy="461665"/>
          </a:xfrm>
          <a:prstGeom prst="rect">
            <a:avLst/>
          </a:prstGeom>
          <a:noFill/>
        </p:spPr>
        <p:txBody>
          <a:bodyPr wrap="square" rtlCol="0">
            <a:spAutoFit/>
          </a:bodyPr>
          <a:lstStyle/>
          <a:p>
            <a:r>
              <a:rPr lang="sr-Latn-RS" sz="2400" b="1">
                <a:latin typeface="Arial" panose="020B0604020202020204" pitchFamily="34" charset="0"/>
                <a:cs typeface="Arial" panose="020B0604020202020204" pitchFamily="34" charset="0"/>
              </a:rPr>
              <a:t>Tehnike optimizacije SQL upita</a:t>
            </a:r>
            <a:endParaRPr lang="en-US" sz="2400" b="1"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3FC2397F-2C86-4BBD-B91D-EAF413B006DE}"/>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4C7D7C-4198-09CC-A47C-AD727EA5D3A8}"/>
              </a:ext>
            </a:extLst>
          </p:cNvPr>
          <p:cNvSpPr txBox="1"/>
          <p:nvPr/>
        </p:nvSpPr>
        <p:spPr>
          <a:xfrm>
            <a:off x="1377510" y="2015634"/>
            <a:ext cx="9976290" cy="1323439"/>
          </a:xfrm>
          <a:prstGeom prst="rect">
            <a:avLst/>
          </a:prstGeom>
          <a:noFill/>
        </p:spPr>
        <p:txBody>
          <a:bodyPr wrap="square" rtlCol="0">
            <a:spAutoFit/>
          </a:bodyPr>
          <a:lstStyle/>
          <a:p>
            <a:pPr marL="457200" indent="-457200">
              <a:buFont typeface="Arial" panose="020B0604020202020204" pitchFamily="34" charset="0"/>
              <a:buChar char="•"/>
            </a:pPr>
            <a:r>
              <a:rPr lang="sr-Latn-RS" sz="2000">
                <a:latin typeface="Arial" panose="020B0604020202020204" pitchFamily="34" charset="0"/>
                <a:cs typeface="Arial" panose="020B0604020202020204" pitchFamily="34" charset="0"/>
              </a:rPr>
              <a:t>INNER JOIN naspram WHERE klauzule</a:t>
            </a:r>
            <a:r>
              <a:rPr lang="en-US" sz="2000">
                <a:latin typeface="Arial" panose="020B0604020202020204" pitchFamily="34" charset="0"/>
                <a:cs typeface="Arial" panose="020B0604020202020204" pitchFamily="34" charset="0"/>
              </a:rPr>
              <a:t>: Treba koristiti INNER JOIN za spajanje dve ili više tabela umesto korištenja WHERE klauzule. WHERE klauzula stvara CROSS JOIN odnosno Dekartov („Cartesian“) proizvod za spajanje tabela. Dekartov proizvod dve tabele zahteva puno vremena</a:t>
            </a:r>
            <a:r>
              <a:rPr lang="sr-Latn-RS" sz="2000">
                <a:latin typeface="Arial" panose="020B0604020202020204" pitchFamily="34" charset="0"/>
                <a:cs typeface="Arial" panose="020B0604020202020204" pitchFamily="34" charset="0"/>
              </a:rPr>
              <a:t>.</a:t>
            </a:r>
          </a:p>
        </p:txBody>
      </p:sp>
      <p:pic>
        <p:nvPicPr>
          <p:cNvPr id="6" name="Picture 5" descr="Graphical user interface, text, application&#10;&#10;Description automatically generated">
            <a:extLst>
              <a:ext uri="{FF2B5EF4-FFF2-40B4-BE49-F238E27FC236}">
                <a16:creationId xmlns:a16="http://schemas.microsoft.com/office/drawing/2014/main" id="{6ACA71D7-0A91-EAFA-07FE-35F221633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085" y="3644605"/>
            <a:ext cx="4810796" cy="2295845"/>
          </a:xfrm>
          <a:prstGeom prst="rect">
            <a:avLst/>
          </a:prstGeom>
        </p:spPr>
      </p:pic>
      <p:pic>
        <p:nvPicPr>
          <p:cNvPr id="11" name="Picture 10" descr="Graphical user interface, text, application">
            <a:extLst>
              <a:ext uri="{FF2B5EF4-FFF2-40B4-BE49-F238E27FC236}">
                <a16:creationId xmlns:a16="http://schemas.microsoft.com/office/drawing/2014/main" id="{419123CA-405B-E57D-CDE4-935A6779C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120" y="3587447"/>
            <a:ext cx="5210902" cy="2353003"/>
          </a:xfrm>
          <a:prstGeom prst="rect">
            <a:avLst/>
          </a:prstGeom>
        </p:spPr>
      </p:pic>
    </p:spTree>
    <p:extLst>
      <p:ext uri="{BB962C8B-B14F-4D97-AF65-F5344CB8AC3E}">
        <p14:creationId xmlns:p14="http://schemas.microsoft.com/office/powerpoint/2010/main" val="200041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1B5C3B-6324-4EA2-BD53-7D4B6E29E8D3}"/>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14</a:t>
            </a:fld>
            <a:endParaRPr lang="en-US">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AABDC486-5930-4B40-ACEB-D1EAB35AD468}"/>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28BB16-E133-4E58-85EC-BD453F6B0826}"/>
              </a:ext>
            </a:extLst>
          </p:cNvPr>
          <p:cNvSpPr txBox="1"/>
          <p:nvPr/>
        </p:nvSpPr>
        <p:spPr>
          <a:xfrm>
            <a:off x="1377518" y="931680"/>
            <a:ext cx="6159624" cy="461665"/>
          </a:xfrm>
          <a:prstGeom prst="rect">
            <a:avLst/>
          </a:prstGeom>
          <a:noFill/>
        </p:spPr>
        <p:txBody>
          <a:bodyPr wrap="square" rtlCol="0">
            <a:spAutoFit/>
          </a:bodyPr>
          <a:lstStyle/>
          <a:p>
            <a:r>
              <a:rPr lang="sr-Latn-RS" sz="2400" b="1">
                <a:latin typeface="Arial" panose="020B0604020202020204" pitchFamily="34" charset="0"/>
                <a:cs typeface="Arial" panose="020B0604020202020204" pitchFamily="34" charset="0"/>
              </a:rPr>
              <a:t>Tehnike optimizacije SQL upita</a:t>
            </a:r>
            <a:endParaRPr lang="en-US" sz="2400" b="1"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3FC2397F-2C86-4BBD-B91D-EAF413B006DE}"/>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4C7D7C-4198-09CC-A47C-AD727EA5D3A8}"/>
              </a:ext>
            </a:extLst>
          </p:cNvPr>
          <p:cNvSpPr txBox="1"/>
          <p:nvPr/>
        </p:nvSpPr>
        <p:spPr>
          <a:xfrm>
            <a:off x="1377510" y="2015634"/>
            <a:ext cx="9976290" cy="1015663"/>
          </a:xfrm>
          <a:prstGeom prst="rect">
            <a:avLst/>
          </a:prstGeom>
          <a:noFill/>
        </p:spPr>
        <p:txBody>
          <a:bodyPr wrap="square" rtlCol="0">
            <a:spAutoFit/>
          </a:bodyPr>
          <a:lstStyle/>
          <a:p>
            <a:pPr marL="457200" indent="-457200">
              <a:buFont typeface="Arial" panose="020B0604020202020204" pitchFamily="34" charset="0"/>
              <a:buChar char="•"/>
            </a:pPr>
            <a:r>
              <a:rPr lang="en-US" sz="2000">
                <a:latin typeface="Arial" panose="020B0604020202020204" pitchFamily="34" charset="0"/>
                <a:cs typeface="Arial" panose="020B0604020202020204" pitchFamily="34" charset="0"/>
              </a:rPr>
              <a:t>TOP komanda: TOP komanda se koristi za kontrolisanje broja redova koji će biti prikazani iz rezultujućeg skupa podataka. Rezultujući skup podataka treba da prikaže samo one redove koji su potrebni.</a:t>
            </a:r>
            <a:endParaRPr lang="sr-Latn-RS" sz="2000">
              <a:latin typeface="Arial" panose="020B0604020202020204" pitchFamily="34" charset="0"/>
              <a:cs typeface="Arial" panose="020B0604020202020204" pitchFamily="34" charset="0"/>
            </a:endParaRPr>
          </a:p>
        </p:txBody>
      </p:sp>
      <p:pic>
        <p:nvPicPr>
          <p:cNvPr id="9" name="Picture 8" descr="Graphical user interface, text, application&#10;&#10;Description automatically generated">
            <a:extLst>
              <a:ext uri="{FF2B5EF4-FFF2-40B4-BE49-F238E27FC236}">
                <a16:creationId xmlns:a16="http://schemas.microsoft.com/office/drawing/2014/main" id="{8EADF68E-AC12-2F5F-AE68-F5C3FFC14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3770" y="3626874"/>
            <a:ext cx="5163271" cy="2133898"/>
          </a:xfrm>
          <a:prstGeom prst="rect">
            <a:avLst/>
          </a:prstGeom>
        </p:spPr>
      </p:pic>
    </p:spTree>
    <p:extLst>
      <p:ext uri="{BB962C8B-B14F-4D97-AF65-F5344CB8AC3E}">
        <p14:creationId xmlns:p14="http://schemas.microsoft.com/office/powerpoint/2010/main" val="326181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1B5C3B-6324-4EA2-BD53-7D4B6E29E8D3}"/>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15</a:t>
            </a:fld>
            <a:endParaRPr lang="en-US">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AABDC486-5930-4B40-ACEB-D1EAB35AD468}"/>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28BB16-E133-4E58-85EC-BD453F6B0826}"/>
              </a:ext>
            </a:extLst>
          </p:cNvPr>
          <p:cNvSpPr txBox="1"/>
          <p:nvPr/>
        </p:nvSpPr>
        <p:spPr>
          <a:xfrm>
            <a:off x="1377518" y="931680"/>
            <a:ext cx="6159624" cy="461665"/>
          </a:xfrm>
          <a:prstGeom prst="rect">
            <a:avLst/>
          </a:prstGeom>
          <a:noFill/>
        </p:spPr>
        <p:txBody>
          <a:bodyPr wrap="square" rtlCol="0">
            <a:spAutoFit/>
          </a:bodyPr>
          <a:lstStyle/>
          <a:p>
            <a:r>
              <a:rPr lang="sr-Latn-RS" sz="2400" b="1">
                <a:latin typeface="Arial" panose="020B0604020202020204" pitchFamily="34" charset="0"/>
                <a:cs typeface="Arial" panose="020B0604020202020204" pitchFamily="34" charset="0"/>
              </a:rPr>
              <a:t>Uskladištene procedure</a:t>
            </a:r>
            <a:endParaRPr lang="en-US" sz="2400" b="1"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3FC2397F-2C86-4BBD-B91D-EAF413B006DE}"/>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4C7D7C-4198-09CC-A47C-AD727EA5D3A8}"/>
              </a:ext>
            </a:extLst>
          </p:cNvPr>
          <p:cNvSpPr txBox="1"/>
          <p:nvPr/>
        </p:nvSpPr>
        <p:spPr>
          <a:xfrm>
            <a:off x="1377510" y="2015634"/>
            <a:ext cx="9976290" cy="3785652"/>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Uskladištena procedura je grupa SQL instrukcija uskladištenih u bazi podataka i izvršavaju se kao jedinstvena celina. Primarna prednost korišćenja uskladištenih procedura je sposobnost efikasnog izvršavanja složenih upita</a:t>
            </a:r>
            <a:r>
              <a:rPr lang="sr-Latn-RS" sz="2000">
                <a:latin typeface="Arial" panose="020B0604020202020204" pitchFamily="34" charset="0"/>
                <a:cs typeface="Arial" panose="020B0604020202020204" pitchFamily="34" charset="0"/>
              </a:rPr>
              <a:t>.</a:t>
            </a:r>
          </a:p>
          <a:p>
            <a:r>
              <a:rPr lang="sr-Latn-RS" sz="2000">
                <a:latin typeface="Arial" panose="020B0604020202020204" pitchFamily="34" charset="0"/>
                <a:cs typeface="Arial" panose="020B0604020202020204" pitchFamily="34" charset="0"/>
              </a:rPr>
              <a:t>U</a:t>
            </a:r>
            <a:r>
              <a:rPr lang="en-US" sz="2000">
                <a:latin typeface="Arial" panose="020B0604020202020204" pitchFamily="34" charset="0"/>
                <a:cs typeface="Arial" panose="020B0604020202020204" pitchFamily="34" charset="0"/>
              </a:rPr>
              <a:t>skladištene procedure mogu optimizovati SQL upite na nekoliko načina. </a:t>
            </a:r>
            <a:endParaRPr lang="sr-Latn-RS"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sr-Latn-RS" sz="2000">
                <a:latin typeface="Arial" panose="020B0604020202020204" pitchFamily="34" charset="0"/>
                <a:cs typeface="Arial" panose="020B0604020202020204" pitchFamily="34" charset="0"/>
              </a:rPr>
              <a:t>S</a:t>
            </a:r>
            <a:r>
              <a:rPr lang="en-US" sz="2000">
                <a:latin typeface="Arial" panose="020B0604020202020204" pitchFamily="34" charset="0"/>
                <a:cs typeface="Arial" panose="020B0604020202020204" pitchFamily="34" charset="0"/>
              </a:rPr>
              <a:t>manjenje mrežnog saobraćaja. Kada se izvrši uskladištena procedura, prenose se samo naziv procedure i parametri, umesto celog upita. Ovo značajno smanjuje mrežni saobraćaj i može poboljšati performanse upita.</a:t>
            </a:r>
            <a:endParaRPr lang="sr-Latn-RS"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sr-Latn-RS" sz="2000">
                <a:latin typeface="Arial" panose="020B0604020202020204" pitchFamily="34" charset="0"/>
                <a:cs typeface="Arial" panose="020B0604020202020204" pitchFamily="34" charset="0"/>
              </a:rPr>
              <a:t>S</a:t>
            </a:r>
            <a:r>
              <a:rPr lang="en-US" sz="2000">
                <a:latin typeface="Arial" panose="020B0604020202020204" pitchFamily="34" charset="0"/>
                <a:cs typeface="Arial" panose="020B0604020202020204" pitchFamily="34" charset="0"/>
              </a:rPr>
              <a:t>posobnost prekompilacije (kompajliranje unapred). Kada se uskladištena procedura kreira, serverska baza podataka kompajlira SQL instrukcije u okviru procedure i skladišti plan izvršenja. Ovo znači da kada se uskladištena procedura izvrši, serverska baza podataka može brzo da preuzme plan izvršenja, što smanjuje vreme izvršavanja upita.</a:t>
            </a:r>
            <a:endParaRPr lang="sr-Latn-R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56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1B5C3B-6324-4EA2-BD53-7D4B6E29E8D3}"/>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16</a:t>
            </a:fld>
            <a:endParaRPr lang="en-US">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AABDC486-5930-4B40-ACEB-D1EAB35AD468}"/>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28BB16-E133-4E58-85EC-BD453F6B0826}"/>
              </a:ext>
            </a:extLst>
          </p:cNvPr>
          <p:cNvSpPr txBox="1"/>
          <p:nvPr/>
        </p:nvSpPr>
        <p:spPr>
          <a:xfrm>
            <a:off x="1377518" y="931680"/>
            <a:ext cx="6159624" cy="461665"/>
          </a:xfrm>
          <a:prstGeom prst="rect">
            <a:avLst/>
          </a:prstGeom>
          <a:noFill/>
        </p:spPr>
        <p:txBody>
          <a:bodyPr wrap="square" rtlCol="0">
            <a:spAutoFit/>
          </a:bodyPr>
          <a:lstStyle/>
          <a:p>
            <a:r>
              <a:rPr lang="sr-Latn-RS" sz="2400" b="1">
                <a:latin typeface="Arial" panose="020B0604020202020204" pitchFamily="34" charset="0"/>
                <a:cs typeface="Arial" panose="020B0604020202020204" pitchFamily="34" charset="0"/>
              </a:rPr>
              <a:t>Uskladištene procedure</a:t>
            </a:r>
            <a:endParaRPr lang="en-US" sz="2400" b="1"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3FC2397F-2C86-4BBD-B91D-EAF413B006DE}"/>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4C7D7C-4198-09CC-A47C-AD727EA5D3A8}"/>
              </a:ext>
            </a:extLst>
          </p:cNvPr>
          <p:cNvSpPr txBox="1"/>
          <p:nvPr/>
        </p:nvSpPr>
        <p:spPr>
          <a:xfrm>
            <a:off x="1377510" y="2015634"/>
            <a:ext cx="9976290" cy="3477875"/>
          </a:xfrm>
          <a:prstGeom prst="rect">
            <a:avLst/>
          </a:prstGeom>
          <a:noFill/>
        </p:spPr>
        <p:txBody>
          <a:bodyPr wrap="square" rtlCol="0">
            <a:spAutoFit/>
          </a:bodyPr>
          <a:lstStyle/>
          <a:p>
            <a:pPr marL="342900" indent="-342900">
              <a:buFont typeface="Arial" panose="020B0604020202020204" pitchFamily="34" charset="0"/>
              <a:buChar char="•"/>
            </a:pPr>
            <a:r>
              <a:rPr lang="sr-Latn-RS" sz="2000">
                <a:latin typeface="Arial" panose="020B0604020202020204" pitchFamily="34" charset="0"/>
                <a:cs typeface="Arial" panose="020B0604020202020204" pitchFamily="34" charset="0"/>
              </a:rPr>
              <a:t>O</a:t>
            </a:r>
            <a:r>
              <a:rPr lang="en-US" sz="2000">
                <a:latin typeface="Arial" panose="020B0604020202020204" pitchFamily="34" charset="0"/>
                <a:cs typeface="Arial" panose="020B0604020202020204" pitchFamily="34" charset="0"/>
              </a:rPr>
              <a:t>mogućavaju upotrebu parametrizovanih upita, što može dodatno poboljšati performanse upita. Parametrizovani upiti su SQL izrazi koji uključuju rezervisana mesta za vrednosti parametara. Kada se izvrši uskladištena procedura, vrednosti parametara se prosleđuju na rezervisana mesta i upit se izvršava. Ovo omogućava serveru baze podataka da ponovo upotrebi plan izvršavanja za slične upite, što može poboljšati performanse upita.</a:t>
            </a:r>
            <a:endParaRPr lang="sr-Latn-RS"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sr-Latn-RS" sz="2000">
                <a:latin typeface="Arial" panose="020B0604020202020204" pitchFamily="34" charset="0"/>
                <a:cs typeface="Arial" panose="020B0604020202020204" pitchFamily="34" charset="0"/>
              </a:rPr>
              <a:t>O</a:t>
            </a:r>
            <a:r>
              <a:rPr lang="en-US" sz="2000">
                <a:latin typeface="Arial" panose="020B0604020202020204" pitchFamily="34" charset="0"/>
                <a:cs typeface="Arial" panose="020B0604020202020204" pitchFamily="34" charset="0"/>
              </a:rPr>
              <a:t>mogućavaju upotrebu transakcija, koje mogu pomoći u održavanju integriteta podataka. Transakcije osiguravaju da grupa SQL naredbi bude izvršena kao jedinstvena radna jedinica. Ako bilo koja naredba u transakciji ne uspe, cela transakcija se poništava i baza podataka se vraća u prethodno stanje. Ovo pomaže u održavanju integriteta podataka i sprečava neusaglašenosti podataka</a:t>
            </a:r>
            <a:r>
              <a:rPr lang="sr-Latn-RS" sz="200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98458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39AFB5-702B-4B0A-A2EB-E91863DA2C30}"/>
              </a:ext>
            </a:extLst>
          </p:cNvPr>
          <p:cNvSpPr>
            <a:spLocks noGrp="1"/>
          </p:cNvSpPr>
          <p:nvPr>
            <p:ph type="sldNum" sz="quarter" idx="12"/>
          </p:nvPr>
        </p:nvSpPr>
        <p:spPr/>
        <p:txBody>
          <a:bodyPr/>
          <a:lstStyle/>
          <a:p>
            <a:fld id="{0F510E67-1E12-4F56-A6A2-FD15D925E26A}" type="slidenum">
              <a:rPr lang="en-US" smtClean="0"/>
              <a:t>17</a:t>
            </a:fld>
            <a:endParaRPr lang="en-US"/>
          </a:p>
        </p:txBody>
      </p:sp>
      <p:sp>
        <p:nvSpPr>
          <p:cNvPr id="3" name="TextBox 2">
            <a:extLst>
              <a:ext uri="{FF2B5EF4-FFF2-40B4-BE49-F238E27FC236}">
                <a16:creationId xmlns:a16="http://schemas.microsoft.com/office/drawing/2014/main" id="{39D43DBA-9CEA-49BA-AF3F-DDFF1FEE540B}"/>
              </a:ext>
            </a:extLst>
          </p:cNvPr>
          <p:cNvSpPr txBox="1"/>
          <p:nvPr/>
        </p:nvSpPr>
        <p:spPr>
          <a:xfrm>
            <a:off x="1377518" y="931680"/>
            <a:ext cx="9044866" cy="461665"/>
          </a:xfrm>
          <a:prstGeom prst="rect">
            <a:avLst/>
          </a:prstGeom>
          <a:noFill/>
        </p:spPr>
        <p:txBody>
          <a:bodyPr wrap="square" rtlCol="0">
            <a:spAutoFit/>
          </a:bodyPr>
          <a:lstStyle/>
          <a:p>
            <a:r>
              <a:rPr lang="sr-Latn-RS" sz="2400" b="1" dirty="0">
                <a:latin typeface="Arial" panose="020B0604020202020204" pitchFamily="34" charset="0"/>
                <a:cs typeface="Arial" panose="020B0604020202020204" pitchFamily="34" charset="0"/>
              </a:rPr>
              <a:t>ZAKLJUČAK</a:t>
            </a:r>
            <a:endParaRPr lang="en-US" sz="2400" b="1" dirty="0">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62C65684-9B4C-4ABA-ACAC-74700949718C}"/>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39B7121-F36A-4E02-A78D-4ECE91435A0E}"/>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076E60B-11F1-4075-B151-51FA04DEEC07}"/>
              </a:ext>
            </a:extLst>
          </p:cNvPr>
          <p:cNvSpPr txBox="1"/>
          <p:nvPr/>
        </p:nvSpPr>
        <p:spPr>
          <a:xfrm>
            <a:off x="1377518" y="2009195"/>
            <a:ext cx="9691076" cy="1323439"/>
          </a:xfrm>
          <a:prstGeom prst="rect">
            <a:avLst/>
          </a:prstGeom>
          <a:noFill/>
        </p:spPr>
        <p:txBody>
          <a:bodyPr wrap="square" rtlCol="0">
            <a:spAutoFit/>
          </a:bodyPr>
          <a:lstStyle/>
          <a:p>
            <a:r>
              <a:rPr lang="sr-Latn-RS" sz="2000">
                <a:latin typeface="Arial" panose="020B0604020202020204" pitchFamily="34" charset="0"/>
                <a:cs typeface="Arial" panose="020B0604020202020204" pitchFamily="34" charset="0"/>
              </a:rPr>
              <a:t>O</a:t>
            </a:r>
            <a:r>
              <a:rPr lang="en-US" sz="2000">
                <a:latin typeface="Arial" panose="020B0604020202020204" pitchFamily="34" charset="0"/>
                <a:cs typeface="Arial" panose="020B0604020202020204" pitchFamily="34" charset="0"/>
              </a:rPr>
              <a:t>ptimizacija upita u SQL Serveru je ključan aspekt upravljanja bazama podataka koji može značajno uticati na ukupne performanse baze podataka. Kao što smo diskutovali, SQL Server engine koristi niz koraka za procesiranje i optimizaciju upita, pri čemu svaki korak ima za cilj identifikaciju i eliminaciju neefikasnosti u upitu.</a:t>
            </a:r>
            <a:endParaRPr lang="en-US" sz="20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2CF5908-F3A9-41DB-8ABC-E49898F3ACDB}"/>
              </a:ext>
            </a:extLst>
          </p:cNvPr>
          <p:cNvSpPr txBox="1"/>
          <p:nvPr/>
        </p:nvSpPr>
        <p:spPr>
          <a:xfrm>
            <a:off x="1377519" y="3948483"/>
            <a:ext cx="9044865" cy="1323439"/>
          </a:xfrm>
          <a:prstGeom prst="rect">
            <a:avLst/>
          </a:prstGeom>
          <a:noFill/>
        </p:spPr>
        <p:txBody>
          <a:bodyPr wrap="square" rtlCol="0">
            <a:spAutoFit/>
          </a:bodyPr>
          <a:lstStyle/>
          <a:p>
            <a:r>
              <a:rPr lang="sr-Latn-RS" sz="2000">
                <a:latin typeface="Arial" panose="020B0604020202020204" pitchFamily="34" charset="0"/>
                <a:cs typeface="Arial" panose="020B0604020202020204" pitchFamily="34" charset="0"/>
              </a:rPr>
              <a:t>O</a:t>
            </a:r>
            <a:r>
              <a:rPr lang="en-US" sz="2000">
                <a:latin typeface="Arial" panose="020B0604020202020204" pitchFamily="34" charset="0"/>
                <a:cs typeface="Arial" panose="020B0604020202020204" pitchFamily="34" charset="0"/>
              </a:rPr>
              <a:t>ptimizacija SQL Server upita </a:t>
            </a:r>
            <a:r>
              <a:rPr lang="sr-Latn-RS" sz="2000">
                <a:latin typeface="Arial" panose="020B0604020202020204" pitchFamily="34" charset="0"/>
                <a:cs typeface="Arial" panose="020B0604020202020204" pitchFamily="34" charset="0"/>
              </a:rPr>
              <a:t>z</a:t>
            </a:r>
            <a:r>
              <a:rPr lang="en-US" sz="2000">
                <a:latin typeface="Arial" panose="020B0604020202020204" pitchFamily="34" charset="0"/>
                <a:cs typeface="Arial" panose="020B0604020202020204" pitchFamily="34" charset="0"/>
              </a:rPr>
              <a:t>ahteva pažnju, opreznost i stalno praćenje. Korištenjem različitih alata i tehnika za optimizaciju upita, administratori baza podataka mogu poboljšati performanse i efikasnost svojih baza podataka, što dovodi do boljih ukupnih performansi sistema i korisničkog iskustva u celini</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3445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9B089F5-0325-40EA-BCCB-C67AAD7C4EAE}"/>
              </a:ext>
            </a:extLst>
          </p:cNvPr>
          <p:cNvSpPr txBox="1"/>
          <p:nvPr/>
        </p:nvSpPr>
        <p:spPr>
          <a:xfrm>
            <a:off x="3835264" y="1787259"/>
            <a:ext cx="4556885" cy="878446"/>
          </a:xfrm>
          <a:prstGeom prst="rect">
            <a:avLst/>
          </a:prstGeom>
          <a:noFill/>
        </p:spPr>
        <p:txBody>
          <a:bodyPr wrap="square" rtlCol="0">
            <a:spAutoFit/>
          </a:bodyPr>
          <a:lstStyle/>
          <a:p>
            <a:pPr defTabSz="1170432">
              <a:spcAft>
                <a:spcPts val="600"/>
              </a:spcAft>
            </a:pPr>
            <a:r>
              <a:rPr lang="sr-Latn-RS" sz="2304" b="1" kern="1200">
                <a:solidFill>
                  <a:schemeClr val="tx1">
                    <a:lumMod val="85000"/>
                    <a:lumOff val="15000"/>
                  </a:schemeClr>
                </a:solidFill>
                <a:latin typeface="Arial" panose="020B0604020202020204" pitchFamily="34" charset="0"/>
                <a:ea typeface="+mn-ea"/>
                <a:cs typeface="Arial" panose="020B0604020202020204" pitchFamily="34" charset="0"/>
              </a:rPr>
              <a:t>Univerzitet u Nišu</a:t>
            </a:r>
          </a:p>
          <a:p>
            <a:pPr defTabSz="1170432">
              <a:spcAft>
                <a:spcPts val="600"/>
              </a:spcAft>
            </a:pPr>
            <a:r>
              <a:rPr lang="sr-Latn-RS" sz="2304" b="1" kern="1200">
                <a:solidFill>
                  <a:schemeClr val="tx1">
                    <a:lumMod val="85000"/>
                    <a:lumOff val="15000"/>
                  </a:schemeClr>
                </a:solidFill>
                <a:latin typeface="Arial" panose="020B0604020202020204" pitchFamily="34" charset="0"/>
                <a:ea typeface="+mn-ea"/>
                <a:cs typeface="Arial" panose="020B0604020202020204" pitchFamily="34" charset="0"/>
              </a:rPr>
              <a:t>Elektronski fakultet</a:t>
            </a:r>
            <a:endParaRPr lang="sr-Latn-RS" b="1">
              <a:solidFill>
                <a:schemeClr val="tx1">
                  <a:lumMod val="85000"/>
                  <a:lumOff val="15000"/>
                </a:schemeClr>
              </a:solidFill>
              <a:latin typeface="Arial" panose="020B0604020202020204" pitchFamily="34" charset="0"/>
              <a:cs typeface="Arial" panose="020B0604020202020204" pitchFamily="34" charset="0"/>
            </a:endParaRPr>
          </a:p>
        </p:txBody>
      </p:sp>
      <p:pic>
        <p:nvPicPr>
          <p:cNvPr id="3" name="Picture 2" descr="Logo&#10;&#10;Description automatically generated">
            <a:extLst>
              <a:ext uri="{FF2B5EF4-FFF2-40B4-BE49-F238E27FC236}">
                <a16:creationId xmlns:a16="http://schemas.microsoft.com/office/drawing/2014/main" id="{0ED9CED4-CDF0-4307-80F1-C3689A19A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527273"/>
            <a:ext cx="1349356" cy="1349356"/>
          </a:xfrm>
          <a:prstGeom prst="rect">
            <a:avLst/>
          </a:prstGeom>
        </p:spPr>
      </p:pic>
      <p:pic>
        <p:nvPicPr>
          <p:cNvPr id="4" name="Picture 3" descr="Logo&#10;&#10;Description automatically generated">
            <a:extLst>
              <a:ext uri="{FF2B5EF4-FFF2-40B4-BE49-F238E27FC236}">
                <a16:creationId xmlns:a16="http://schemas.microsoft.com/office/drawing/2014/main" id="{40D8C0DD-C2D2-4EFD-A6DC-DE6E2E024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823" y="1232126"/>
            <a:ext cx="1939648" cy="1939648"/>
          </a:xfrm>
          <a:prstGeom prst="rect">
            <a:avLst/>
          </a:prstGeom>
        </p:spPr>
      </p:pic>
      <p:sp>
        <p:nvSpPr>
          <p:cNvPr id="5" name="TextBox 4">
            <a:extLst>
              <a:ext uri="{FF2B5EF4-FFF2-40B4-BE49-F238E27FC236}">
                <a16:creationId xmlns:a16="http://schemas.microsoft.com/office/drawing/2014/main" id="{C644DCCF-9833-4436-852E-7B204A5B8F86}"/>
              </a:ext>
            </a:extLst>
          </p:cNvPr>
          <p:cNvSpPr txBox="1"/>
          <p:nvPr/>
        </p:nvSpPr>
        <p:spPr>
          <a:xfrm>
            <a:off x="3141298" y="4559529"/>
            <a:ext cx="8407235" cy="1066344"/>
          </a:xfrm>
          <a:prstGeom prst="rect">
            <a:avLst/>
          </a:prstGeom>
          <a:noFill/>
        </p:spPr>
        <p:txBody>
          <a:bodyPr wrap="square" rtlCol="0">
            <a:spAutoFit/>
          </a:bodyPr>
          <a:lstStyle/>
          <a:p>
            <a:pPr algn="ctr" defTabSz="1170432">
              <a:spcAft>
                <a:spcPts val="600"/>
              </a:spcAft>
            </a:pPr>
            <a:r>
              <a:rPr lang="sr-Latn-RS" sz="6144" b="1" kern="1200">
                <a:solidFill>
                  <a:schemeClr val="tx1"/>
                </a:solidFill>
                <a:latin typeface="Arial" panose="020B0604020202020204" pitchFamily="34" charset="0"/>
                <a:ea typeface="+mn-ea"/>
                <a:cs typeface="Arial" panose="020B0604020202020204" pitchFamily="34" charset="0"/>
              </a:rPr>
              <a:t>HVALA NA PAŽN</a:t>
            </a:r>
            <a:r>
              <a:rPr lang="en-US" sz="6144" b="1" kern="1200">
                <a:solidFill>
                  <a:schemeClr val="tx1"/>
                </a:solidFill>
                <a:latin typeface="Arial" panose="020B0604020202020204" pitchFamily="34" charset="0"/>
                <a:ea typeface="+mn-ea"/>
                <a:cs typeface="Arial" panose="020B0604020202020204" pitchFamily="34" charset="0"/>
              </a:rPr>
              <a:t>j</a:t>
            </a:r>
            <a:r>
              <a:rPr lang="sr-Latn-RS" sz="6144" b="1" kern="1200">
                <a:solidFill>
                  <a:schemeClr val="tx1"/>
                </a:solidFill>
                <a:latin typeface="Arial" panose="020B0604020202020204" pitchFamily="34" charset="0"/>
                <a:ea typeface="+mn-ea"/>
                <a:cs typeface="Arial" panose="020B0604020202020204" pitchFamily="34" charset="0"/>
              </a:rPr>
              <a:t>I</a:t>
            </a:r>
            <a:endParaRPr lang="en-US" sz="48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1399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7BD59C-852B-4B8F-99E8-EFC9B98F95FE}"/>
              </a:ext>
            </a:extLst>
          </p:cNvPr>
          <p:cNvSpPr txBox="1"/>
          <p:nvPr/>
        </p:nvSpPr>
        <p:spPr>
          <a:xfrm>
            <a:off x="1377518" y="931680"/>
            <a:ext cx="1935332" cy="461665"/>
          </a:xfrm>
          <a:prstGeom prst="rect">
            <a:avLst/>
          </a:prstGeom>
          <a:noFill/>
        </p:spPr>
        <p:txBody>
          <a:bodyPr wrap="square" rtlCol="0">
            <a:spAutoFit/>
          </a:bodyPr>
          <a:lstStyle/>
          <a:p>
            <a:r>
              <a:rPr lang="sr-Latn-RS" sz="2400" b="1" dirty="0">
                <a:latin typeface="Arial" panose="020B0604020202020204" pitchFamily="34" charset="0"/>
                <a:cs typeface="Arial" panose="020B0604020202020204" pitchFamily="34" charset="0"/>
              </a:rPr>
              <a:t>SADRŽAJ</a:t>
            </a:r>
            <a:endParaRPr lang="en-US" sz="2400" b="1" dirty="0">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86F2F038-6E9B-4DCF-89E3-C107408DABA0}"/>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672FE79-8AA3-47C0-9AEE-20D7506733F3}"/>
              </a:ext>
            </a:extLst>
          </p:cNvPr>
          <p:cNvSpPr txBox="1"/>
          <p:nvPr/>
        </p:nvSpPr>
        <p:spPr>
          <a:xfrm flipH="1">
            <a:off x="1377518" y="1820353"/>
            <a:ext cx="9436963" cy="3416320"/>
          </a:xfrm>
          <a:prstGeom prst="rect">
            <a:avLst/>
          </a:prstGeom>
          <a:noFill/>
          <a:ln w="57150">
            <a:solidFill>
              <a:srgbClr val="0070C0">
                <a:alpha val="47843"/>
              </a:srgbClr>
            </a:solidFill>
          </a:ln>
        </p:spPr>
        <p:txBody>
          <a:bodyPr wrap="square" rtlCol="0">
            <a:spAutoFit/>
          </a:bodyPr>
          <a:lstStyle/>
          <a:p>
            <a:pPr marL="285750" indent="-285750">
              <a:buFont typeface="Wingdings" panose="05000000000000000000" pitchFamily="2" charset="2"/>
              <a:buChar char="§"/>
            </a:pPr>
            <a:endParaRPr lang="sr-Latn-RS" u="sng" dirty="0">
              <a:latin typeface="Arial" panose="020B0604020202020204" pitchFamily="34" charset="0"/>
              <a:cs typeface="Arial" panose="020B0604020202020204" pitchFamily="34" charset="0"/>
            </a:endParaRPr>
          </a:p>
          <a:p>
            <a:r>
              <a:rPr lang="sr-Latn-RS" u="sng">
                <a:latin typeface="Arial" panose="020B0604020202020204" pitchFamily="34" charset="0"/>
                <a:cs typeface="Arial" panose="020B0604020202020204" pitchFamily="34" charset="0"/>
              </a:rPr>
              <a:t>Uvod</a:t>
            </a:r>
            <a:endParaRPr lang="sr-Latn-RS" u="sng" dirty="0">
              <a:latin typeface="Arial" panose="020B0604020202020204" pitchFamily="34" charset="0"/>
              <a:cs typeface="Arial" panose="020B0604020202020204" pitchFamily="34" charset="0"/>
            </a:endParaRPr>
          </a:p>
          <a:p>
            <a:endParaRPr lang="sr-Latn-RS" u="sng" dirty="0">
              <a:latin typeface="Arial" panose="020B0604020202020204" pitchFamily="34" charset="0"/>
              <a:cs typeface="Arial" panose="020B0604020202020204" pitchFamily="34" charset="0"/>
            </a:endParaRPr>
          </a:p>
          <a:p>
            <a:r>
              <a:rPr lang="sr-Latn-RS" u="sng">
                <a:latin typeface="Arial" panose="020B0604020202020204" pitchFamily="34" charset="0"/>
                <a:cs typeface="Arial" panose="020B0604020202020204" pitchFamily="34" charset="0"/>
              </a:rPr>
              <a:t>Obrada upita</a:t>
            </a:r>
            <a:endParaRPr lang="sr-Latn-RS" u="sng" dirty="0">
              <a:latin typeface="Arial" panose="020B0604020202020204" pitchFamily="34" charset="0"/>
              <a:cs typeface="Arial" panose="020B0604020202020204" pitchFamily="34" charset="0"/>
            </a:endParaRPr>
          </a:p>
          <a:p>
            <a:endParaRPr lang="sr-Latn-RS" u="sng" dirty="0">
              <a:latin typeface="Arial" panose="020B0604020202020204" pitchFamily="34" charset="0"/>
              <a:cs typeface="Arial" panose="020B0604020202020204" pitchFamily="34" charset="0"/>
            </a:endParaRPr>
          </a:p>
          <a:p>
            <a:r>
              <a:rPr lang="sr-Latn-RS" u="sng">
                <a:latin typeface="Arial" panose="020B0604020202020204" pitchFamily="34" charset="0"/>
                <a:cs typeface="Arial" panose="020B0604020202020204" pitchFamily="34" charset="0"/>
              </a:rPr>
              <a:t>Optimizacija upita</a:t>
            </a:r>
            <a:endParaRPr lang="sr-Latn-RS" u="sng" dirty="0">
              <a:latin typeface="Arial" panose="020B0604020202020204" pitchFamily="34" charset="0"/>
              <a:cs typeface="Arial" panose="020B0604020202020204" pitchFamily="34" charset="0"/>
            </a:endParaRPr>
          </a:p>
          <a:p>
            <a:endParaRPr lang="sr-Latn-RS" u="sng" dirty="0">
              <a:latin typeface="Arial" panose="020B0604020202020204" pitchFamily="34" charset="0"/>
              <a:cs typeface="Arial" panose="020B0604020202020204" pitchFamily="34" charset="0"/>
            </a:endParaRPr>
          </a:p>
          <a:p>
            <a:r>
              <a:rPr lang="sr-Latn-RS" u="sng">
                <a:latin typeface="Arial" panose="020B0604020202020204" pitchFamily="34" charset="0"/>
                <a:cs typeface="Arial" panose="020B0604020202020204" pitchFamily="34" charset="0"/>
              </a:rPr>
              <a:t>Uskladištene procedure</a:t>
            </a:r>
            <a:endParaRPr lang="sr-Latn-RS" u="sng" dirty="0">
              <a:latin typeface="Arial" panose="020B0604020202020204" pitchFamily="34" charset="0"/>
              <a:cs typeface="Arial" panose="020B0604020202020204" pitchFamily="34" charset="0"/>
            </a:endParaRPr>
          </a:p>
          <a:p>
            <a:endParaRPr lang="sr-Latn-RS" u="sng" dirty="0">
              <a:latin typeface="Arial" panose="020B0604020202020204" pitchFamily="34" charset="0"/>
              <a:cs typeface="Arial" panose="020B0604020202020204" pitchFamily="34" charset="0"/>
            </a:endParaRPr>
          </a:p>
          <a:p>
            <a:r>
              <a:rPr lang="sr-Latn-RS" u="sng" dirty="0">
                <a:latin typeface="Arial" panose="020B0604020202020204" pitchFamily="34" charset="0"/>
                <a:cs typeface="Arial" panose="020B0604020202020204" pitchFamily="34" charset="0"/>
              </a:rPr>
              <a:t>Zaključak</a:t>
            </a:r>
          </a:p>
          <a:p>
            <a:pPr marL="285750" indent="-285750">
              <a:buFont typeface="Wingdings" panose="05000000000000000000" pitchFamily="2" charset="2"/>
              <a:buChar char="§"/>
            </a:pPr>
            <a:endParaRPr lang="sr-Latn-RS" u="sng" dirty="0">
              <a:latin typeface="Arial" panose="020B0604020202020204" pitchFamily="34" charset="0"/>
              <a:cs typeface="Arial" panose="020B0604020202020204" pitchFamily="34" charset="0"/>
            </a:endParaRPr>
          </a:p>
          <a:p>
            <a:endParaRPr lang="sr-Latn-RS" u="sng" dirty="0">
              <a:latin typeface="Arial" panose="020B0604020202020204" pitchFamily="34" charset="0"/>
              <a:cs typeface="Arial" panose="020B0604020202020204" pitchFamily="34" charset="0"/>
            </a:endParaRPr>
          </a:p>
        </p:txBody>
      </p:sp>
      <p:sp>
        <p:nvSpPr>
          <p:cNvPr id="11" name="Slide Number Placeholder 10">
            <a:extLst>
              <a:ext uri="{FF2B5EF4-FFF2-40B4-BE49-F238E27FC236}">
                <a16:creationId xmlns:a16="http://schemas.microsoft.com/office/drawing/2014/main" id="{DC491722-DCD5-4319-9456-613EED273592}"/>
              </a:ext>
            </a:extLst>
          </p:cNvPr>
          <p:cNvSpPr>
            <a:spLocks noGrp="1"/>
          </p:cNvSpPr>
          <p:nvPr>
            <p:ph type="sldNum" sz="quarter" idx="12"/>
          </p:nvPr>
        </p:nvSpPr>
        <p:spPr/>
        <p:txBody>
          <a:bodyPr/>
          <a:lstStyle/>
          <a:p>
            <a:fld id="{0F510E67-1E12-4F56-A6A2-FD15D925E26A}" type="slidenum">
              <a:rPr lang="en-US" smtClean="0"/>
              <a:t>1</a:t>
            </a:fld>
            <a:endParaRPr lang="en-US" dirty="0"/>
          </a:p>
        </p:txBody>
      </p:sp>
      <p:cxnSp>
        <p:nvCxnSpPr>
          <p:cNvPr id="12" name="Straight Connector 11">
            <a:extLst>
              <a:ext uri="{FF2B5EF4-FFF2-40B4-BE49-F238E27FC236}">
                <a16:creationId xmlns:a16="http://schemas.microsoft.com/office/drawing/2014/main" id="{52EC6797-FD7F-437D-ABF6-3CD740A1A6E2}"/>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9392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1CB62A-8DB9-4E46-BED5-ADE482421F17}"/>
              </a:ext>
            </a:extLst>
          </p:cNvPr>
          <p:cNvSpPr txBox="1"/>
          <p:nvPr/>
        </p:nvSpPr>
        <p:spPr>
          <a:xfrm>
            <a:off x="1377518" y="931680"/>
            <a:ext cx="1935332" cy="461665"/>
          </a:xfrm>
          <a:prstGeom prst="rect">
            <a:avLst/>
          </a:prstGeom>
          <a:noFill/>
        </p:spPr>
        <p:txBody>
          <a:bodyPr wrap="square" rtlCol="0">
            <a:spAutoFit/>
          </a:bodyPr>
          <a:lstStyle/>
          <a:p>
            <a:r>
              <a:rPr lang="sr-Latn-RS" sz="2400" b="1">
                <a:latin typeface="Arial" panose="020B0604020202020204" pitchFamily="34" charset="0"/>
                <a:cs typeface="Arial" panose="020B0604020202020204" pitchFamily="34" charset="0"/>
              </a:rPr>
              <a:t>Uvod u SQL</a:t>
            </a:r>
            <a:endParaRPr lang="en-US" sz="2400" b="1" dirty="0">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0D7EB94A-B348-4A76-A462-ABA2FCC9732D}"/>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300B373-DA13-413F-94FB-1719E546B499}"/>
              </a:ext>
            </a:extLst>
          </p:cNvPr>
          <p:cNvSpPr txBox="1"/>
          <p:nvPr/>
        </p:nvSpPr>
        <p:spPr>
          <a:xfrm>
            <a:off x="1377509" y="1855010"/>
            <a:ext cx="9480613" cy="707886"/>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SQL (Structured Query Language) je standardni jezik za pristupanje, komunikaciju i manipulaciju relacionim bazama podataka</a:t>
            </a:r>
            <a:r>
              <a:rPr lang="sr-Latn-RS" sz="200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4FEA867-4AD5-41E7-9B51-B92FB900F308}"/>
              </a:ext>
            </a:extLst>
          </p:cNvPr>
          <p:cNvSpPr txBox="1"/>
          <p:nvPr/>
        </p:nvSpPr>
        <p:spPr>
          <a:xfrm>
            <a:off x="1377509" y="2790842"/>
            <a:ext cx="9386285" cy="1938992"/>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Koristi se za različite operacije na bazi podataka kao što su</a:t>
            </a:r>
            <a:r>
              <a:rPr lang="sr-Latn-RS" sz="2000">
                <a:latin typeface="Arial" panose="020B0604020202020204" pitchFamily="34" charset="0"/>
                <a:cs typeface="Arial" panose="020B0604020202020204" pitchFamily="34" charset="0"/>
              </a:rPr>
              <a:t>:</a:t>
            </a:r>
            <a:r>
              <a:rPr lang="en-US" sz="2000">
                <a:latin typeface="Arial" panose="020B0604020202020204" pitchFamily="34" charset="0"/>
                <a:cs typeface="Arial" panose="020B0604020202020204" pitchFamily="34" charset="0"/>
              </a:rPr>
              <a:t> </a:t>
            </a:r>
            <a:endParaRPr lang="sr-Latn-RS"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kreiranje tabela, </a:t>
            </a:r>
            <a:endParaRPr lang="sr-Latn-RS"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ubacivanje podataka u tabele, </a:t>
            </a:r>
            <a:endParaRPr lang="sr-Latn-RS"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modifikacija podataka u tabelama</a:t>
            </a:r>
            <a:r>
              <a:rPr lang="sr-Latn-RS" sz="2000">
                <a:latin typeface="Arial" panose="020B0604020202020204" pitchFamily="34" charset="0"/>
                <a:cs typeface="Arial" panose="020B0604020202020204" pitchFamily="34" charset="0"/>
              </a:rPr>
              <a:t>,</a:t>
            </a:r>
            <a:r>
              <a:rPr lang="en-US" sz="2000">
                <a:latin typeface="Arial" panose="020B0604020202020204" pitchFamily="34" charset="0"/>
                <a:cs typeface="Arial" panose="020B0604020202020204" pitchFamily="34" charset="0"/>
              </a:rPr>
              <a:t> </a:t>
            </a:r>
            <a:endParaRPr lang="sr-Latn-RS"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brisanje podataka iz tabela</a:t>
            </a:r>
            <a:r>
              <a:rPr lang="sr-Latn-RS" sz="2000">
                <a:latin typeface="Arial" panose="020B0604020202020204" pitchFamily="34" charset="0"/>
                <a:cs typeface="Arial" panose="020B0604020202020204" pitchFamily="34" charset="0"/>
              </a:rPr>
              <a:t> i</a:t>
            </a:r>
          </a:p>
          <a:p>
            <a:pPr marL="342900" indent="-342900">
              <a:buFont typeface="Arial" panose="020B0604020202020204" pitchFamily="34" charset="0"/>
              <a:buChar char="•"/>
            </a:pPr>
            <a:r>
              <a:rPr lang="sr-Latn-RS" sz="2000">
                <a:latin typeface="Arial" panose="020B0604020202020204" pitchFamily="34" charset="0"/>
                <a:cs typeface="Arial" panose="020B0604020202020204" pitchFamily="34" charset="0"/>
              </a:rPr>
              <a:t>dobijanje  podataka iz tabela pomoću upita</a:t>
            </a:r>
            <a:endParaRPr lang="en-US" sz="2000" dirty="0">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487F6752-5A96-4CF0-80DF-E5CE0349B918}"/>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2</a:t>
            </a:fld>
            <a:endParaRPr lang="en-US">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E0CB2702-C345-4751-92D0-5A871893C28C}"/>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80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1CB62A-8DB9-4E46-BED5-ADE482421F17}"/>
              </a:ext>
            </a:extLst>
          </p:cNvPr>
          <p:cNvSpPr txBox="1"/>
          <p:nvPr/>
        </p:nvSpPr>
        <p:spPr>
          <a:xfrm>
            <a:off x="1377518" y="931680"/>
            <a:ext cx="1935332" cy="461665"/>
          </a:xfrm>
          <a:prstGeom prst="rect">
            <a:avLst/>
          </a:prstGeom>
          <a:noFill/>
        </p:spPr>
        <p:txBody>
          <a:bodyPr wrap="square" rtlCol="0">
            <a:spAutoFit/>
          </a:bodyPr>
          <a:lstStyle/>
          <a:p>
            <a:r>
              <a:rPr lang="sr-Latn-RS" sz="2400" b="1">
                <a:latin typeface="Arial" panose="020B0604020202020204" pitchFamily="34" charset="0"/>
                <a:cs typeface="Arial" panose="020B0604020202020204" pitchFamily="34" charset="0"/>
              </a:rPr>
              <a:t>Uvod u SQL</a:t>
            </a:r>
            <a:endParaRPr lang="en-US" sz="2400" b="1" dirty="0">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0D7EB94A-B348-4A76-A462-ABA2FCC9732D}"/>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AD6B8A4-9FEA-4F6E-82C3-56BB14ED7C76}"/>
              </a:ext>
            </a:extLst>
          </p:cNvPr>
          <p:cNvSpPr txBox="1"/>
          <p:nvPr/>
        </p:nvSpPr>
        <p:spPr>
          <a:xfrm>
            <a:off x="1377510" y="2305615"/>
            <a:ext cx="9976290" cy="2246769"/>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Komponente:</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Data Definition Language: za stvaranje i promenu </a:t>
            </a:r>
            <a:r>
              <a:rPr lang="sr-Latn-RS" sz="2000">
                <a:latin typeface="Arial" panose="020B0604020202020204" pitchFamily="34" charset="0"/>
                <a:cs typeface="Arial" panose="020B0604020202020204" pitchFamily="34" charset="0"/>
              </a:rPr>
              <a:t>šeme baze podataka. CREATE, DROP, ALTER, TRUNCATE</a:t>
            </a:r>
          </a:p>
          <a:p>
            <a:pPr marL="342900" indent="-342900">
              <a:buFont typeface="Arial" panose="020B0604020202020204" pitchFamily="34" charset="0"/>
              <a:buChar char="•"/>
            </a:pPr>
            <a:r>
              <a:rPr lang="sr-Latn-RS" sz="2000">
                <a:latin typeface="Arial" panose="020B0604020202020204" pitchFamily="34" charset="0"/>
                <a:cs typeface="Arial" panose="020B0604020202020204" pitchFamily="34" charset="0"/>
              </a:rPr>
              <a:t>Data Manipulation Language: za menjanje podataka u bazi. SELECT, UPDATE, INSERT, DELETE</a:t>
            </a:r>
          </a:p>
          <a:p>
            <a:pPr marL="342900" indent="-342900">
              <a:buFont typeface="Arial" panose="020B0604020202020204" pitchFamily="34" charset="0"/>
              <a:buChar char="•"/>
            </a:pPr>
            <a:r>
              <a:rPr lang="sr-Latn-RS" sz="2000">
                <a:latin typeface="Arial" panose="020B0604020202020204" pitchFamily="34" charset="0"/>
                <a:cs typeface="Arial" panose="020B0604020202020204" pitchFamily="34" charset="0"/>
              </a:rPr>
              <a:t>Data Control Language: naredbe za pristup bazi podataka. GRANT, REVOKE</a:t>
            </a:r>
          </a:p>
          <a:p>
            <a:pPr marL="342900" indent="-342900">
              <a:buFont typeface="Arial" panose="020B0604020202020204" pitchFamily="34" charset="0"/>
              <a:buChar char="•"/>
            </a:pPr>
            <a:r>
              <a:rPr lang="sr-Latn-RS" sz="2000">
                <a:latin typeface="Arial" panose="020B0604020202020204" pitchFamily="34" charset="0"/>
                <a:cs typeface="Arial" panose="020B0604020202020204" pitchFamily="34" charset="0"/>
              </a:rPr>
              <a:t>Transaction Control Language: za upravljanje transakcijama. COMMIT, ROLLBACK</a:t>
            </a:r>
            <a:endParaRPr lang="sr-Latn-RS" sz="2000" dirty="0">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487F6752-5A96-4CF0-80DF-E5CE0349B918}"/>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3</a:t>
            </a:fld>
            <a:endParaRPr lang="en-US">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E0CB2702-C345-4751-92D0-5A871893C28C}"/>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68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1B5C3B-6324-4EA2-BD53-7D4B6E29E8D3}"/>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4</a:t>
            </a:fld>
            <a:endParaRPr lang="en-US">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AABDC486-5930-4B40-ACEB-D1EAB35AD468}"/>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28BB16-E133-4E58-85EC-BD453F6B0826}"/>
              </a:ext>
            </a:extLst>
          </p:cNvPr>
          <p:cNvSpPr txBox="1"/>
          <p:nvPr/>
        </p:nvSpPr>
        <p:spPr>
          <a:xfrm>
            <a:off x="1377518" y="931680"/>
            <a:ext cx="6159624" cy="461665"/>
          </a:xfrm>
          <a:prstGeom prst="rect">
            <a:avLst/>
          </a:prstGeom>
          <a:noFill/>
        </p:spPr>
        <p:txBody>
          <a:bodyPr wrap="square" rtlCol="0">
            <a:spAutoFit/>
          </a:bodyPr>
          <a:lstStyle/>
          <a:p>
            <a:r>
              <a:rPr lang="sr-Latn-RS" sz="2400" b="1">
                <a:latin typeface="Arial" panose="020B0604020202020204" pitchFamily="34" charset="0"/>
                <a:cs typeface="Arial" panose="020B0604020202020204" pitchFamily="34" charset="0"/>
              </a:rPr>
              <a:t>Uvod u SQL Server</a:t>
            </a:r>
            <a:endParaRPr lang="en-US" sz="2400" b="1"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3FC2397F-2C86-4BBD-B91D-EAF413B006DE}"/>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4C7D7C-4198-09CC-A47C-AD727EA5D3A8}"/>
              </a:ext>
            </a:extLst>
          </p:cNvPr>
          <p:cNvSpPr txBox="1"/>
          <p:nvPr/>
        </p:nvSpPr>
        <p:spPr>
          <a:xfrm>
            <a:off x="1377510" y="2015634"/>
            <a:ext cx="7966787" cy="1015663"/>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SQL Server je sveobuhvatni RDBMS koji podržava širok spektar zadataka upravljanja podacima, kao što su skladištenje, preuzimanje, analiza i manipulacija podacima.</a:t>
            </a:r>
            <a:endParaRPr lang="sr-Latn-R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D13A631-3AE2-5FC8-CAF9-ACADA9F9034A}"/>
              </a:ext>
            </a:extLst>
          </p:cNvPr>
          <p:cNvSpPr txBox="1"/>
          <p:nvPr/>
        </p:nvSpPr>
        <p:spPr>
          <a:xfrm>
            <a:off x="1377510" y="3318872"/>
            <a:ext cx="9976290" cy="1015663"/>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Danas se SQL Server široko koristi u organizacijama svih veličina za razne aplikacije, od jednostavnog spremanja i dohvatanja podataka do složenih analitičkih, izveštajnih i integracijskih zadataka.</a:t>
            </a:r>
            <a:endParaRPr lang="sr-Latn-RS" sz="2000" dirty="0">
              <a:latin typeface="Arial" panose="020B0604020202020204" pitchFamily="34" charset="0"/>
              <a:cs typeface="Arial" panose="020B0604020202020204" pitchFamily="34" charset="0"/>
            </a:endParaRPr>
          </a:p>
        </p:txBody>
      </p:sp>
      <p:pic>
        <p:nvPicPr>
          <p:cNvPr id="15" name="Graphic 14">
            <a:extLst>
              <a:ext uri="{FF2B5EF4-FFF2-40B4-BE49-F238E27FC236}">
                <a16:creationId xmlns:a16="http://schemas.microsoft.com/office/drawing/2014/main" id="{40B03E04-4F42-F0D3-B383-47283F6485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2851" y="87148"/>
            <a:ext cx="2612394" cy="2612394"/>
          </a:xfrm>
          <a:prstGeom prst="rect">
            <a:avLst/>
          </a:prstGeom>
        </p:spPr>
      </p:pic>
    </p:spTree>
    <p:extLst>
      <p:ext uri="{BB962C8B-B14F-4D97-AF65-F5344CB8AC3E}">
        <p14:creationId xmlns:p14="http://schemas.microsoft.com/office/powerpoint/2010/main" val="58422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1B5C3B-6324-4EA2-BD53-7D4B6E29E8D3}"/>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5</a:t>
            </a:fld>
            <a:endParaRPr lang="en-US">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AABDC486-5930-4B40-ACEB-D1EAB35AD468}"/>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28BB16-E133-4E58-85EC-BD453F6B0826}"/>
              </a:ext>
            </a:extLst>
          </p:cNvPr>
          <p:cNvSpPr txBox="1"/>
          <p:nvPr/>
        </p:nvSpPr>
        <p:spPr>
          <a:xfrm>
            <a:off x="1377518" y="931680"/>
            <a:ext cx="6159624" cy="461665"/>
          </a:xfrm>
          <a:prstGeom prst="rect">
            <a:avLst/>
          </a:prstGeom>
          <a:noFill/>
        </p:spPr>
        <p:txBody>
          <a:bodyPr wrap="square" rtlCol="0">
            <a:spAutoFit/>
          </a:bodyPr>
          <a:lstStyle/>
          <a:p>
            <a:r>
              <a:rPr lang="sr-Latn-RS" sz="2400" b="1">
                <a:latin typeface="Arial" panose="020B0604020202020204" pitchFamily="34" charset="0"/>
                <a:cs typeface="Arial" panose="020B0604020202020204" pitchFamily="34" charset="0"/>
              </a:rPr>
              <a:t>Uvod u SQL Server</a:t>
            </a:r>
            <a:endParaRPr lang="en-US" sz="2400" b="1"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3FC2397F-2C86-4BBD-B91D-EAF413B006DE}"/>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4C7D7C-4198-09CC-A47C-AD727EA5D3A8}"/>
              </a:ext>
            </a:extLst>
          </p:cNvPr>
          <p:cNvSpPr txBox="1"/>
          <p:nvPr/>
        </p:nvSpPr>
        <p:spPr>
          <a:xfrm>
            <a:off x="1377510" y="2015634"/>
            <a:ext cx="9976290" cy="4093428"/>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Komponente:</a:t>
            </a:r>
          </a:p>
          <a:p>
            <a:pPr marL="342900" indent="-342900">
              <a:buFont typeface="Arial" panose="020B0604020202020204" pitchFamily="34" charset="0"/>
              <a:buChar char="•"/>
            </a:pPr>
            <a:r>
              <a:rPr lang="sr-Latn-RS" sz="2000">
                <a:latin typeface="Arial" panose="020B0604020202020204" pitchFamily="34" charset="0"/>
                <a:cs typeface="Arial" panose="020B0604020202020204" pitchFamily="34" charset="0"/>
              </a:rPr>
              <a:t>Database Engine</a:t>
            </a:r>
            <a:r>
              <a:rPr lang="en-US" sz="2000">
                <a:latin typeface="Arial" panose="020B0604020202020204" pitchFamily="34" charset="0"/>
                <a:cs typeface="Arial" panose="020B0604020202020204" pitchFamily="34" charset="0"/>
              </a:rPr>
              <a:t>: </a:t>
            </a:r>
            <a:r>
              <a:rPr lang="sr-Latn-RS" sz="2000">
                <a:latin typeface="Arial" panose="020B0604020202020204" pitchFamily="34" charset="0"/>
                <a:cs typeface="Arial" panose="020B0604020202020204" pitchFamily="34" charset="0"/>
              </a:rPr>
              <a:t>glavna komponenta koja je odgovorna za skladištenje, procesiranje i osiguravanje podataka</a:t>
            </a: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SQL Server Integration Services: alat za integraciju podataka koji omogućava ekstrakciju, transformaciju i učitavanje podataka iz različitih izvora u SQL Server bazu</a:t>
            </a:r>
            <a:endParaRPr lang="sr-Latn-RS"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SQL Server Analysis Services: komponenta za analizu podataka koja omogućava kreiranje i upravljanje modelima podataka za složenu poslovnu analizu i izveštavanje</a:t>
            </a:r>
            <a:endParaRPr lang="sr-Latn-RS"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SQL Server Reporting Services: </a:t>
            </a:r>
            <a:r>
              <a:rPr lang="sr-Latn-RS" sz="2000">
                <a:latin typeface="Arial" panose="020B0604020202020204" pitchFamily="34" charset="0"/>
                <a:cs typeface="Arial" panose="020B0604020202020204" pitchFamily="34" charset="0"/>
              </a:rPr>
              <a:t>alat </a:t>
            </a:r>
            <a:r>
              <a:rPr lang="en-US" sz="2000">
                <a:latin typeface="Arial" panose="020B0604020202020204" pitchFamily="34" charset="0"/>
                <a:cs typeface="Arial" panose="020B0604020202020204" pitchFamily="34" charset="0"/>
              </a:rPr>
              <a:t>za izveštavanje i vizualizaciju koji omogućava kreiranje, upravljanje i dostavu interaktivnih izveštaja.</a:t>
            </a:r>
            <a:endParaRPr lang="sr-Latn-RS" sz="20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a:latin typeface="Arial" panose="020B0604020202020204" pitchFamily="34" charset="0"/>
                <a:cs typeface="Arial" panose="020B0604020202020204" pitchFamily="34" charset="0"/>
              </a:rPr>
              <a:t>SQL Server Management Studio: upravljačka konzola koja pruža okruženje za upravljanje, konfigurisanje i administriranje SQL Server instanci i baza podataka</a:t>
            </a:r>
            <a:endParaRPr lang="sr-Latn-R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104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1B5C3B-6324-4EA2-BD53-7D4B6E29E8D3}"/>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6</a:t>
            </a:fld>
            <a:endParaRPr lang="en-US">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AABDC486-5930-4B40-ACEB-D1EAB35AD468}"/>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28BB16-E133-4E58-85EC-BD453F6B0826}"/>
              </a:ext>
            </a:extLst>
          </p:cNvPr>
          <p:cNvSpPr txBox="1"/>
          <p:nvPr/>
        </p:nvSpPr>
        <p:spPr>
          <a:xfrm>
            <a:off x="1377518" y="931680"/>
            <a:ext cx="6159624" cy="461665"/>
          </a:xfrm>
          <a:prstGeom prst="rect">
            <a:avLst/>
          </a:prstGeom>
          <a:noFill/>
        </p:spPr>
        <p:txBody>
          <a:bodyPr wrap="square" rtlCol="0">
            <a:spAutoFit/>
          </a:bodyPr>
          <a:lstStyle/>
          <a:p>
            <a:r>
              <a:rPr lang="sr-Latn-RS" sz="2400" b="1">
                <a:latin typeface="Arial" panose="020B0604020202020204" pitchFamily="34" charset="0"/>
                <a:cs typeface="Arial" panose="020B0604020202020204" pitchFamily="34" charset="0"/>
              </a:rPr>
              <a:t>Obrada upita kod SQL Servera</a:t>
            </a:r>
            <a:endParaRPr lang="en-US" sz="2400" b="1"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3FC2397F-2C86-4BBD-B91D-EAF413B006DE}"/>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4C7D7C-4198-09CC-A47C-AD727EA5D3A8}"/>
              </a:ext>
            </a:extLst>
          </p:cNvPr>
          <p:cNvSpPr txBox="1"/>
          <p:nvPr/>
        </p:nvSpPr>
        <p:spPr>
          <a:xfrm>
            <a:off x="1377510" y="2015634"/>
            <a:ext cx="9976290" cy="2554545"/>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Kada korisnik pošalje upit SQL Serveru, upit se obrađuje pomoću Database Engine-a, koji izvršava upit u nekoliko koraka:</a:t>
            </a:r>
          </a:p>
          <a:p>
            <a:pPr marL="457200" indent="-457200">
              <a:buFont typeface="+mj-lt"/>
              <a:buAutoNum type="arabicPeriod"/>
            </a:pPr>
            <a:r>
              <a:rPr lang="en-US" sz="2000">
                <a:latin typeface="Arial" panose="020B0604020202020204" pitchFamily="34" charset="0"/>
                <a:cs typeface="Arial" panose="020B0604020202020204" pitchFamily="34" charset="0"/>
              </a:rPr>
              <a:t>Parsiranje i normalizacija: Ulazni upit se parsira, a njegova sintaksa i semantika se validiraju. Tokom ove faze, SQL Server takođe vrši normalizaciju, što pojednostavljuje i ponovo piše upit u kanonskom obliku</a:t>
            </a:r>
            <a:endParaRPr lang="sr-Latn-RS" sz="2000">
              <a:latin typeface="Arial" panose="020B0604020202020204" pitchFamily="34" charset="0"/>
              <a:cs typeface="Arial" panose="020B0604020202020204" pitchFamily="34" charset="0"/>
            </a:endParaRPr>
          </a:p>
          <a:p>
            <a:pPr marL="457200" indent="-457200">
              <a:buFont typeface="+mj-lt"/>
              <a:buAutoNum type="arabicPeriod"/>
            </a:pPr>
            <a:r>
              <a:rPr lang="en-US" sz="2000">
                <a:latin typeface="Arial" panose="020B0604020202020204" pitchFamily="34" charset="0"/>
                <a:cs typeface="Arial" panose="020B0604020202020204" pitchFamily="34" charset="0"/>
              </a:rPr>
              <a:t>Algebrizacija: Normalizovani upit se prevodi u internu reprezentaciju nazvanu upitno stablo. Ovo stablo predstavlja logičku strukturu upita i koristi se za dalju obradu i optimizaciju.</a:t>
            </a:r>
          </a:p>
        </p:txBody>
      </p:sp>
    </p:spTree>
    <p:extLst>
      <p:ext uri="{BB962C8B-B14F-4D97-AF65-F5344CB8AC3E}">
        <p14:creationId xmlns:p14="http://schemas.microsoft.com/office/powerpoint/2010/main" val="291994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1B5C3B-6324-4EA2-BD53-7D4B6E29E8D3}"/>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7</a:t>
            </a:fld>
            <a:endParaRPr lang="en-US">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AABDC486-5930-4B40-ACEB-D1EAB35AD468}"/>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28BB16-E133-4E58-85EC-BD453F6B0826}"/>
              </a:ext>
            </a:extLst>
          </p:cNvPr>
          <p:cNvSpPr txBox="1"/>
          <p:nvPr/>
        </p:nvSpPr>
        <p:spPr>
          <a:xfrm>
            <a:off x="1377518" y="931680"/>
            <a:ext cx="6159624" cy="461665"/>
          </a:xfrm>
          <a:prstGeom prst="rect">
            <a:avLst/>
          </a:prstGeom>
          <a:noFill/>
        </p:spPr>
        <p:txBody>
          <a:bodyPr wrap="square" rtlCol="0">
            <a:spAutoFit/>
          </a:bodyPr>
          <a:lstStyle/>
          <a:p>
            <a:r>
              <a:rPr lang="sr-Latn-RS" sz="2400" b="1">
                <a:latin typeface="Arial" panose="020B0604020202020204" pitchFamily="34" charset="0"/>
                <a:cs typeface="Arial" panose="020B0604020202020204" pitchFamily="34" charset="0"/>
              </a:rPr>
              <a:t>Obrada upita kod SQL Servera</a:t>
            </a:r>
            <a:endParaRPr lang="en-US" sz="2400" b="1"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3FC2397F-2C86-4BBD-B91D-EAF413B006DE}"/>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4C7D7C-4198-09CC-A47C-AD727EA5D3A8}"/>
              </a:ext>
            </a:extLst>
          </p:cNvPr>
          <p:cNvSpPr txBox="1"/>
          <p:nvPr/>
        </p:nvSpPr>
        <p:spPr>
          <a:xfrm>
            <a:off x="1377510" y="2015634"/>
            <a:ext cx="9976290" cy="2862322"/>
          </a:xfrm>
          <a:prstGeom prst="rect">
            <a:avLst/>
          </a:prstGeom>
          <a:noFill/>
        </p:spPr>
        <p:txBody>
          <a:bodyPr wrap="square" rtlCol="0">
            <a:spAutoFit/>
          </a:bodyPr>
          <a:lstStyle/>
          <a:p>
            <a:pPr marL="457200" indent="-457200">
              <a:buFont typeface="+mj-lt"/>
              <a:buAutoNum type="arabicPeriod" startAt="3"/>
            </a:pPr>
            <a:r>
              <a:rPr lang="en-US" sz="2000">
                <a:latin typeface="Arial" panose="020B0604020202020204" pitchFamily="34" charset="0"/>
                <a:cs typeface="Arial" panose="020B0604020202020204" pitchFamily="34" charset="0"/>
              </a:rPr>
              <a:t>Optimizacija: Optimizator upita generiše efikasan plan izvršenja upita koristeći različite tehnike optimizacije zasnovane na troškovima. Optimizator razmatra faktore kao što su dostupni indeksi, metode spajanja i raspodela podataka da bi stvorio optimalni plan</a:t>
            </a:r>
            <a:endParaRPr lang="sr-Latn-RS" sz="2000">
              <a:latin typeface="Arial" panose="020B0604020202020204" pitchFamily="34" charset="0"/>
              <a:cs typeface="Arial" panose="020B0604020202020204" pitchFamily="34" charset="0"/>
            </a:endParaRPr>
          </a:p>
          <a:p>
            <a:pPr marL="457200" indent="-457200">
              <a:buFont typeface="+mj-lt"/>
              <a:buAutoNum type="arabicPeriod" startAt="3"/>
            </a:pPr>
            <a:r>
              <a:rPr lang="sr-Latn-RS" sz="2000">
                <a:latin typeface="Arial" panose="020B0604020202020204" pitchFamily="34" charset="0"/>
                <a:cs typeface="Arial" panose="020B0604020202020204" pitchFamily="34" charset="0"/>
              </a:rPr>
              <a:t>K</a:t>
            </a:r>
            <a:r>
              <a:rPr lang="en-US" sz="2000">
                <a:latin typeface="Arial" panose="020B0604020202020204" pitchFamily="34" charset="0"/>
                <a:cs typeface="Arial" panose="020B0604020202020204" pitchFamily="34" charset="0"/>
              </a:rPr>
              <a:t>ompilacija: Optimizovani plan upita se kompajlira u izvršni oblik. Ovaj korak uključuje generisanje mašinskog koda i alokaciju resursa za izvršenje upita.</a:t>
            </a:r>
            <a:endParaRPr lang="sr-Latn-RS" sz="2000">
              <a:latin typeface="Arial" panose="020B0604020202020204" pitchFamily="34" charset="0"/>
              <a:cs typeface="Arial" panose="020B0604020202020204" pitchFamily="34" charset="0"/>
            </a:endParaRPr>
          </a:p>
          <a:p>
            <a:pPr marL="457200" indent="-457200">
              <a:buFont typeface="+mj-lt"/>
              <a:buAutoNum type="arabicPeriod" startAt="3"/>
            </a:pPr>
            <a:r>
              <a:rPr lang="en-US" sz="2000">
                <a:latin typeface="Arial" panose="020B0604020202020204" pitchFamily="34" charset="0"/>
                <a:cs typeface="Arial" panose="020B0604020202020204" pitchFamily="34" charset="0"/>
              </a:rPr>
              <a:t>Izvršavanje: Kompajlirani plan upita se izvršava od strane baze podataka, koja dohvata ili modifikuje podatke specificirane upitom. Baza podataka čita podatke sa diska, obrađuje ih u memoriji i vraća rezultate klijentu</a:t>
            </a:r>
            <a:endParaRPr lang="sr-Latn-R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45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1B5C3B-6324-4EA2-BD53-7D4B6E29E8D3}"/>
              </a:ext>
            </a:extLst>
          </p:cNvPr>
          <p:cNvSpPr>
            <a:spLocks noGrp="1"/>
          </p:cNvSpPr>
          <p:nvPr>
            <p:ph type="sldNum" sz="quarter" idx="12"/>
          </p:nvPr>
        </p:nvSpPr>
        <p:spPr/>
        <p:txBody>
          <a:bodyPr/>
          <a:lstStyle/>
          <a:p>
            <a:fld id="{0F510E67-1E12-4F56-A6A2-FD15D925E26A}" type="slidenum">
              <a:rPr lang="en-US" smtClean="0">
                <a:latin typeface="Arial" panose="020B0604020202020204" pitchFamily="34" charset="0"/>
                <a:cs typeface="Arial" panose="020B0604020202020204" pitchFamily="34" charset="0"/>
              </a:rPr>
              <a:t>8</a:t>
            </a:fld>
            <a:endParaRPr lang="en-US">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AABDC486-5930-4B40-ACEB-D1EAB35AD468}"/>
              </a:ext>
            </a:extLst>
          </p:cNvPr>
          <p:cNvCxnSpPr>
            <a:cxnSpLocks/>
          </p:cNvCxnSpPr>
          <p:nvPr/>
        </p:nvCxnSpPr>
        <p:spPr>
          <a:xfrm>
            <a:off x="10932850" y="6356350"/>
            <a:ext cx="0" cy="284147"/>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28BB16-E133-4E58-85EC-BD453F6B0826}"/>
              </a:ext>
            </a:extLst>
          </p:cNvPr>
          <p:cNvSpPr txBox="1"/>
          <p:nvPr/>
        </p:nvSpPr>
        <p:spPr>
          <a:xfrm>
            <a:off x="1377518" y="931680"/>
            <a:ext cx="6159624" cy="461665"/>
          </a:xfrm>
          <a:prstGeom prst="rect">
            <a:avLst/>
          </a:prstGeom>
          <a:noFill/>
        </p:spPr>
        <p:txBody>
          <a:bodyPr wrap="square" rtlCol="0">
            <a:spAutoFit/>
          </a:bodyPr>
          <a:lstStyle/>
          <a:p>
            <a:r>
              <a:rPr lang="sr-Latn-RS" sz="2400" b="1">
                <a:latin typeface="Arial" panose="020B0604020202020204" pitchFamily="34" charset="0"/>
                <a:cs typeface="Arial" panose="020B0604020202020204" pitchFamily="34" charset="0"/>
              </a:rPr>
              <a:t>Svrha optimizacije SQL upita</a:t>
            </a:r>
            <a:endParaRPr lang="en-US" sz="2400" b="1"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3FC2397F-2C86-4BBD-B91D-EAF413B006DE}"/>
              </a:ext>
            </a:extLst>
          </p:cNvPr>
          <p:cNvCxnSpPr>
            <a:cxnSpLocks/>
          </p:cNvCxnSpPr>
          <p:nvPr/>
        </p:nvCxnSpPr>
        <p:spPr>
          <a:xfrm>
            <a:off x="1377518" y="1393345"/>
            <a:ext cx="861133"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44C7D7C-4198-09CC-A47C-AD727EA5D3A8}"/>
              </a:ext>
            </a:extLst>
          </p:cNvPr>
          <p:cNvSpPr txBox="1"/>
          <p:nvPr/>
        </p:nvSpPr>
        <p:spPr>
          <a:xfrm>
            <a:off x="1377510" y="2015634"/>
            <a:ext cx="9976290" cy="2554545"/>
          </a:xfrm>
          <a:prstGeom prst="rect">
            <a:avLst/>
          </a:prstGeom>
          <a:noFill/>
        </p:spPr>
        <p:txBody>
          <a:bodyPr wrap="square" rtlCol="0">
            <a:spAutoFit/>
          </a:bodyPr>
          <a:lstStyle/>
          <a:p>
            <a:pPr marL="457200" indent="-457200">
              <a:buFont typeface="Arial" panose="020B0604020202020204" pitchFamily="34" charset="0"/>
              <a:buChar char="•"/>
            </a:pPr>
            <a:r>
              <a:rPr lang="sr-Latn-RS" sz="2000">
                <a:latin typeface="Arial" panose="020B0604020202020204" pitchFamily="34" charset="0"/>
                <a:cs typeface="Arial" panose="020B0604020202020204" pitchFamily="34" charset="0"/>
              </a:rPr>
              <a:t>S</a:t>
            </a:r>
            <a:r>
              <a:rPr lang="en-US" sz="2000">
                <a:latin typeface="Arial" panose="020B0604020202020204" pitchFamily="34" charset="0"/>
                <a:cs typeface="Arial" panose="020B0604020202020204" pitchFamily="34" charset="0"/>
              </a:rPr>
              <a:t>manjenje vremena odziva: Glavni cilj je poboljšanje performansi smanjenjem vremena odziva. Razlika između zahteva korisnika za podacima i dobijanja odgovora treba biti minimalna radi boljeg korisničkog iskustva.</a:t>
            </a:r>
            <a:endParaRPr lang="sr-Latn-RS" sz="200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sr-Latn-RS" sz="2000">
                <a:latin typeface="Arial" panose="020B0604020202020204" pitchFamily="34" charset="0"/>
                <a:cs typeface="Arial" panose="020B0604020202020204" pitchFamily="34" charset="0"/>
              </a:rPr>
              <a:t>S</a:t>
            </a:r>
            <a:r>
              <a:rPr lang="en-US" sz="2000">
                <a:latin typeface="Arial" panose="020B0604020202020204" pitchFamily="34" charset="0"/>
                <a:cs typeface="Arial" panose="020B0604020202020204" pitchFamily="34" charset="0"/>
              </a:rPr>
              <a:t>manjenje vremena trajanja izvođenja na procesoru: Vreme izvođenja upita na procesoru treba biti smanjeno kako bi se dobili brži rezultati. </a:t>
            </a:r>
            <a:endParaRPr lang="sr-Latn-RS" sz="200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sr-Latn-RS" sz="2000">
                <a:latin typeface="Arial" panose="020B0604020202020204" pitchFamily="34" charset="0"/>
                <a:cs typeface="Arial" panose="020B0604020202020204" pitchFamily="34" charset="0"/>
              </a:rPr>
              <a:t>P</a:t>
            </a:r>
            <a:r>
              <a:rPr lang="en-US" sz="2000">
                <a:latin typeface="Arial" panose="020B0604020202020204" pitchFamily="34" charset="0"/>
                <a:cs typeface="Arial" panose="020B0604020202020204" pitchFamily="34" charset="0"/>
              </a:rPr>
              <a:t>ovećanje propusnosti: Broj resursa kojima treba pristupiti kako bi se dobili svi potrebni podaci treba biti minimiziran. Broj redova koji se trebaju dohvatiti u određenom upitu treba biti efikasan na način da se koristi što manje resursa.</a:t>
            </a:r>
            <a:endParaRPr lang="sr-Latn-R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357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1591</TotalTime>
  <Words>1368</Words>
  <Application>Microsoft Office PowerPoint</Application>
  <PresentationFormat>Widescreen</PresentationFormat>
  <Paragraphs>102</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MIlan Stankovic</dc:creator>
  <cp:lastModifiedBy>Milos Veljanovski</cp:lastModifiedBy>
  <cp:revision>48</cp:revision>
  <dcterms:created xsi:type="dcterms:W3CDTF">2022-01-29T19:21:23Z</dcterms:created>
  <dcterms:modified xsi:type="dcterms:W3CDTF">2023-04-19T06:53:24Z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2023-04-19T01:27:55Z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603b7beb-c746-4e6d-89c8-afca0072de12</vt:lpwstr>
  </property>
  <property fmtid="{D5CDD505-2E9C-101B-9397-08002B2CF9AE}" pid="7" name="MSIP_Label_defa4170-0d19-0005-0004-bc88714345d2_ActionId">
    <vt:lpwstr>7c0dc281-ec18-4de4-b57e-c02c94f489b2</vt:lpwstr>
  </property>
  <property fmtid="{D5CDD505-2E9C-101B-9397-08002B2CF9AE}" pid="8" name="MSIP_Label_defa4170-0d19-0005-0004-bc88714345d2_ContentBits">
    <vt:lpwstr>0</vt:lpwstr>
  </property>
</Properties>
</file>