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80" r:id="rId4"/>
    <p:sldId id="281" r:id="rId5"/>
    <p:sldId id="260" r:id="rId6"/>
    <p:sldId id="282" r:id="rId7"/>
    <p:sldId id="283" r:id="rId8"/>
    <p:sldId id="294" r:id="rId9"/>
    <p:sldId id="285" r:id="rId10"/>
    <p:sldId id="286" r:id="rId11"/>
    <p:sldId id="287" r:id="rId12"/>
    <p:sldId id="295" r:id="rId13"/>
    <p:sldId id="296" r:id="rId14"/>
    <p:sldId id="297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94632" autoAdjust="0"/>
  </p:normalViewPr>
  <p:slideViewPr>
    <p:cSldViewPr snapToGrid="0">
      <p:cViewPr varScale="1">
        <p:scale>
          <a:sx n="110" d="100"/>
          <a:sy n="110" d="100"/>
        </p:scale>
        <p:origin x="12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76B5-3D64-4131-818B-989C7B34FBD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4693D-F903-4B76-9459-0679850E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03E-0A7C-44B4-8476-07055D2F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2A3A-BCC8-4E14-B7C4-9A02E6E7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7FA1-0BCE-4E5C-B926-D7D69842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E046-8B93-441D-9C0D-5135BE4E9CEE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F264-1D1B-4492-AEDE-C4EA488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3109-441D-4914-A260-F1E16598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1F9-376E-4CD3-A899-B27B59F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A45C-FF53-4A74-8966-75149D033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A016-A8F3-4E84-81C7-F1F5D57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9436-8FFD-46E1-B124-CCEDA1A2A2B8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3B9D-DCF3-48D5-A549-F3CE3A2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484-1DC0-49D9-B33C-B6F1B1D0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A2DE1-9104-41FE-A1D5-2460805EC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333-22C6-4BDB-8A24-0FA7C8292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FF5D-60BE-41CE-97D1-9D5D9F4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B25A-E170-450E-AF11-58D2D4177B39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69FD-4F1D-4DA2-A1EC-A7485937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64B2-E0DB-468B-ABAD-0C6E3D1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6165-3A26-4D96-B01E-7A03878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4B88-0668-4B5E-B328-16AAD328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A90E-3479-4ABA-B48C-83B54F8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608B-E934-418C-B73D-BC7A4C180616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AFF6-D8AD-41F2-A176-FCBB51C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0340-3931-494A-9638-98DD27A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1329-B312-42C4-846A-0822E957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8006-EEB1-496E-ACE8-685A428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70F-B683-4D5A-BF49-823BB37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450-4E08-4610-B3AF-4C23ACE08559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FCB-55BD-43B4-A557-0A3974AF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546F-48A8-44B3-B3AC-449025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502E-131A-498D-819B-1CFE964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1A52-695A-4674-9B04-4E21652C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8F71-8B75-4FFD-8B30-0901F9D6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9BD1-370C-49C6-9F6F-28D9DD2B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64D-888C-485A-A757-B72C67D65CC8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A96F-8D83-46F7-869C-C45A3F4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6F09-2546-48AF-89A2-792C5B8F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E41-1BB6-4198-A358-0EFE92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4659-9D11-49D5-B17A-EAC229DB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6579-533D-4B3A-BFB5-11132A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4F34F-0130-4198-8B59-08E602F6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ABDEE-CF76-4D89-B26F-4B6756F9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415DE-DB98-4DA1-97E0-789CE5B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9D86-1BB4-471E-B932-563519751176}" type="datetime1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93DF0-4D6A-4FD1-A3BB-A0F1688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36DE5-E9DD-4593-BA2D-6ED12EE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38D-21D0-4943-8C80-9C05CD6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93467-AB81-4D5E-AD85-A959790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DF56-1326-461F-9737-F5B291C187FF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0278-D435-413E-8790-D524664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2BE7-E5E3-467E-8F55-41B84D0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D601-BB1F-4123-8EE8-772D1C9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1E60-D955-478B-B995-9969A08C0037}" type="datetime1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ED60-BD9D-4506-BADA-F16DD445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D1F6-22BC-46C5-B534-110A920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A4C-1278-43CE-9843-4257594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D8B-E035-4250-9D80-A2FAD2ED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02DA-5E9D-48BD-8A85-1EE3F584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9A5E-2E87-4B31-A4AC-69FFCAD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0BA-00CC-4562-A73D-BDF6C94DE02D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EB2-3B96-4CEA-B377-B28D340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C6B2-A2D2-47C2-BEAF-6E6FA86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48C-7DAB-4009-B858-FD04002D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41CD9-C13A-43B1-9159-670041740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5E65C-520D-4776-AD37-DF784D3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A7DC-EAAF-4650-835D-9F1C749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EE6-7F6E-41A7-8E54-1D9F59091A45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A6AF-64B9-40D8-BE2F-EB8230FD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0BB0-0BE0-4AA2-8829-B2FCA11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6BC7-D7A0-4B9A-BAEA-7D4F9C1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2EA0-096C-482E-BC0F-92E222C3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C336-76AD-4295-BDA4-43BE5E9D1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4E82-6905-43C1-9948-02DD354A7AC5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783-9398-4F54-8876-B65AFAFE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1102-DC17-454A-BCEE-947E22CB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0E67-1E12-4F56-A6A2-FD15D925E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3D52F-A4D5-46B6-84FA-1DCA1D4065C3}"/>
              </a:ext>
            </a:extLst>
          </p:cNvPr>
          <p:cNvSpPr txBox="1"/>
          <p:nvPr/>
        </p:nvSpPr>
        <p:spPr>
          <a:xfrm>
            <a:off x="3236904" y="1081143"/>
            <a:ext cx="320100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sr-Latn-RS" sz="162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Univerzitet u Nišu</a:t>
            </a:r>
          </a:p>
          <a:p>
            <a:pPr defTabSz="822960">
              <a:spcAft>
                <a:spcPts val="600"/>
              </a:spcAft>
            </a:pPr>
            <a:r>
              <a:rPr lang="sr-Latn-RS" sz="162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Elektronski fakultet</a:t>
            </a:r>
            <a:endParaRPr lang="sr-Latn-RS" b="1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D46433-DE89-4F1C-A59E-EB561FB2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13" y="898515"/>
            <a:ext cx="947861" cy="947861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FBF99A4-82CE-4481-AC92-94753337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74" y="691187"/>
            <a:ext cx="1362514" cy="1362514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C2BF1-12A3-4746-8DF0-01F66D7CFA14}"/>
              </a:ext>
            </a:extLst>
          </p:cNvPr>
          <p:cNvSpPr txBox="1"/>
          <p:nvPr/>
        </p:nvSpPr>
        <p:spPr>
          <a:xfrm>
            <a:off x="994812" y="2938976"/>
            <a:ext cx="8538071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sr-Latn-RS" sz="180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SEMINARSKI RAD - prezentacija</a:t>
            </a:r>
          </a:p>
          <a:p>
            <a:pPr defTabSz="822960">
              <a:spcAft>
                <a:spcPts val="600"/>
              </a:spcAft>
            </a:pPr>
            <a:r>
              <a:rPr lang="sr-Latn-RS" sz="252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Obrada transakcija, planovi izvršavanja transakcija, izolacija i zaključavanje kod SQL Server baze podataka</a:t>
            </a:r>
            <a:endParaRPr lang="en-US" sz="2520" b="1" kern="120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822960">
              <a:spcAft>
                <a:spcPts val="600"/>
              </a:spcAft>
            </a:pPr>
            <a:r>
              <a:rPr lang="sr-Latn-RS" sz="180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Sistemi za upravljanje bazama podataka</a:t>
            </a:r>
            <a:endParaRPr lang="en-US" sz="2000" b="1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19F2C-F201-4A3E-A85E-ABA468AD5CF1}"/>
              </a:ext>
            </a:extLst>
          </p:cNvPr>
          <p:cNvSpPr txBox="1"/>
          <p:nvPr/>
        </p:nvSpPr>
        <p:spPr>
          <a:xfrm>
            <a:off x="994813" y="4991009"/>
            <a:ext cx="448418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sr-Latn-RS" sz="144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Student</a:t>
            </a: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Miloš Veljanovski br. ind. </a:t>
            </a:r>
            <a:r>
              <a:rPr lang="sr-Latn-RS" sz="144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1559</a:t>
            </a: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defTabSz="822960">
              <a:spcAft>
                <a:spcPts val="600"/>
              </a:spcAft>
            </a:pP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  <a:p>
            <a:pPr defTabSz="822960">
              <a:spcAft>
                <a:spcPts val="600"/>
              </a:spcAft>
            </a:pPr>
            <a:r>
              <a:rPr lang="sr-Latn-RS" sz="144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Mentor</a:t>
            </a: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U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Prof. D</a:t>
            </a: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Aleksandar </a:t>
            </a: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Stanimirović</a:t>
            </a:r>
            <a:endParaRPr lang="en-US" sz="160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12AF2-D1AF-4EA6-BCEF-CDAF49660672}"/>
              </a:ext>
            </a:extLst>
          </p:cNvPr>
          <p:cNvSpPr txBox="1"/>
          <p:nvPr/>
        </p:nvSpPr>
        <p:spPr>
          <a:xfrm>
            <a:off x="9458892" y="6139171"/>
            <a:ext cx="1455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sr-Latn-RS" sz="144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Niš, </a:t>
            </a:r>
            <a:r>
              <a:rPr lang="sr-Latn-RS" sz="144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</a:t>
            </a:r>
            <a:r>
              <a:rPr lang="sr-Latn-RS" sz="144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2023. </a:t>
            </a:r>
            <a:endParaRPr lang="en-US" sz="1600" b="1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0A972F4-7ADB-B045-D6E3-19FF189B6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6675" y="41401"/>
            <a:ext cx="2958324" cy="29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4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Nivoi izolacije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0" y="2015634"/>
            <a:ext cx="99762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Nivoi izolacije u SQL Serveru se koriste za definisanje stepena do kojeg jedna transakcija mora biti izolovana od izmena resursa ili podataka koje vrše druge istovremene transakcije. Različiti nivoi izolacije su:</a:t>
            </a:r>
            <a:endParaRPr lang="sr-Latn-RS" sz="2000" b="0" i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i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ead Uncommitted (Čitanje bez potvrde)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ead Committed (Čitanje sa potvrdom)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epeatable Read (Ponovljivo čitanje)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Snapshot (Snimak)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Serializable (Serijski)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2000" b="0" i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 LEVEL</a:t>
            </a:r>
            <a:endParaRPr lang="en-US" sz="2000" b="0" i="0">
              <a:solidFill>
                <a:srgbClr val="37415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7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Zaključavanje u SQL Serveru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0" y="2015634"/>
            <a:ext cx="9976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Znamo da više korisnika može pristupiti bazama podataka istovremeno. Zbog toga je zaključavanje neophodno za uspešnu transakciju i štiti podatke od korupcije ili poništavanja kada više korisnika pokušava čitati, pisati ili ažurirati bazu podataka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Obično je zaključavanje (brava) struktura u memoriji sa vlasnicima, tipovima i hešom resursa koje treba da zaštiti. Kao struktura u memoriji, veličina jedne brave je 96 bajtova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aključavanje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 je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dizajnirano da osigura integritet i doslednost podataka omogućavajući istovremeni pristup podacima, jer prisiljava svaku transakciju da prođe ACID test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08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Režimi zaključavanja (Lock modes)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0" y="2015634"/>
            <a:ext cx="9976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Režim zaključavanja se koristi kako bi se sprečilo da drugi korisnici čitaju ili menjaju zaključani resurs. Može se kategorisati u sledećih šest tipova: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Isključivo zaključavanje (X)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Deljeno zaključavanje (S)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Ažurirajuće zaključavanje (U)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Zaključavanje nameravanja (I)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Šema zaključavanje (Sch)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Zaključavanje masovnog ažuriranja (BU)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3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Primer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0" y="2015634"/>
            <a:ext cx="99762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 SQL Serveru, dm_tran_locks predstavlja sistemski prikaz (view) koji pruža informacije o zaključavanjima (bravama)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Pruža detalje o transakciji, zaključanom resursu, režimu zaključavanja i drugim relevantnim informacijama. Ovaj prikaz je posebno koristan za praćenje i otklanjanje problema povezanih sa zaključavanjem, jer nam omogućava da pregledamo trenutno stanje zaključavanja unutar baze podataka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Evo nekih od ključnih kolona dostupnih u prikazu dm_tran_locks: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request_session_id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resource_database_id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resource_type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request_mode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request_status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request_owner_type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request_owner_id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3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Primer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9D3765-6187-DE2F-5E7A-5E385009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45" y="1983366"/>
            <a:ext cx="10097909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6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4DCCF-9833-4436-852E-7B204A5B8F86}"/>
              </a:ext>
            </a:extLst>
          </p:cNvPr>
          <p:cNvSpPr txBox="1"/>
          <p:nvPr/>
        </p:nvSpPr>
        <p:spPr>
          <a:xfrm>
            <a:off x="3141298" y="4559529"/>
            <a:ext cx="8407235" cy="10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0432">
              <a:spcAft>
                <a:spcPts val="600"/>
              </a:spcAft>
            </a:pPr>
            <a:r>
              <a:rPr lang="sr-Latn-RS" sz="6144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HVALA NA PAŽN</a:t>
            </a:r>
            <a:r>
              <a:rPr lang="en-US" sz="6144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lang="sr-Latn-RS" sz="6144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BD59C-852B-4B8F-99E8-EFC9B98F95FE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F2F038-6E9B-4DCF-89E3-C107408DABA0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2FE79-8AA3-47C0-9AEE-20D7506733F3}"/>
              </a:ext>
            </a:extLst>
          </p:cNvPr>
          <p:cNvSpPr txBox="1"/>
          <p:nvPr/>
        </p:nvSpPr>
        <p:spPr>
          <a:xfrm flipH="1">
            <a:off x="1377518" y="1820353"/>
            <a:ext cx="9436963" cy="3416320"/>
          </a:xfrm>
          <a:prstGeom prst="rect">
            <a:avLst/>
          </a:prstGeom>
          <a:noFill/>
          <a:ln w="57150">
            <a:solidFill>
              <a:srgbClr val="0070C0">
                <a:alpha val="47843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 u transakcije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Vrste transakcija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Kontrola i stanja transakcija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Izolacija transakcija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>
                <a:latin typeface="Arial" panose="020B0604020202020204" pitchFamily="34" charset="0"/>
                <a:cs typeface="Arial" panose="020B0604020202020204" pitchFamily="34" charset="0"/>
              </a:rPr>
              <a:t>Zaključa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vanje transakcija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491722-DCD5-4319-9456-613EED2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EC6797-FD7F-437D-ABF6-3CD740A1A6E2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7" y="931680"/>
            <a:ext cx="312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Uvod u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transakcije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00B373-DA13-413F-94FB-1719E546B499}"/>
              </a:ext>
            </a:extLst>
          </p:cNvPr>
          <p:cNvSpPr txBox="1"/>
          <p:nvPr/>
        </p:nvSpPr>
        <p:spPr>
          <a:xfrm>
            <a:off x="1377510" y="1855010"/>
            <a:ext cx="5676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Glavna ideja transakcija je da kada bilo koja od naredbi vrati grešku, sve modifikacije se poništavaju radi obezbeđivanja integriteta podataka. S druge strane, ako su sve naredbe uspešno završene, modifikacije podataka postaju trajne u bazi podataka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EA867-4AD5-41E7-9B51-B92FB900F308}"/>
              </a:ext>
            </a:extLst>
          </p:cNvPr>
          <p:cNvSpPr txBox="1"/>
          <p:nvPr/>
        </p:nvSpPr>
        <p:spPr>
          <a:xfrm>
            <a:off x="1377509" y="3987328"/>
            <a:ext cx="5676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Č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etiri glavna svojstva transakcija omogućavaju tačnije i doslednije operacije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Atomičnost,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Konzistentnost,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Izolacija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Trajnost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E445942D-BD42-0D04-D188-BE8B9BE14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73" y="1393345"/>
            <a:ext cx="4300212" cy="45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7" y="931680"/>
            <a:ext cx="314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Vrste transakcija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D6B8A4-9FEA-4F6E-82C3-56BB14ED7C76}"/>
              </a:ext>
            </a:extLst>
          </p:cNvPr>
          <p:cNvSpPr txBox="1"/>
          <p:nvPr/>
        </p:nvSpPr>
        <p:spPr>
          <a:xfrm>
            <a:off x="1107855" y="2201113"/>
            <a:ext cx="99762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Lokalne transakcije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Autocommit transakcije (transakcije sa automatskim potvrđivanjem)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Eksplicitne transakcije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Implicitne transakcije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Transakcije obuhvaćene grupom naredbi (batch-scoped transakcije)</a:t>
            </a: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4CED9A-56C8-A331-277F-9F29D87EB436}"/>
              </a:ext>
            </a:extLst>
          </p:cNvPr>
          <p:cNvSpPr txBox="1"/>
          <p:nvPr/>
        </p:nvSpPr>
        <p:spPr>
          <a:xfrm>
            <a:off x="1107855" y="4494174"/>
            <a:ext cx="997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Distribuirane transakcije</a:t>
            </a: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8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Kontrola transakcija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0" y="2015634"/>
            <a:ext cx="79667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Sledeće komande se koriste za kontrolu transakcija: </a:t>
            </a:r>
          </a:p>
          <a:p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COMMIT: Ključna reč COMMIT se koristi za trajno čuvanje promena napravljenih unutar transakcije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ROLLBACK: ROLLBACK se koristi za poništavanje promena napravljenih unutar transakcije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SAVEPOINT: SAVEPOINT vam omogućava da definišete međutačke unutar transakcije na koje možete da se vratite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RELEASE SAVEPOINT: RELEASE SAVEPOINT se koristi za uklanjanje prethodno definisanog savepoint-a unutar transakcije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SET TRANSACTION: Naredba SET TRANSACTION se koristi za specificiranje karakteristika povezanih sa transakcijom, kao što su nivo izolacije i režim pristupa transakcije</a:t>
            </a: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Stanja transakcije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0" y="2015634"/>
            <a:ext cx="9976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Aktivno stanje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Delimično potvrđeno stanje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Neuspel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stanje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Poništeno stanje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Potvrđeno stanje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Završeno stanje </a:t>
            </a: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diagram of a state&#10;&#10;Description automatically generated with low confidence">
            <a:extLst>
              <a:ext uri="{FF2B5EF4-FFF2-40B4-BE49-F238E27FC236}">
                <a16:creationId xmlns:a16="http://schemas.microsoft.com/office/drawing/2014/main" id="{B612CAB7-AC8B-C22F-761B-7924F7D5D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73" y="1460806"/>
            <a:ext cx="7167096" cy="39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4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Primeri transakcija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0" y="2302765"/>
            <a:ext cx="9976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Primer COMMIT transakcije: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 Start a new transaction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 SQL Statements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INSERT INTO Product VALUES(116, 'Headphone', 2000, 30)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UPDATE Product SET Price = 450 WHERE Product_id = 113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 Commit changes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COMMIT TRANSACTION</a:t>
            </a:r>
          </a:p>
        </p:txBody>
      </p:sp>
      <p:pic>
        <p:nvPicPr>
          <p:cNvPr id="6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26E0B39-50D8-CA6B-9999-BADF69DC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39" y="1435732"/>
            <a:ext cx="3135086" cy="143177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3FA3EDB-F23D-FAE3-F6C2-37BAA7F49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39" y="4803328"/>
            <a:ext cx="3198486" cy="16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Primeri transakcija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8" y="2319909"/>
            <a:ext cx="99762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Primer ROLLBACK transakcije: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 Start a new transaction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 SQL Statements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UPDATE Product SET Price = 5000 WHERE Product_id = 114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DELETE FROM Product WHERE Product_id = 116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--Undo Changes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ROLLBACK TRANSACTION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Savepoint u transakcijama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Ozna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čene transakcije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Imenovane transakcije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2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Izolacija transakcija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0" y="2015634"/>
            <a:ext cx="99762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Pri razvoju velikih i javno dostupnih aplikacija mrežnog tipa, gde veliki broj korisnika pristupa istoj bazi podataka, istoj tabeli i to istovremeno, može se javiti situacija istovremenog pristupa podacima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Odvajanje transakcija jedne od druge kako bi se očuvala integritet podataka u bazi podataka naziva se izolacija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Razmotrićemo mogućnost pojave konflikata u 4 dela: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Gubitak podataka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Prljava čitanja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Fantomsko čitanje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Analiza nekonzistentnosti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7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11622</TotalTime>
  <Words>777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Stankovic</dc:creator>
  <cp:lastModifiedBy>Milos Veljanovski</cp:lastModifiedBy>
  <cp:revision>54</cp:revision>
  <dcterms:created xsi:type="dcterms:W3CDTF">2022-01-29T19:21:23Z</dcterms:created>
  <dcterms:modified xsi:type="dcterms:W3CDTF">2023-05-24T21:51:24Z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2023-04-19T01:27:55Z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603b7beb-c746-4e6d-89c8-afca0072de12</vt:lpwstr>
  </property>
  <property fmtid="{D5CDD505-2E9C-101B-9397-08002B2CF9AE}" pid="7" name="MSIP_Label_defa4170-0d19-0005-0004-bc88714345d2_ActionId">
    <vt:lpwstr>7c0dc281-ec18-4de4-b57e-c02c94f489b2</vt:lpwstr>
  </property>
  <property fmtid="{D5CDD505-2E9C-101B-9397-08002B2CF9AE}" pid="8" name="MSIP_Label_defa4170-0d19-0005-0004-bc88714345d2_ContentBits">
    <vt:lpwstr>0</vt:lpwstr>
  </property>
</Properties>
</file>