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sr-Latn-RS" dirty="0"/>
              <a:t>Logistička regresija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6CC9-F912-E364-C2A1-1C3EF240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23" y="420251"/>
            <a:ext cx="6870440" cy="1988706"/>
          </a:xfrm>
        </p:spPr>
        <p:txBody>
          <a:bodyPr/>
          <a:lstStyle/>
          <a:p>
            <a:r>
              <a:rPr lang="en-US" dirty="0" err="1"/>
              <a:t>Evaluacija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logističke</a:t>
            </a:r>
            <a:r>
              <a:rPr lang="en-US" dirty="0"/>
              <a:t> </a:t>
            </a:r>
            <a:r>
              <a:rPr lang="en-US" dirty="0" err="1"/>
              <a:t>regresije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E171E-A9E4-FE3D-B764-875507CB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E3843-E0C0-A256-E4B0-AA92BF12DA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6725" y="1913757"/>
            <a:ext cx="7113037" cy="50705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Tačnost</a:t>
            </a:r>
            <a:r>
              <a:rPr lang="en-US" dirty="0"/>
              <a:t> (Accuracy):</a:t>
            </a:r>
            <a:endParaRPr lang="sr-Latn-RS" dirty="0"/>
          </a:p>
          <a:p>
            <a:pPr marL="742950" lvl="1" indent="-285750"/>
            <a:r>
              <a:rPr lang="pl-PL" dirty="0"/>
              <a:t>Tačnost pokazuje udeo tačno klasifikovanih instanci u odnosu na ukupan broj instanci.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Preciznost</a:t>
            </a:r>
            <a:r>
              <a:rPr lang="en-US" dirty="0"/>
              <a:t> (Precision)</a:t>
            </a:r>
            <a:endParaRPr lang="sr-Latn-RS" dirty="0"/>
          </a:p>
          <a:p>
            <a:pPr marL="742950" lvl="1" indent="-285750"/>
            <a:r>
              <a:rPr lang="en-US" dirty="0" err="1"/>
              <a:t>Preciznost</a:t>
            </a:r>
            <a:r>
              <a:rPr lang="en-US" dirty="0"/>
              <a:t> se </a:t>
            </a:r>
            <a:r>
              <a:rPr lang="en-US" dirty="0" err="1"/>
              <a:t>fokusira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tačnost</a:t>
            </a:r>
            <a:r>
              <a:rPr lang="en-US" dirty="0"/>
              <a:t> </a:t>
            </a:r>
            <a:r>
              <a:rPr lang="en-US" dirty="0" err="1"/>
              <a:t>pozitivnih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 model </a:t>
            </a:r>
            <a:r>
              <a:rPr lang="en-US" dirty="0" err="1"/>
              <a:t>predviđa</a:t>
            </a:r>
            <a:r>
              <a:rPr lang="en-US" dirty="0"/>
              <a:t> </a:t>
            </a:r>
            <a:r>
              <a:rPr lang="en-US" dirty="0" err="1"/>
              <a:t>pozitivne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.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Osetljivost</a:t>
            </a:r>
            <a:r>
              <a:rPr lang="en-US" dirty="0"/>
              <a:t> (Recall)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Stopa</a:t>
            </a:r>
            <a:r>
              <a:rPr lang="en-US" dirty="0"/>
              <a:t> </a:t>
            </a:r>
            <a:r>
              <a:rPr lang="en-US" dirty="0" err="1"/>
              <a:t>Tačnih</a:t>
            </a:r>
            <a:r>
              <a:rPr lang="en-US" dirty="0"/>
              <a:t> </a:t>
            </a:r>
            <a:r>
              <a:rPr lang="en-US" dirty="0" err="1"/>
              <a:t>Pozitivnih</a:t>
            </a:r>
            <a:r>
              <a:rPr lang="en-US" dirty="0"/>
              <a:t> (True Positive Rate)</a:t>
            </a:r>
            <a:endParaRPr lang="sr-Latn-RS" dirty="0"/>
          </a:p>
          <a:p>
            <a:pPr marL="742950" lvl="1" indent="-285750"/>
            <a:r>
              <a:rPr lang="en-US" dirty="0" err="1"/>
              <a:t>Osetljivost</a:t>
            </a:r>
            <a:r>
              <a:rPr lang="en-US" dirty="0"/>
              <a:t> meri </a:t>
            </a:r>
            <a:r>
              <a:rPr lang="en-US" dirty="0" err="1"/>
              <a:t>udeo</a:t>
            </a:r>
            <a:r>
              <a:rPr lang="en-US" dirty="0"/>
              <a:t> </a:t>
            </a:r>
            <a:r>
              <a:rPr lang="en-US" dirty="0" err="1"/>
              <a:t>ispravno</a:t>
            </a:r>
            <a:r>
              <a:rPr lang="en-US" dirty="0"/>
              <a:t> </a:t>
            </a:r>
            <a:r>
              <a:rPr lang="en-US" dirty="0" err="1"/>
              <a:t>predviđenih</a:t>
            </a:r>
            <a:r>
              <a:rPr lang="en-US" dirty="0"/>
              <a:t> </a:t>
            </a:r>
            <a:r>
              <a:rPr lang="en-US" dirty="0" err="1"/>
              <a:t>pozitivnih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među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stvarnim</a:t>
            </a:r>
            <a:r>
              <a:rPr lang="en-US" dirty="0"/>
              <a:t> </a:t>
            </a:r>
            <a:r>
              <a:rPr lang="en-US" dirty="0" err="1"/>
              <a:t>pozitivnim</a:t>
            </a:r>
            <a:r>
              <a:rPr lang="en-US" dirty="0"/>
              <a:t> </a:t>
            </a:r>
            <a:r>
              <a:rPr lang="en-US" dirty="0" err="1"/>
              <a:t>instancama</a:t>
            </a:r>
            <a:r>
              <a:rPr lang="en-US" dirty="0"/>
              <a:t>.</a:t>
            </a:r>
            <a:endParaRPr lang="sr-Latn-R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D21FA-E801-9919-6843-770759BB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59" y="2180004"/>
            <a:ext cx="3867690" cy="78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AAE8EE-A9A3-D1C0-A17E-E2F95E685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759" y="3311144"/>
            <a:ext cx="3991532" cy="866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E8C8EB-5915-3E4B-0289-F870CD05E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759" y="4402865"/>
            <a:ext cx="373432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5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6CC9-F912-E364-C2A1-1C3EF240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23" y="420251"/>
            <a:ext cx="6870440" cy="1988706"/>
          </a:xfrm>
        </p:spPr>
        <p:txBody>
          <a:bodyPr/>
          <a:lstStyle/>
          <a:p>
            <a:r>
              <a:rPr lang="en-US" dirty="0" err="1"/>
              <a:t>Evaluacija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logističke</a:t>
            </a:r>
            <a:r>
              <a:rPr lang="en-US" dirty="0"/>
              <a:t> </a:t>
            </a:r>
            <a:r>
              <a:rPr lang="en-US" dirty="0" err="1"/>
              <a:t>regresije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E171E-A9E4-FE3D-B764-875507CB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E3843-E0C0-A256-E4B0-AA92BF12DA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6725" y="1913757"/>
            <a:ext cx="7113037" cy="50705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 Skor (F1 Score)</a:t>
            </a:r>
            <a:endParaRPr lang="sr-Latn-RS" dirty="0"/>
          </a:p>
          <a:p>
            <a:pPr marL="742950" lvl="1" indent="-285750"/>
            <a:r>
              <a:rPr lang="en-US" dirty="0"/>
              <a:t>F1 </a:t>
            </a:r>
            <a:r>
              <a:rPr lang="en-US" dirty="0" err="1"/>
              <a:t>skor</a:t>
            </a:r>
            <a:r>
              <a:rPr lang="en-US" dirty="0"/>
              <a:t> je </a:t>
            </a:r>
            <a:r>
              <a:rPr lang="en-US" dirty="0" err="1"/>
              <a:t>harmonična</a:t>
            </a:r>
            <a:r>
              <a:rPr lang="en-US" dirty="0"/>
              <a:t> </a:t>
            </a:r>
            <a:r>
              <a:rPr lang="en-US" dirty="0" err="1"/>
              <a:t>sredina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preciznosti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osetljivosti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ga </a:t>
            </a:r>
            <a:r>
              <a:rPr lang="en-US" dirty="0" err="1"/>
              <a:t>čini</a:t>
            </a:r>
            <a:r>
              <a:rPr lang="en-US" dirty="0"/>
              <a:t> </a:t>
            </a:r>
            <a:r>
              <a:rPr lang="en-US" dirty="0" err="1"/>
              <a:t>korisnim</a:t>
            </a:r>
            <a:r>
              <a:rPr lang="en-US" dirty="0"/>
              <a:t> za </a:t>
            </a:r>
            <a:r>
              <a:rPr lang="en-US" dirty="0" err="1"/>
              <a:t>balansiranje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ova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metrika</a:t>
            </a:r>
            <a:r>
              <a:rPr lang="en-US" dirty="0"/>
              <a:t>.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Površina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ROC </a:t>
            </a:r>
            <a:r>
              <a:rPr lang="en-US" dirty="0" err="1"/>
              <a:t>krive</a:t>
            </a:r>
            <a:r>
              <a:rPr lang="en-US" dirty="0"/>
              <a:t> (AUC-ROC):</a:t>
            </a:r>
            <a:endParaRPr lang="sr-Latn-RS" dirty="0"/>
          </a:p>
          <a:p>
            <a:pPr marL="742950" lvl="1" indent="-285750"/>
            <a:r>
              <a:rPr lang="en-US" dirty="0"/>
              <a:t>ROC </a:t>
            </a:r>
            <a:r>
              <a:rPr lang="en-US" dirty="0" err="1"/>
              <a:t>kriva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stopu</a:t>
            </a:r>
            <a:r>
              <a:rPr lang="en-US" dirty="0"/>
              <a:t> </a:t>
            </a:r>
            <a:r>
              <a:rPr lang="en-US" dirty="0" err="1"/>
              <a:t>tačnih</a:t>
            </a:r>
            <a:r>
              <a:rPr lang="en-US" dirty="0"/>
              <a:t> </a:t>
            </a:r>
            <a:r>
              <a:rPr lang="en-US" dirty="0" err="1"/>
              <a:t>pozitivnih</a:t>
            </a:r>
            <a:r>
              <a:rPr lang="en-US" dirty="0"/>
              <a:t> </a:t>
            </a:r>
            <a:r>
              <a:rPr lang="en-US" dirty="0" err="1"/>
              <a:t>naspram</a:t>
            </a:r>
            <a:r>
              <a:rPr lang="en-US" dirty="0"/>
              <a:t> stope </a:t>
            </a:r>
            <a:r>
              <a:rPr lang="en-US" dirty="0" err="1"/>
              <a:t>lažnih</a:t>
            </a:r>
            <a:r>
              <a:rPr lang="en-US" dirty="0"/>
              <a:t> </a:t>
            </a:r>
            <a:r>
              <a:rPr lang="en-US" dirty="0" err="1"/>
              <a:t>pozitivnih</a:t>
            </a:r>
            <a:r>
              <a:rPr lang="en-US" dirty="0"/>
              <a:t> za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pragove</a:t>
            </a:r>
            <a:r>
              <a:rPr lang="en-US" dirty="0"/>
              <a:t>. AUC-ROC meri </a:t>
            </a:r>
            <a:r>
              <a:rPr lang="en-US" dirty="0" err="1"/>
              <a:t>površinu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krive</a:t>
            </a:r>
            <a:r>
              <a:rPr lang="en-US" dirty="0"/>
              <a:t>, </a:t>
            </a:r>
            <a:r>
              <a:rPr lang="en-US" dirty="0" err="1"/>
              <a:t>pružajući</a:t>
            </a:r>
            <a:r>
              <a:rPr lang="en-US" dirty="0"/>
              <a:t> </a:t>
            </a:r>
            <a:r>
              <a:rPr lang="en-US" dirty="0" err="1"/>
              <a:t>sveobuhvatnu</a:t>
            </a:r>
            <a:r>
              <a:rPr lang="en-US" dirty="0"/>
              <a:t> </a:t>
            </a:r>
            <a:r>
              <a:rPr lang="en-US" dirty="0" err="1"/>
              <a:t>meru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  <a:endParaRPr lang="sr-Latn-R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621E5-A449-197F-7FA6-E1DDEC5F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762" y="2244731"/>
            <a:ext cx="306747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sr-Latn-RS" dirty="0"/>
              <a:t>Hvala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sr-Latn-RS" dirty="0"/>
              <a:t>Miloš Veljanovski 1559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Osnovni koncepti</a:t>
            </a:r>
            <a:endParaRPr lang="en-US" dirty="0"/>
          </a:p>
          <a:p>
            <a:r>
              <a:rPr lang="sr-Latn-RS" dirty="0"/>
              <a:t>Logistička (Sigmoidna) funkcija</a:t>
            </a:r>
            <a:endParaRPr lang="en-US" dirty="0"/>
          </a:p>
          <a:p>
            <a:r>
              <a:rPr lang="sr-Latn-RS" dirty="0"/>
              <a:t>Vrste logističke regresije</a:t>
            </a:r>
          </a:p>
          <a:p>
            <a:r>
              <a:rPr lang="sr-Latn-RS" dirty="0"/>
              <a:t>Pretpostavke logističke regresije</a:t>
            </a:r>
            <a:endParaRPr lang="en-US" dirty="0"/>
          </a:p>
          <a:p>
            <a:r>
              <a:rPr lang="sr-Latn-RS" dirty="0"/>
              <a:t>Kako funkcioniše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6CC9-F912-E364-C2A1-1C3EF240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Šta</a:t>
            </a:r>
            <a:r>
              <a:rPr lang="en-US" dirty="0"/>
              <a:t> je </a:t>
            </a:r>
            <a:r>
              <a:rPr lang="en-US" dirty="0" err="1"/>
              <a:t>logistička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E171E-A9E4-FE3D-B764-875507CB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E3843-E0C0-A256-E4B0-AA92BF12DA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565918"/>
            <a:ext cx="6597372" cy="37891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Definicija</a:t>
            </a:r>
            <a:endParaRPr lang="en-US" dirty="0"/>
          </a:p>
          <a:p>
            <a:pPr marL="742950" lvl="1" indent="-285750"/>
            <a:r>
              <a:rPr lang="en-US" dirty="0" err="1"/>
              <a:t>Supervizovani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mašinskog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 za </a:t>
            </a:r>
            <a:r>
              <a:rPr lang="en-US" dirty="0" err="1"/>
              <a:t>klasifikaciju</a:t>
            </a:r>
            <a:endParaRPr lang="sr-Latn-RS" dirty="0"/>
          </a:p>
          <a:p>
            <a:pPr marL="742950" lvl="1" indent="-285750"/>
            <a:r>
              <a:rPr lang="en-US" dirty="0" err="1"/>
              <a:t>Cilj</a:t>
            </a:r>
            <a:r>
              <a:rPr lang="en-US" dirty="0"/>
              <a:t> je </a:t>
            </a:r>
            <a:r>
              <a:rPr lang="en-US" dirty="0" err="1"/>
              <a:t>predviđa</a:t>
            </a:r>
            <a:r>
              <a:rPr lang="en-US" dirty="0"/>
              <a:t> </a:t>
            </a:r>
            <a:r>
              <a:rPr lang="en-US" dirty="0" err="1"/>
              <a:t>verovatnoću</a:t>
            </a:r>
            <a:r>
              <a:rPr lang="en-US" dirty="0"/>
              <a:t> da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određenoj</a:t>
            </a:r>
            <a:r>
              <a:rPr lang="en-US" dirty="0"/>
              <a:t> </a:t>
            </a:r>
            <a:r>
              <a:rPr lang="en-US" dirty="0" err="1"/>
              <a:t>klasi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pojmovi</a:t>
            </a:r>
            <a:endParaRPr lang="en-US" dirty="0"/>
          </a:p>
          <a:p>
            <a:pPr marL="742950" lvl="1" indent="-285750"/>
            <a:r>
              <a:rPr lang="en-US" dirty="0" err="1"/>
              <a:t>Koristi</a:t>
            </a:r>
            <a:r>
              <a:rPr lang="en-US" dirty="0"/>
              <a:t> se za </a:t>
            </a:r>
            <a:r>
              <a:rPr lang="en-US" dirty="0" err="1"/>
              <a:t>binarnu</a:t>
            </a:r>
            <a:r>
              <a:rPr lang="en-US" dirty="0"/>
              <a:t> </a:t>
            </a:r>
            <a:r>
              <a:rPr lang="en-US" dirty="0" err="1"/>
              <a:t>klasifikacija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sigmoid</a:t>
            </a:r>
            <a:r>
              <a:rPr lang="sr-Latn-RS" dirty="0"/>
              <a:t>nu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(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uzima</a:t>
            </a:r>
            <a:r>
              <a:rPr lang="en-US" dirty="0"/>
              <a:t> </a:t>
            </a:r>
            <a:r>
              <a:rPr lang="en-US" dirty="0" err="1"/>
              <a:t>nezavisne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ulaz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verovatno</a:t>
            </a:r>
            <a:r>
              <a:rPr lang="sr-Latn-RS" dirty="0"/>
              <a:t>će između 0 i 1)</a:t>
            </a:r>
          </a:p>
          <a:p>
            <a:pPr marL="742950" lvl="1" indent="-285750"/>
            <a:r>
              <a:rPr lang="en-US" dirty="0" err="1"/>
              <a:t>Logistička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 je </a:t>
            </a:r>
            <a:r>
              <a:rPr lang="en-US" dirty="0" err="1"/>
              <a:t>produžetak</a:t>
            </a:r>
            <a:r>
              <a:rPr lang="en-US" dirty="0"/>
              <a:t> </a:t>
            </a:r>
            <a:r>
              <a:rPr lang="en-US" dirty="0" err="1"/>
              <a:t>linearne</a:t>
            </a:r>
            <a:r>
              <a:rPr lang="en-US" dirty="0"/>
              <a:t> </a:t>
            </a:r>
            <a:r>
              <a:rPr lang="en-US" dirty="0" err="1"/>
              <a:t>regresije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4591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6CC9-F912-E364-C2A1-1C3EF240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koncepti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E171E-A9E4-FE3D-B764-875507CB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E3843-E0C0-A256-E4B0-AA92BF12DA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2590800"/>
            <a:ext cx="9185066" cy="3505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Ključne</a:t>
            </a:r>
            <a:r>
              <a:rPr lang="en-US" dirty="0"/>
              <a:t> </a:t>
            </a:r>
            <a:r>
              <a:rPr lang="en-US" dirty="0" err="1"/>
              <a:t>tačke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 err="1"/>
              <a:t>Predviđa</a:t>
            </a:r>
            <a:r>
              <a:rPr lang="en-US" dirty="0"/>
              <a:t> </a:t>
            </a:r>
            <a:r>
              <a:rPr lang="en-US" dirty="0" err="1"/>
              <a:t>izlaz</a:t>
            </a:r>
            <a:r>
              <a:rPr lang="en-US" dirty="0"/>
              <a:t> </a:t>
            </a:r>
            <a:r>
              <a:rPr lang="sr-Latn-RS" dirty="0"/>
              <a:t>kategorične </a:t>
            </a:r>
            <a:r>
              <a:rPr lang="en-US" dirty="0" err="1"/>
              <a:t>zavisne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sr-Latn-RS" dirty="0"/>
              <a:t>, s toga i izlaz mora biti kategorična ili diskretna vrednost</a:t>
            </a:r>
          </a:p>
          <a:p>
            <a:pPr marL="742950" lvl="1" indent="-285750"/>
            <a:r>
              <a:rPr lang="en-US" dirty="0" err="1"/>
              <a:t>Izlaz</a:t>
            </a:r>
            <a:r>
              <a:rPr lang="en-US" dirty="0"/>
              <a:t> je </a:t>
            </a:r>
            <a:r>
              <a:rPr lang="en-US" dirty="0" err="1"/>
              <a:t>verovatnoća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0 </a:t>
            </a:r>
            <a:r>
              <a:rPr lang="en-US" dirty="0" err="1"/>
              <a:t>i</a:t>
            </a:r>
            <a:r>
              <a:rPr lang="en-US" dirty="0"/>
              <a:t> 1, a ne </a:t>
            </a:r>
            <a:r>
              <a:rPr lang="en-US" dirty="0" err="1"/>
              <a:t>precizna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0 </a:t>
            </a:r>
            <a:r>
              <a:rPr lang="en-US" dirty="0" err="1"/>
              <a:t>ili</a:t>
            </a:r>
            <a:r>
              <a:rPr lang="en-US" dirty="0"/>
              <a:t> 1</a:t>
            </a:r>
            <a:endParaRPr lang="sr-Latn-RS" dirty="0"/>
          </a:p>
          <a:p>
            <a:pPr marL="742950" lvl="1" indent="-285750"/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regresione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,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logistička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sr-Latn-RS" dirty="0"/>
              <a:t> u obliku slova „S“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6CC9-F912-E364-C2A1-1C3EF240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72840"/>
            <a:ext cx="6870440" cy="1988706"/>
          </a:xfrm>
        </p:spPr>
        <p:txBody>
          <a:bodyPr/>
          <a:lstStyle/>
          <a:p>
            <a:r>
              <a:rPr lang="en-US" dirty="0" err="1"/>
              <a:t>Logistička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- </a:t>
            </a:r>
            <a:r>
              <a:rPr lang="en-US" dirty="0" err="1"/>
              <a:t>Sigmoidna</a:t>
            </a:r>
            <a:r>
              <a:rPr lang="en-US" dirty="0"/>
              <a:t> </a:t>
            </a:r>
            <a:r>
              <a:rPr lang="en-US" dirty="0" err="1"/>
              <a:t>funkcija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E171E-A9E4-FE3D-B764-875507CB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E3843-E0C0-A256-E4B0-AA92BF12DA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230016"/>
            <a:ext cx="6749142" cy="41250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Sigmoidna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sr-Latn-RS" dirty="0"/>
              <a:t>:</a:t>
            </a:r>
            <a:endParaRPr lang="en-US" dirty="0"/>
          </a:p>
          <a:p>
            <a:pPr marL="742950" lvl="1" indent="-285750"/>
            <a:r>
              <a:rPr lang="en-US" dirty="0" err="1"/>
              <a:t>Matematička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mapira</a:t>
            </a:r>
            <a:r>
              <a:rPr lang="en-US" dirty="0"/>
              <a:t> </a:t>
            </a:r>
            <a:r>
              <a:rPr lang="en-US" dirty="0" err="1"/>
              <a:t>predviđene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u </a:t>
            </a:r>
            <a:r>
              <a:rPr lang="en-US" dirty="0" err="1"/>
              <a:t>verovatnoće</a:t>
            </a:r>
            <a:endParaRPr lang="sr-Latn-RS" dirty="0"/>
          </a:p>
          <a:p>
            <a:pPr marL="742950" lvl="1" indent="-285750"/>
            <a:r>
              <a:rPr lang="pl-PL" dirty="0"/>
              <a:t>Mapira bilo koje realne vrednosti u opseg između 0 i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Oblik</a:t>
            </a:r>
            <a:r>
              <a:rPr lang="en-US" dirty="0"/>
              <a:t> </a:t>
            </a:r>
            <a:r>
              <a:rPr lang="en-US" dirty="0" err="1"/>
              <a:t>krive</a:t>
            </a:r>
            <a:r>
              <a:rPr lang="sr-Latn-RS" dirty="0"/>
              <a:t>:</a:t>
            </a:r>
          </a:p>
          <a:p>
            <a:pPr marL="742950" lvl="1" indent="-285750"/>
            <a:r>
              <a:rPr lang="en-US" dirty="0" err="1"/>
              <a:t>Formira</a:t>
            </a:r>
            <a:r>
              <a:rPr lang="en-US" dirty="0"/>
              <a:t> </a:t>
            </a:r>
            <a:r>
              <a:rPr lang="en-US" dirty="0" err="1"/>
              <a:t>krivu</a:t>
            </a:r>
            <a:r>
              <a:rPr lang="en-US" dirty="0"/>
              <a:t> u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"S", </a:t>
            </a:r>
            <a:r>
              <a:rPr lang="en-US" dirty="0" err="1"/>
              <a:t>poznatu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sigmoidna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logistička</a:t>
            </a:r>
            <a:r>
              <a:rPr lang="en-US" dirty="0"/>
              <a:t> </a:t>
            </a:r>
            <a:r>
              <a:rPr lang="en-US" dirty="0" err="1"/>
              <a:t>funkcija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Prag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:</a:t>
            </a:r>
            <a:endParaRPr lang="sr-Latn-RS" dirty="0"/>
          </a:p>
          <a:p>
            <a:pPr marL="742950" lvl="1" indent="-285750"/>
            <a:r>
              <a:rPr lang="pl-PL" dirty="0"/>
              <a:t>Vrednosti iznad praga teže ka 1</a:t>
            </a:r>
          </a:p>
          <a:p>
            <a:pPr marL="742950" lvl="1" indent="-285750"/>
            <a:r>
              <a:rPr lang="pl-PL" dirty="0"/>
              <a:t>Vrednosti ispod praga teže ka 0</a:t>
            </a:r>
            <a:endParaRPr lang="sr-Latn-RS" dirty="0"/>
          </a:p>
          <a:p>
            <a:pPr marL="742950" lvl="1" indent="-285750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9874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6CC9-F912-E364-C2A1-1C3EF240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logističke</a:t>
            </a:r>
            <a:r>
              <a:rPr lang="en-US" dirty="0"/>
              <a:t> </a:t>
            </a:r>
            <a:r>
              <a:rPr lang="en-US" dirty="0" err="1"/>
              <a:t>regresije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E171E-A9E4-FE3D-B764-875507CB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E3843-E0C0-A256-E4B0-AA92BF12DA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2590800"/>
            <a:ext cx="7299246" cy="3505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Binomialna</a:t>
            </a:r>
            <a:r>
              <a:rPr lang="en-US" dirty="0"/>
              <a:t>:</a:t>
            </a:r>
            <a:endParaRPr lang="sr-Latn-RS" dirty="0"/>
          </a:p>
          <a:p>
            <a:pPr marL="742950" lvl="1" indent="-285750"/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(0 </a:t>
            </a:r>
            <a:r>
              <a:rPr lang="en-US" dirty="0" err="1"/>
              <a:t>ili</a:t>
            </a:r>
            <a:r>
              <a:rPr lang="en-US" dirty="0"/>
              <a:t> 1)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Multinomialna</a:t>
            </a:r>
            <a:r>
              <a:rPr lang="sr-Latn-RS" dirty="0"/>
              <a:t>:</a:t>
            </a:r>
          </a:p>
          <a:p>
            <a:pPr marL="742950" lvl="1" indent="-285750"/>
            <a:r>
              <a:rPr lang="en-US" dirty="0"/>
              <a:t>Tri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neuređenih</a:t>
            </a:r>
            <a:r>
              <a:rPr lang="en-US" dirty="0"/>
              <a:t> </a:t>
            </a:r>
            <a:r>
              <a:rPr lang="en-US" dirty="0" err="1"/>
              <a:t>kategorija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mačka</a:t>
            </a:r>
            <a:r>
              <a:rPr lang="en-US" dirty="0"/>
              <a:t>, pas, </a:t>
            </a:r>
            <a:r>
              <a:rPr lang="en-US" dirty="0" err="1"/>
              <a:t>ovca</a:t>
            </a:r>
            <a:r>
              <a:rPr lang="en-US" dirty="0"/>
              <a:t>)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Ordinalna</a:t>
            </a:r>
            <a:r>
              <a:rPr lang="sr-Latn-RS" dirty="0"/>
              <a:t>:</a:t>
            </a:r>
          </a:p>
          <a:p>
            <a:pPr marL="742950" lvl="1" indent="-285750"/>
            <a:r>
              <a:rPr lang="en-US" dirty="0"/>
              <a:t>Tri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uređenih</a:t>
            </a:r>
            <a:r>
              <a:rPr lang="en-US" dirty="0"/>
              <a:t> </a:t>
            </a:r>
            <a:r>
              <a:rPr lang="en-US" dirty="0" err="1"/>
              <a:t>kategorija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Niska, </a:t>
            </a:r>
            <a:r>
              <a:rPr lang="en-US" dirty="0" err="1"/>
              <a:t>Srednja</a:t>
            </a:r>
            <a:r>
              <a:rPr lang="en-US" dirty="0"/>
              <a:t>, </a:t>
            </a:r>
            <a:r>
              <a:rPr lang="en-US" dirty="0" err="1"/>
              <a:t>Visoka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960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6CC9-F912-E364-C2A1-1C3EF240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23" y="420251"/>
            <a:ext cx="6870440" cy="1988706"/>
          </a:xfrm>
        </p:spPr>
        <p:txBody>
          <a:bodyPr/>
          <a:lstStyle/>
          <a:p>
            <a:r>
              <a:rPr lang="en-US" dirty="0" err="1"/>
              <a:t>Pretpostavke</a:t>
            </a:r>
            <a:r>
              <a:rPr lang="en-US" dirty="0"/>
              <a:t> </a:t>
            </a:r>
            <a:r>
              <a:rPr lang="en-US" dirty="0" err="1"/>
              <a:t>logističke</a:t>
            </a:r>
            <a:r>
              <a:rPr lang="en-US" dirty="0"/>
              <a:t> </a:t>
            </a:r>
            <a:r>
              <a:rPr lang="en-US" dirty="0" err="1"/>
              <a:t>regresije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E171E-A9E4-FE3D-B764-875507CB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E3843-E0C0-A256-E4B0-AA92BF12DA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6726" y="1913757"/>
            <a:ext cx="6749142" cy="5070574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Nezavisnost</a:t>
            </a:r>
            <a:r>
              <a:rPr lang="en-US" dirty="0"/>
              <a:t> </a:t>
            </a:r>
            <a:r>
              <a:rPr lang="en-US" dirty="0" err="1"/>
              <a:t>posmatranja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 err="1"/>
              <a:t>Svak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posmatr</a:t>
            </a:r>
            <a:r>
              <a:rPr lang="sr-Latn-RS" dirty="0"/>
              <a:t>ana vrednost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nezavisn</a:t>
            </a:r>
            <a:r>
              <a:rPr lang="sr-Latn-RS" dirty="0"/>
              <a:t>a</a:t>
            </a:r>
            <a:r>
              <a:rPr lang="en-US" dirty="0"/>
              <a:t> od </a:t>
            </a:r>
            <a:r>
              <a:rPr lang="en-US" dirty="0" err="1"/>
              <a:t>ostalih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znači</a:t>
            </a:r>
            <a:r>
              <a:rPr lang="en-US" dirty="0"/>
              <a:t> da 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korelacija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varijabli</a:t>
            </a:r>
            <a:r>
              <a:rPr lang="en-US" dirty="0"/>
              <a:t>.</a:t>
            </a:r>
            <a:endParaRPr lang="sr-Latn-RS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Binarna</a:t>
            </a:r>
            <a:r>
              <a:rPr lang="en-US" dirty="0"/>
              <a:t> </a:t>
            </a:r>
            <a:r>
              <a:rPr lang="en-US" dirty="0" err="1"/>
              <a:t>zavisna</a:t>
            </a:r>
            <a:r>
              <a:rPr lang="en-US" dirty="0"/>
              <a:t> </a:t>
            </a:r>
            <a:r>
              <a:rPr lang="en-US" dirty="0" err="1"/>
              <a:t>promenljiva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 err="1"/>
              <a:t>Pretpostavlja</a:t>
            </a:r>
            <a:r>
              <a:rPr lang="en-US" dirty="0"/>
              <a:t> se da </a:t>
            </a:r>
            <a:r>
              <a:rPr lang="en-US" dirty="0" err="1"/>
              <a:t>zavisna</a:t>
            </a:r>
            <a:r>
              <a:rPr lang="en-US" dirty="0"/>
              <a:t> </a:t>
            </a:r>
            <a:r>
              <a:rPr lang="en-US" dirty="0" err="1"/>
              <a:t>promenljiva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binarna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dihotična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.</a:t>
            </a:r>
            <a:endParaRPr lang="sr-Latn-RS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Linearnost</a:t>
            </a:r>
            <a:r>
              <a:rPr lang="en-US" dirty="0"/>
              <a:t> </a:t>
            </a:r>
            <a:r>
              <a:rPr lang="en-US" dirty="0" err="1"/>
              <a:t>odnosa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nezavisnih</a:t>
            </a:r>
            <a:r>
              <a:rPr lang="en-US" dirty="0"/>
              <a:t> </a:t>
            </a:r>
            <a:r>
              <a:rPr lang="en-US" dirty="0" err="1"/>
              <a:t>varijabli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log-odds</a:t>
            </a:r>
            <a:r>
              <a:rPr lang="sr-Latn-RS" dirty="0"/>
              <a:t>:</a:t>
            </a:r>
            <a:endParaRPr lang="en-US" dirty="0"/>
          </a:p>
          <a:p>
            <a:pPr marL="742950" lvl="1" indent="-285750"/>
            <a:r>
              <a:rPr lang="en-US" dirty="0" err="1"/>
              <a:t>Odnos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nezavisnih</a:t>
            </a:r>
            <a:r>
              <a:rPr lang="en-US" dirty="0"/>
              <a:t> </a:t>
            </a:r>
            <a:r>
              <a:rPr lang="en-US" dirty="0" err="1"/>
              <a:t>varijabli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logaritma</a:t>
            </a:r>
            <a:r>
              <a:rPr lang="en-US" dirty="0"/>
              <a:t> </a:t>
            </a:r>
            <a:r>
              <a:rPr lang="en-US" dirty="0" err="1"/>
              <a:t>kvota</a:t>
            </a:r>
            <a:r>
              <a:rPr lang="en-US" dirty="0"/>
              <a:t> </a:t>
            </a:r>
            <a:r>
              <a:rPr lang="en-US" dirty="0" err="1"/>
              <a:t>zavisne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linearan</a:t>
            </a:r>
            <a:r>
              <a:rPr lang="en-US" dirty="0"/>
              <a:t>.</a:t>
            </a:r>
            <a:endParaRPr lang="sr-Latn-RS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Odsustvo</a:t>
            </a:r>
            <a:r>
              <a:rPr lang="en-US" dirty="0"/>
              <a:t> </a:t>
            </a:r>
            <a:r>
              <a:rPr lang="en-US" dirty="0" err="1"/>
              <a:t>izuzetnih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(outliers)</a:t>
            </a:r>
            <a:r>
              <a:rPr lang="sr-Latn-RS" dirty="0"/>
              <a:t>:</a:t>
            </a:r>
            <a:endParaRPr lang="en-US" dirty="0"/>
          </a:p>
          <a:p>
            <a:pPr marL="742950" lvl="1" indent="-285750"/>
            <a:r>
              <a:rPr lang="en-US" dirty="0"/>
              <a:t>Ne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izuzetnih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u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bi </a:t>
            </a:r>
            <a:r>
              <a:rPr lang="en-US" dirty="0" err="1"/>
              <a:t>mogle</a:t>
            </a:r>
            <a:r>
              <a:rPr lang="en-US" dirty="0"/>
              <a:t> da </a:t>
            </a:r>
            <a:r>
              <a:rPr lang="en-US" dirty="0" err="1"/>
              <a:t>utiču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model.</a:t>
            </a:r>
            <a:endParaRPr lang="sr-Latn-RS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Velika </a:t>
            </a:r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uzorka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uzorka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dovoljno</a:t>
            </a:r>
            <a:r>
              <a:rPr lang="en-US" dirty="0"/>
              <a:t> </a:t>
            </a:r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pouzdani</a:t>
            </a:r>
            <a:r>
              <a:rPr lang="en-US" dirty="0"/>
              <a:t>.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0153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6CC9-F912-E364-C2A1-1C3EF240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4" y="392259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funkcioniše</a:t>
            </a:r>
            <a:r>
              <a:rPr lang="en-US" dirty="0"/>
              <a:t> </a:t>
            </a:r>
            <a:r>
              <a:rPr lang="en-US" dirty="0" err="1"/>
              <a:t>logistička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E171E-A9E4-FE3D-B764-875507CB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E3843-E0C0-A256-E4B0-AA92BF12DA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3" y="1754715"/>
            <a:ext cx="8603175" cy="49667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:</a:t>
            </a:r>
            <a:endParaRPr lang="sr-Latn-RS" dirty="0"/>
          </a:p>
          <a:p>
            <a:pPr marL="742950" lvl="1" indent="-285750"/>
            <a:r>
              <a:rPr lang="en-US" dirty="0" err="1"/>
              <a:t>Logistička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 </a:t>
            </a:r>
            <a:r>
              <a:rPr lang="en-US" dirty="0" err="1"/>
              <a:t>transformiše</a:t>
            </a:r>
            <a:r>
              <a:rPr lang="en-US" dirty="0"/>
              <a:t> </a:t>
            </a:r>
            <a:r>
              <a:rPr lang="en-US" dirty="0" err="1"/>
              <a:t>linearni</a:t>
            </a:r>
            <a:r>
              <a:rPr lang="en-US" dirty="0"/>
              <a:t> model u </a:t>
            </a:r>
            <a:r>
              <a:rPr lang="en-US" dirty="0" err="1"/>
              <a:t>binarnu</a:t>
            </a:r>
            <a:r>
              <a:rPr lang="en-US" dirty="0"/>
              <a:t> </a:t>
            </a:r>
            <a:r>
              <a:rPr lang="en-US" dirty="0" err="1"/>
              <a:t>klasifikaciju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sigmoidnu</a:t>
            </a:r>
            <a:r>
              <a:rPr lang="en-US" dirty="0"/>
              <a:t> </a:t>
            </a:r>
            <a:r>
              <a:rPr lang="en-US" dirty="0" err="1"/>
              <a:t>funkcij</a:t>
            </a:r>
            <a:r>
              <a:rPr lang="sr-Latn-RS" dirty="0"/>
              <a:t>u</a:t>
            </a:r>
          </a:p>
          <a:p>
            <a:pPr marL="742950" lvl="1" indent="-285750"/>
            <a:r>
              <a:rPr lang="en-US" dirty="0" err="1"/>
              <a:t>Cilj</a:t>
            </a:r>
            <a:r>
              <a:rPr lang="en-US" dirty="0"/>
              <a:t> je </a:t>
            </a:r>
            <a:r>
              <a:rPr lang="en-US" dirty="0" err="1"/>
              <a:t>predvideti</a:t>
            </a:r>
            <a:r>
              <a:rPr lang="en-US" dirty="0"/>
              <a:t> </a:t>
            </a:r>
            <a:r>
              <a:rPr lang="en-US" dirty="0" err="1"/>
              <a:t>verovatnoću</a:t>
            </a:r>
            <a:r>
              <a:rPr lang="en-US" dirty="0"/>
              <a:t> da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određenoj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Klasa</a:t>
            </a:r>
            <a:r>
              <a:rPr lang="en-US" dirty="0"/>
              <a:t> 1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2)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Matematički</a:t>
            </a:r>
            <a:r>
              <a:rPr lang="en-US" dirty="0"/>
              <a:t> model</a:t>
            </a:r>
            <a:r>
              <a:rPr lang="sr-Latn-RS" dirty="0"/>
              <a:t>:</a:t>
            </a:r>
          </a:p>
          <a:p>
            <a:pPr marL="742950" lvl="1" indent="-285750"/>
            <a:r>
              <a:rPr lang="en-US" dirty="0" err="1"/>
              <a:t>Ulazne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en-US" dirty="0"/>
              <a:t>:</a:t>
            </a:r>
            <a:endParaRPr lang="sr-Latn-RS" dirty="0"/>
          </a:p>
          <a:p>
            <a:pPr marL="1200150" lvl="2" indent="-285750"/>
            <a:r>
              <a:rPr lang="sv-SE" dirty="0"/>
              <a:t>X predstavlja skup nezavisnih ulaznih promenljivih</a:t>
            </a:r>
            <a:endParaRPr lang="sr-Latn-RS" dirty="0"/>
          </a:p>
          <a:p>
            <a:pPr marL="1200150" lvl="2" indent="-285750"/>
            <a:r>
              <a:rPr lang="en-US" dirty="0"/>
              <a:t>Y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zavisnu</a:t>
            </a:r>
            <a:r>
              <a:rPr lang="en-US" dirty="0"/>
              <a:t> </a:t>
            </a:r>
            <a:r>
              <a:rPr lang="en-US" dirty="0" err="1"/>
              <a:t>promenljivu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0 </a:t>
            </a:r>
            <a:r>
              <a:rPr lang="en-US" dirty="0" err="1"/>
              <a:t>ili</a:t>
            </a:r>
            <a:r>
              <a:rPr lang="en-US" dirty="0"/>
              <a:t> 1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Linearna</a:t>
            </a:r>
            <a:r>
              <a:rPr lang="en-US" dirty="0"/>
              <a:t> </a:t>
            </a:r>
            <a:r>
              <a:rPr lang="en-US" dirty="0" err="1"/>
              <a:t>kombinacija</a:t>
            </a:r>
            <a:r>
              <a:rPr lang="en-US" dirty="0"/>
              <a:t> </a:t>
            </a:r>
            <a:r>
              <a:rPr lang="en-US" dirty="0" err="1"/>
              <a:t>ulaza</a:t>
            </a:r>
            <a:r>
              <a:rPr lang="en-US" dirty="0"/>
              <a:t>:</a:t>
            </a:r>
            <a:endParaRPr lang="sr-Latn-RS" dirty="0"/>
          </a:p>
          <a:p>
            <a:pPr marL="742950" lvl="1" indent="-285750"/>
            <a:r>
              <a:rPr lang="en-US" dirty="0"/>
              <a:t>z=</a:t>
            </a:r>
            <a:r>
              <a:rPr lang="en-US" dirty="0" err="1"/>
              <a:t>w⋅X+b</a:t>
            </a:r>
            <a:endParaRPr lang="en-US" dirty="0"/>
          </a:p>
          <a:p>
            <a:pPr marL="742950" lvl="1" indent="-285750"/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se </a:t>
            </a:r>
            <a:r>
              <a:rPr lang="en-US" dirty="0" err="1"/>
              <a:t>vr</a:t>
            </a:r>
            <a:r>
              <a:rPr lang="sr-Latn-RS" dirty="0"/>
              <a:t>ši klasifikacija</a:t>
            </a:r>
          </a:p>
          <a:p>
            <a:pPr marL="742950" lvl="1" indent="-285750"/>
            <a:r>
              <a:rPr lang="en-US" dirty="0"/>
              <a:t>w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težinski</a:t>
            </a:r>
            <a:r>
              <a:rPr lang="en-US" dirty="0"/>
              <a:t> </a:t>
            </a:r>
            <a:r>
              <a:rPr lang="en-US" dirty="0" err="1"/>
              <a:t>koeficijenti</a:t>
            </a:r>
            <a:r>
              <a:rPr lang="en-US" dirty="0"/>
              <a:t>, a b je </a:t>
            </a:r>
            <a:r>
              <a:rPr lang="en-US" dirty="0" err="1"/>
              <a:t>pristrasnost</a:t>
            </a:r>
            <a:r>
              <a:rPr lang="en-US" dirty="0"/>
              <a:t> (bias)</a:t>
            </a:r>
          </a:p>
        </p:txBody>
      </p:sp>
    </p:spTree>
    <p:extLst>
      <p:ext uri="{BB962C8B-B14F-4D97-AF65-F5344CB8AC3E}">
        <p14:creationId xmlns:p14="http://schemas.microsoft.com/office/powerpoint/2010/main" val="184899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6CC9-F912-E364-C2A1-1C3EF240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4" y="392259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funkcioniše</a:t>
            </a:r>
            <a:r>
              <a:rPr lang="en-US" dirty="0"/>
              <a:t> </a:t>
            </a:r>
            <a:r>
              <a:rPr lang="en-US" dirty="0" err="1"/>
              <a:t>logistička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E171E-A9E4-FE3D-B764-875507CB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E3843-E0C0-A256-E4B0-AA92BF12DA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9783" y="1910461"/>
            <a:ext cx="7299246" cy="49667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</a:t>
            </a:r>
            <a:r>
              <a:rPr lang="en-US" dirty="0" err="1"/>
              <a:t>igmoidna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:</a:t>
            </a:r>
            <a:endParaRPr lang="sr-Latn-RS" dirty="0"/>
          </a:p>
          <a:p>
            <a:pPr marL="742950" lvl="1" indent="-285750"/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linearne</a:t>
            </a:r>
            <a:r>
              <a:rPr lang="en-US" dirty="0"/>
              <a:t> </a:t>
            </a:r>
            <a:r>
              <a:rPr lang="en-US" dirty="0" err="1"/>
              <a:t>kombinacije</a:t>
            </a:r>
            <a:r>
              <a:rPr lang="en-US" dirty="0"/>
              <a:t>, </a:t>
            </a:r>
            <a:r>
              <a:rPr lang="en-US" dirty="0" err="1"/>
              <a:t>rezultat</a:t>
            </a:r>
            <a:r>
              <a:rPr lang="en-US" dirty="0"/>
              <a:t> z se </a:t>
            </a:r>
            <a:r>
              <a:rPr lang="en-US" dirty="0" err="1"/>
              <a:t>transformiše</a:t>
            </a:r>
            <a:r>
              <a:rPr lang="en-US" dirty="0"/>
              <a:t> </a:t>
            </a:r>
            <a:r>
              <a:rPr lang="en-US" dirty="0" err="1"/>
              <a:t>sigmoidnom</a:t>
            </a:r>
            <a:r>
              <a:rPr lang="en-US" dirty="0"/>
              <a:t> </a:t>
            </a:r>
            <a:r>
              <a:rPr lang="en-US" dirty="0" err="1"/>
              <a:t>funkcijom</a:t>
            </a:r>
            <a:endParaRPr lang="sr-Latn-RS" dirty="0"/>
          </a:p>
          <a:p>
            <a:pPr marL="742950" lvl="1" indent="-285750"/>
            <a:r>
              <a:rPr lang="en-US" dirty="0"/>
              <a:t>Map</a:t>
            </a:r>
            <a:r>
              <a:rPr lang="sr-Latn-RS" dirty="0"/>
              <a:t>ir</a:t>
            </a:r>
            <a:r>
              <a:rPr lang="en-US" dirty="0"/>
              <a:t>a </a:t>
            </a:r>
            <a:r>
              <a:rPr lang="en-US" dirty="0" err="1"/>
              <a:t>realn</a:t>
            </a:r>
            <a:r>
              <a:rPr lang="sr-Latn-RS" dirty="0"/>
              <a:t>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u </a:t>
            </a:r>
            <a:r>
              <a:rPr lang="en-US" dirty="0" err="1"/>
              <a:t>opseg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0 </a:t>
            </a:r>
            <a:r>
              <a:rPr lang="en-US" dirty="0" err="1"/>
              <a:t>i</a:t>
            </a:r>
            <a:r>
              <a:rPr lang="en-US" dirty="0"/>
              <a:t> 1,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 da </a:t>
            </a:r>
            <a:r>
              <a:rPr lang="en-US" dirty="0" err="1"/>
              <a:t>predvidi</a:t>
            </a:r>
            <a:r>
              <a:rPr lang="en-US" dirty="0"/>
              <a:t> </a:t>
            </a:r>
            <a:r>
              <a:rPr lang="en-US" dirty="0" err="1"/>
              <a:t>verovatnoću</a:t>
            </a:r>
            <a:r>
              <a:rPr lang="en-US" dirty="0"/>
              <a:t>. 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Interpretacija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:</a:t>
            </a:r>
            <a:endParaRPr lang="sr-Latn-RS" dirty="0"/>
          </a:p>
          <a:p>
            <a:pPr marL="742950" lvl="1" indent="-285750"/>
            <a:r>
              <a:rPr lang="en-US" dirty="0" err="1"/>
              <a:t>Prag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(Threshold)</a:t>
            </a:r>
            <a:endParaRPr lang="sr-Latn-RS" dirty="0"/>
          </a:p>
          <a:p>
            <a:pPr marL="1200150" lvl="2" indent="-285750"/>
            <a:r>
              <a:rPr lang="pl-PL" dirty="0"/>
              <a:t>Ako je rezultat veći od 0.5, predviđa se klasa 1</a:t>
            </a:r>
          </a:p>
          <a:p>
            <a:pPr marL="1200150" lvl="2" indent="-285750"/>
            <a:r>
              <a:rPr lang="pl-PL" dirty="0"/>
              <a:t>Ako je rezultat manji od 0.5, predviđa se klasa 0</a:t>
            </a:r>
            <a:endParaRPr lang="sr-Latn-RS" dirty="0"/>
          </a:p>
          <a:p>
            <a:pPr marL="742950" lvl="1" indent="-285750"/>
            <a:r>
              <a:rPr lang="en-US" dirty="0" err="1"/>
              <a:t>Izlaz</a:t>
            </a:r>
            <a:endParaRPr lang="sr-Latn-RS" dirty="0"/>
          </a:p>
          <a:p>
            <a:pPr marL="1200150" lvl="2" indent="-285750"/>
            <a:r>
              <a:rPr lang="en-US" dirty="0" err="1"/>
              <a:t>Verovatnoća</a:t>
            </a:r>
            <a:r>
              <a:rPr lang="en-US" dirty="0"/>
              <a:t> da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određenoj</a:t>
            </a:r>
            <a:r>
              <a:rPr lang="en-US" dirty="0"/>
              <a:t> </a:t>
            </a:r>
            <a:r>
              <a:rPr lang="en-US" dirty="0" err="1"/>
              <a:t>klasi</a:t>
            </a:r>
            <a:endParaRPr lang="en-US" dirty="0"/>
          </a:p>
        </p:txBody>
      </p:sp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2E40693D-BB82-BE10-F0E9-51C9888C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67" y="962957"/>
            <a:ext cx="4515035" cy="207691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E443F-58D8-3DBF-2C3C-A417B7A93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929" y="3429000"/>
            <a:ext cx="1066949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C454E-3556-A93F-CAF3-051FA5F5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929" y="4788076"/>
            <a:ext cx="268642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093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{90C1978A-4143-413E-814F-85C590B9BD84}tf33968143_win32</Template>
  <TotalTime>2410</TotalTime>
  <Words>660</Words>
  <Application>Microsoft Office PowerPoint</Application>
  <PresentationFormat>Widescreen</PresentationFormat>
  <Paragraphs>95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Custom</vt:lpstr>
      <vt:lpstr>Logistička regresija</vt:lpstr>
      <vt:lpstr>Agenda</vt:lpstr>
      <vt:lpstr>Šta je logistička regresija?</vt:lpstr>
      <vt:lpstr>Osnovni koncepti</vt:lpstr>
      <vt:lpstr>Logistička funkcija - Sigmoidna funkcija</vt:lpstr>
      <vt:lpstr>Vrste logističke regresije</vt:lpstr>
      <vt:lpstr>Pretpostavke logističke regresije</vt:lpstr>
      <vt:lpstr>Kako funkcioniše logistička regresija?</vt:lpstr>
      <vt:lpstr>Kako funkcioniše logistička regresija?</vt:lpstr>
      <vt:lpstr>Evaluacija modela logističke regresije</vt:lpstr>
      <vt:lpstr>Evaluacija modela logističke regresije</vt:lpstr>
      <vt:lpstr>Hvala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Milos Veljanovski</dc:creator>
  <cp:lastModifiedBy>Milos Veljanovski</cp:lastModifiedBy>
  <cp:revision>4</cp:revision>
  <dcterms:created xsi:type="dcterms:W3CDTF">2024-08-28T19:33:42Z</dcterms:created>
  <dcterms:modified xsi:type="dcterms:W3CDTF">2024-08-30T11:44:08Z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