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0" r:id="rId3"/>
    <p:sldId id="259" r:id="rId4"/>
    <p:sldId id="274" r:id="rId5"/>
    <p:sldId id="258" r:id="rId6"/>
    <p:sldId id="260" r:id="rId7"/>
    <p:sldId id="261" r:id="rId8"/>
    <p:sldId id="263" r:id="rId9"/>
    <p:sldId id="275" r:id="rId10"/>
    <p:sldId id="276" r:id="rId11"/>
    <p:sldId id="277" r:id="rId12"/>
    <p:sldId id="264" r:id="rId13"/>
    <p:sldId id="265" r:id="rId14"/>
    <p:sldId id="267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6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4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5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g-data-europe/docker-hado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ljanovskii/bigdata-project-1/blob/main/docker-compose.y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5323-D6C6-4CC1-6069-2A65460A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sr-Latn-RS"/>
              <a:t>Miloš Veljanovski 1559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6FBC-DEC9-6B4C-44E9-09027A6CD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sr-Latn-RS"/>
              <a:t>Projekat 1 – Sistemi za analizu velike količine podataka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7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D2BF-BF21-3E31-42F9-3702CFB8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4920257"/>
          </a:xfrm>
        </p:spPr>
        <p:txBody>
          <a:bodyPr/>
          <a:lstStyle/>
          <a:p>
            <a:r>
              <a:rPr lang="sr-Latn-RS"/>
              <a:t>Zadatak 5 pronalazi rutu vožnje kod koje je standardna devijacija vremena vožnje bila najviša</a:t>
            </a:r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8938B9-C149-07F5-15DD-38AF1CE8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99" y="2196888"/>
            <a:ext cx="8684401" cy="2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D2BF-BF21-3E31-42F9-3702CFB8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4920257"/>
          </a:xfrm>
        </p:spPr>
        <p:txBody>
          <a:bodyPr/>
          <a:lstStyle/>
          <a:p>
            <a:r>
              <a:rPr lang="en-US"/>
              <a:t>Rezultat izvr</a:t>
            </a:r>
            <a:r>
              <a:rPr lang="sr-Latn-RS"/>
              <a:t>šenja aplikacije</a:t>
            </a:r>
            <a:endParaRPr lang="en-US"/>
          </a:p>
        </p:txBody>
      </p:sp>
      <p:pic>
        <p:nvPicPr>
          <p:cNvPr id="5" name="Picture 4" descr="Graphical user interface, text, application, email">
            <a:extLst>
              <a:ext uri="{FF2B5EF4-FFF2-40B4-BE49-F238E27FC236}">
                <a16:creationId xmlns:a16="http://schemas.microsoft.com/office/drawing/2014/main" id="{7011FB40-154E-218D-8A65-CAD61477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1" y="1421243"/>
            <a:ext cx="11125398" cy="52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83F8-72D4-4A07-73A9-988A55A1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461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sr-Latn-RS"/>
              <a:t>Pokretanje aplikacije na kontejnerima imajući izvornu baywheels.csv datoteku sa podacima na HDFS-u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4957579"/>
          </a:xfrm>
        </p:spPr>
        <p:txBody>
          <a:bodyPr>
            <a:normAutofit lnSpcReduction="10000"/>
          </a:bodyPr>
          <a:lstStyle/>
          <a:p>
            <a:r>
              <a:rPr lang="sr-Latn-RS"/>
              <a:t>Preuzeti docker-hadoop repozitorijum sa github-a: </a:t>
            </a:r>
            <a:r>
              <a:rPr lang="sr-Latn-RS">
                <a:hlinkClick r:id="rId2"/>
              </a:rPr>
              <a:t>https://github.com/big-data-europe/docker-hadoop</a:t>
            </a:r>
            <a:endParaRPr lang="sr-Latn-RS"/>
          </a:p>
          <a:p>
            <a:r>
              <a:rPr lang="sr-Latn-RS"/>
              <a:t>Otvoriti docker-compose.yml datoteku (trenutno sadrži instrukcije za pravljenje sledećih Hadoop servisa: namenode, datanode, resourcemanager, nodemanager1, historyserver)</a:t>
            </a:r>
          </a:p>
          <a:p>
            <a:r>
              <a:rPr lang="sr-Latn-RS"/>
              <a:t>Ovoj mreži kontejnera dodati sledeće Spark servise:</a:t>
            </a:r>
          </a:p>
          <a:p>
            <a:pPr lvl="1"/>
            <a:r>
              <a:rPr lang="sr-Latn-RS"/>
              <a:t>spark-master:</a:t>
            </a:r>
          </a:p>
          <a:p>
            <a:pPr marL="914400" lvl="2" indent="0">
              <a:buNone/>
            </a:pPr>
            <a:r>
              <a:rPr lang="en-US"/>
              <a:t>image: bde2020/spark-master:3.1.2-hadoop3.2</a:t>
            </a:r>
          </a:p>
          <a:p>
            <a:pPr marL="914400" lvl="2" indent="0">
              <a:buNone/>
            </a:pPr>
            <a:r>
              <a:rPr lang="en-US"/>
              <a:t>    container_name: spark-master</a:t>
            </a:r>
          </a:p>
          <a:p>
            <a:pPr marL="914400" lvl="2" indent="0">
              <a:buNone/>
            </a:pPr>
            <a:r>
              <a:rPr lang="en-US"/>
              <a:t>    ports:</a:t>
            </a:r>
          </a:p>
          <a:p>
            <a:pPr marL="914400" lvl="2" indent="0">
              <a:buNone/>
            </a:pPr>
            <a:r>
              <a:rPr lang="en-US"/>
              <a:t>      - "8080:8080"</a:t>
            </a:r>
          </a:p>
          <a:p>
            <a:pPr marL="914400" lvl="2" indent="0">
              <a:buNone/>
            </a:pPr>
            <a:r>
              <a:rPr lang="en-US"/>
              <a:t>      - "7077:7077"</a:t>
            </a:r>
          </a:p>
          <a:p>
            <a:pPr marL="914400" lvl="2" indent="0">
              <a:buNone/>
            </a:pPr>
            <a:r>
              <a:rPr lang="en-US"/>
              <a:t>    environment:</a:t>
            </a:r>
          </a:p>
          <a:p>
            <a:pPr marL="914400" lvl="2" indent="0">
              <a:buNone/>
            </a:pPr>
            <a:r>
              <a:rPr lang="en-US"/>
              <a:t>      - INIT_DAEMON_STEP=setup_spark</a:t>
            </a:r>
            <a:endParaRPr lang="sr-Latn-RS"/>
          </a:p>
          <a:p>
            <a:pPr marL="914400" lvl="2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18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495757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sr-Latn-RS"/>
              <a:t>spark-worker-1:</a:t>
            </a:r>
          </a:p>
          <a:p>
            <a:pPr marL="914400" lvl="2" indent="0">
              <a:buNone/>
            </a:pPr>
            <a:r>
              <a:rPr lang="en-US"/>
              <a:t>image: bde2020/spark-worker:3.1.2-hadoop3.2</a:t>
            </a:r>
          </a:p>
          <a:p>
            <a:pPr marL="914400" lvl="2" indent="0">
              <a:buNone/>
            </a:pPr>
            <a:r>
              <a:rPr lang="en-US"/>
              <a:t>    container_name: spark-worker-1</a:t>
            </a:r>
          </a:p>
          <a:p>
            <a:pPr marL="914400" lvl="2" indent="0">
              <a:buNone/>
            </a:pPr>
            <a:r>
              <a:rPr lang="en-US"/>
              <a:t>    depends_on:</a:t>
            </a:r>
          </a:p>
          <a:p>
            <a:pPr marL="914400" lvl="2" indent="0">
              <a:buNone/>
            </a:pPr>
            <a:r>
              <a:rPr lang="en-US"/>
              <a:t>      - spark-master</a:t>
            </a:r>
          </a:p>
          <a:p>
            <a:pPr marL="914400" lvl="2" indent="0">
              <a:buNone/>
            </a:pPr>
            <a:r>
              <a:rPr lang="en-US"/>
              <a:t>    ports:</a:t>
            </a:r>
          </a:p>
          <a:p>
            <a:pPr marL="914400" lvl="2" indent="0">
              <a:buNone/>
            </a:pPr>
            <a:r>
              <a:rPr lang="en-US"/>
              <a:t>      - "8081:8081"</a:t>
            </a:r>
          </a:p>
          <a:p>
            <a:pPr marL="914400" lvl="2" indent="0">
              <a:buNone/>
            </a:pPr>
            <a:r>
              <a:rPr lang="en-US"/>
              <a:t>    environment:</a:t>
            </a:r>
          </a:p>
          <a:p>
            <a:pPr marL="914400" lvl="2" indent="0">
              <a:buNone/>
            </a:pPr>
            <a:r>
              <a:rPr lang="en-US"/>
              <a:t>      - "SPARK_MASTER=spark://spark-master:7077</a:t>
            </a:r>
            <a:r>
              <a:rPr lang="sr-Latn-RS"/>
              <a:t>“</a:t>
            </a:r>
          </a:p>
          <a:p>
            <a:pPr lvl="1"/>
            <a:r>
              <a:rPr lang="sr-Latn-RS"/>
              <a:t>spark-worker-2:</a:t>
            </a:r>
          </a:p>
          <a:p>
            <a:pPr marL="914400" lvl="2" indent="0">
              <a:buNone/>
            </a:pPr>
            <a:r>
              <a:rPr lang="en-US"/>
              <a:t>image: bde2020/spark-worker:3.1.2-hadoop3.2</a:t>
            </a:r>
          </a:p>
          <a:p>
            <a:pPr marL="914400" lvl="2" indent="0">
              <a:buNone/>
            </a:pPr>
            <a:r>
              <a:rPr lang="en-US"/>
              <a:t>    container_name: spark-worker-2</a:t>
            </a:r>
          </a:p>
          <a:p>
            <a:pPr marL="914400" lvl="2" indent="0">
              <a:buNone/>
            </a:pPr>
            <a:r>
              <a:rPr lang="en-US"/>
              <a:t>    depends_on:</a:t>
            </a:r>
          </a:p>
          <a:p>
            <a:pPr marL="914400" lvl="2" indent="0">
              <a:buNone/>
            </a:pPr>
            <a:r>
              <a:rPr lang="en-US"/>
              <a:t>      - spark-master</a:t>
            </a:r>
          </a:p>
          <a:p>
            <a:pPr marL="914400" lvl="2" indent="0">
              <a:buNone/>
            </a:pPr>
            <a:r>
              <a:rPr lang="en-US"/>
              <a:t>    ports:</a:t>
            </a:r>
          </a:p>
          <a:p>
            <a:pPr marL="914400" lvl="2" indent="0">
              <a:buNone/>
            </a:pPr>
            <a:r>
              <a:rPr lang="en-US"/>
              <a:t>      - "8082:8081"</a:t>
            </a:r>
          </a:p>
          <a:p>
            <a:pPr marL="914400" lvl="2" indent="0">
              <a:buNone/>
            </a:pPr>
            <a:r>
              <a:rPr lang="en-US"/>
              <a:t>    environment:</a:t>
            </a:r>
          </a:p>
          <a:p>
            <a:pPr marL="914400" lvl="2" indent="0">
              <a:buNone/>
            </a:pPr>
            <a:r>
              <a:rPr lang="en-US"/>
              <a:t>      - "SPARK_MASTER=spark://spark-master:7077"</a:t>
            </a:r>
            <a:endParaRPr lang="sr-Latn-RS"/>
          </a:p>
          <a:p>
            <a:pPr marL="914400" lvl="2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734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407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Finalna verzija docker-compose.yml datoteke je dostupna na sledećem linku: </a:t>
            </a:r>
            <a:r>
              <a:rPr lang="sr-Latn-RS">
                <a:hlinkClick r:id="rId2"/>
              </a:rPr>
              <a:t>https://github.com/Veljanovskii/bigdata-project-1/blob/main/docker-compose.yml</a:t>
            </a:r>
            <a:endParaRPr lang="sr-Latn-RS"/>
          </a:p>
          <a:p>
            <a:r>
              <a:rPr lang="sr-Latn-RS"/>
              <a:t>Pokrenuti mrežu kontejnera pomoću docker compose up –d komande</a:t>
            </a:r>
          </a:p>
          <a:p>
            <a:pPr marL="0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41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4957579"/>
          </a:xfrm>
        </p:spPr>
        <p:txBody>
          <a:bodyPr>
            <a:normAutofit lnSpcReduction="10000"/>
          </a:bodyPr>
          <a:lstStyle/>
          <a:p>
            <a:r>
              <a:rPr lang="sr-Latn-RS"/>
              <a:t>Zatim, potrebno je kopirati datoteku sa izvornim podacima na HDFS</a:t>
            </a:r>
          </a:p>
          <a:p>
            <a:pPr lvl="1"/>
            <a:r>
              <a:rPr lang="sr-Latn-RS"/>
              <a:t>Najpre na namenode pomoću:</a:t>
            </a:r>
          </a:p>
          <a:p>
            <a:pPr lvl="2"/>
            <a:r>
              <a:rPr lang="sr-Latn-RS"/>
              <a:t>docker cp baywheels.csv namenode:baywheels.csv</a:t>
            </a:r>
          </a:p>
          <a:p>
            <a:pPr lvl="1"/>
            <a:r>
              <a:rPr lang="sr-Latn-RS"/>
              <a:t>Pokrenuti namenode pomoću:</a:t>
            </a:r>
          </a:p>
          <a:p>
            <a:pPr lvl="2"/>
            <a:r>
              <a:rPr lang="sr-Latn-RS"/>
              <a:t>docker exec –it namenode bash</a:t>
            </a:r>
          </a:p>
          <a:p>
            <a:pPr lvl="1"/>
            <a:r>
              <a:rPr lang="sr-Latn-RS"/>
              <a:t>Opciono</a:t>
            </a:r>
            <a:r>
              <a:rPr lang="en-US"/>
              <a:t>,</a:t>
            </a:r>
            <a:r>
              <a:rPr lang="sr-Latn-RS"/>
              <a:t> napraviti odgovarajući direktorijum gde će datoteka biti smeštena:</a:t>
            </a:r>
          </a:p>
          <a:p>
            <a:pPr lvl="2"/>
            <a:r>
              <a:rPr lang="sr-Latn-RS"/>
              <a:t>hdfs dfs –mkdir –p /user/root/input</a:t>
            </a:r>
          </a:p>
          <a:p>
            <a:pPr lvl="1"/>
            <a:r>
              <a:rPr lang="sr-Latn-RS"/>
              <a:t>Smestiti izvornu datoteku u dati folder:</a:t>
            </a:r>
          </a:p>
          <a:p>
            <a:pPr lvl="2"/>
            <a:r>
              <a:rPr lang="sr-Latn-RS"/>
              <a:t>hdfs dfs –put baywheels.csv /user/root/input/baywheels.csv</a:t>
            </a:r>
          </a:p>
          <a:p>
            <a:pPr marL="0" indent="0">
              <a:buNone/>
            </a:pPr>
            <a:r>
              <a:rPr lang="sr-Latn-RS"/>
              <a:t>Ovime je csv datoteka podignuta na HDFS i nalazi se na lokaciji: hdfs:</a:t>
            </a:r>
            <a:r>
              <a:rPr lang="en-US"/>
              <a:t>//namenode:9000/user/root/input/baywheels.csv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1315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4565694"/>
          </a:xfrm>
        </p:spPr>
        <p:txBody>
          <a:bodyPr>
            <a:normAutofit/>
          </a:bodyPr>
          <a:lstStyle/>
          <a:p>
            <a:r>
              <a:rPr lang="sr-Latn-RS"/>
              <a:t>Slično</a:t>
            </a:r>
            <a:r>
              <a:rPr lang="en-US"/>
              <a:t>,</a:t>
            </a:r>
            <a:r>
              <a:rPr lang="sr-Latn-RS"/>
              <a:t> možemo podići izvorni kod python skripte na spark-app kontejner</a:t>
            </a:r>
          </a:p>
          <a:p>
            <a:pPr lvl="1"/>
            <a:r>
              <a:rPr lang="sr-Latn-RS"/>
              <a:t>Spark-app image pravimo na osnovu sledećeg Dockerfile-a komandom docker build --rm -t spark-app .</a:t>
            </a:r>
          </a:p>
          <a:p>
            <a:pPr lvl="2"/>
            <a:r>
              <a:rPr lang="sr-Latn-RS"/>
              <a:t>FROM bde2020/spark-python-template:3.1.2-hadoop3.2</a:t>
            </a:r>
          </a:p>
          <a:p>
            <a:pPr lvl="2"/>
            <a:r>
              <a:rPr lang="sr-Latn-RS"/>
              <a:t>RUN cd /app pip install -r requirements.txt</a:t>
            </a:r>
          </a:p>
          <a:p>
            <a:pPr lvl="2"/>
            <a:r>
              <a:rPr lang="sr-Latn-RS"/>
              <a:t>ENV SPARK_APPLICATION_PYTHON_LOCATION /app/main.py</a:t>
            </a:r>
          </a:p>
          <a:p>
            <a:pPr lvl="2"/>
            <a:r>
              <a:rPr lang="sr-Latn-RS"/>
              <a:t>ENV SPARK_APPLICATION_ARGS /app/.env</a:t>
            </a:r>
          </a:p>
          <a:p>
            <a:pPr lvl="1"/>
            <a:r>
              <a:rPr lang="sr-Latn-RS"/>
              <a:t>Pokretanje pomoću: docker run --name spark-app --net docker-hadoop_default -p 4040:4040 -d spark-app</a:t>
            </a:r>
          </a:p>
        </p:txBody>
      </p:sp>
    </p:spTree>
    <p:extLst>
      <p:ext uri="{BB962C8B-B14F-4D97-AF65-F5344CB8AC3E}">
        <p14:creationId xmlns:p14="http://schemas.microsoft.com/office/powerpoint/2010/main" val="26697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15D-A053-36E5-1D44-75535A4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4957579"/>
          </a:xfrm>
        </p:spPr>
        <p:txBody>
          <a:bodyPr>
            <a:normAutofit/>
          </a:bodyPr>
          <a:lstStyle/>
          <a:p>
            <a:pPr lvl="1"/>
            <a:r>
              <a:rPr lang="sr-Latn-RS"/>
              <a:t>Doker kopiranje:</a:t>
            </a:r>
          </a:p>
          <a:p>
            <a:pPr lvl="2"/>
            <a:r>
              <a:rPr lang="sr-Latn-RS"/>
              <a:t>docker cp main.py spark-</a:t>
            </a:r>
            <a:r>
              <a:rPr lang="en-US"/>
              <a:t>app</a:t>
            </a:r>
            <a:r>
              <a:rPr lang="sr-Latn-RS"/>
              <a:t>:/bin</a:t>
            </a:r>
          </a:p>
          <a:p>
            <a:pPr lvl="1"/>
            <a:r>
              <a:rPr lang="sr-Latn-RS"/>
              <a:t>Pokrenuti spark-app pomoću:</a:t>
            </a:r>
          </a:p>
          <a:p>
            <a:pPr lvl="2"/>
            <a:r>
              <a:rPr lang="sr-Latn-RS"/>
              <a:t>docker exec –it spark-app</a:t>
            </a:r>
            <a:r>
              <a:rPr lang="en-US"/>
              <a:t> </a:t>
            </a:r>
            <a:r>
              <a:rPr lang="sr-Latn-RS"/>
              <a:t>bash</a:t>
            </a:r>
          </a:p>
          <a:p>
            <a:pPr lvl="1"/>
            <a:r>
              <a:rPr lang="sr-Latn-RS"/>
              <a:t>Pokrenuti skriptu pomoću:</a:t>
            </a:r>
          </a:p>
          <a:p>
            <a:pPr lvl="2"/>
            <a:r>
              <a:rPr lang="sr-Latn-RS"/>
              <a:t>/spark/bin/spark-submit –-master spark://spark-</a:t>
            </a:r>
            <a:r>
              <a:rPr lang="en-US"/>
              <a:t>master</a:t>
            </a:r>
            <a:r>
              <a:rPr lang="sr-Latn-RS"/>
              <a:t>:</a:t>
            </a:r>
            <a:r>
              <a:rPr lang="en-US"/>
              <a:t>7077</a:t>
            </a:r>
            <a:r>
              <a:rPr lang="sr-Latn-RS"/>
              <a:t> main.py</a:t>
            </a:r>
            <a:endParaRPr lang="sr-Latn-R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r-Latn-RS"/>
              <a:t>Ovime je aplikacija pokrenuta na klasteru Spark Docker kontejnera</a:t>
            </a:r>
          </a:p>
          <a:p>
            <a:pPr marL="0" indent="0">
              <a:buNone/>
            </a:pPr>
            <a:r>
              <a:rPr lang="sr-Latn-RS"/>
              <a:t>Stanje i tok rada aplikacije se može pratiti na </a:t>
            </a:r>
            <a:r>
              <a:rPr lang="sr-Latn-RS">
                <a:hlinkClick r:id="rId2"/>
              </a:rPr>
              <a:t>http://localhost:8080/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">
            <a:extLst>
              <a:ext uri="{FF2B5EF4-FFF2-40B4-BE49-F238E27FC236}">
                <a16:creationId xmlns:a16="http://schemas.microsoft.com/office/drawing/2014/main" id="{37EB3090-9AC5-CFDB-CF73-B05961D71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6" y="997697"/>
            <a:ext cx="11115488" cy="5515070"/>
          </a:xfrm>
        </p:spPr>
      </p:pic>
    </p:spTree>
    <p:extLst>
      <p:ext uri="{BB962C8B-B14F-4D97-AF65-F5344CB8AC3E}">
        <p14:creationId xmlns:p14="http://schemas.microsoft.com/office/powerpoint/2010/main" val="8686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AB02-35C5-3F05-156D-2B97B98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</a:t>
            </a:r>
            <a:r>
              <a:rPr lang="sr-Latn-RS"/>
              <a:t>šćeni izvorni podaci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9BA2-3886-9BE0-EF30-5B6A385A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Iskori</a:t>
            </a:r>
            <a:r>
              <a:rPr lang="sr-Latn-RS"/>
              <a:t>šćen je </a:t>
            </a:r>
            <a:r>
              <a:rPr lang="sr-Latn-RS">
                <a:hlinkClick r:id="rId2"/>
              </a:rPr>
              <a:t>set podataka </a:t>
            </a:r>
            <a:r>
              <a:rPr lang="sr-Latn-RS"/>
              <a:t>o vožnji biciklama iz „oblasti zaliva“ tj. San Francisko zaliva (uključujući Palo Alto i San Hoze)</a:t>
            </a:r>
          </a:p>
          <a:p>
            <a:r>
              <a:rPr lang="sr-Latn-RS"/>
              <a:t>Dataset sadrži sledeće kolene podataka:</a:t>
            </a:r>
          </a:p>
          <a:p>
            <a:pPr lvl="1"/>
            <a:r>
              <a:rPr lang="sr-Latn-RS"/>
              <a:t>Vreme i datum početka i završetka vožnje</a:t>
            </a:r>
          </a:p>
          <a:p>
            <a:pPr lvl="1"/>
            <a:r>
              <a:rPr lang="sr-Latn-RS"/>
              <a:t>Podaci o početkoj stanici (ID, ime, geografska širina i dužina)</a:t>
            </a:r>
          </a:p>
          <a:p>
            <a:pPr lvl="1"/>
            <a:r>
              <a:rPr lang="sr-Latn-RS"/>
              <a:t>Podaci o završnoj stanici (ID, ime, geografska širina i dužina)</a:t>
            </a:r>
          </a:p>
          <a:p>
            <a:pPr lvl="1"/>
            <a:r>
              <a:rPr lang="sr-Latn-RS"/>
              <a:t>ID vožnje</a:t>
            </a:r>
          </a:p>
          <a:p>
            <a:pPr lvl="1"/>
            <a:r>
              <a:rPr lang="sr-Latn-RS"/>
              <a:t>Tip korisnika (vozača)</a:t>
            </a:r>
          </a:p>
          <a:p>
            <a:r>
              <a:rPr lang="sr-Latn-RS"/>
              <a:t>Korišćeni su podaci za 2021. i 2022. godinu</a:t>
            </a:r>
          </a:p>
          <a:p>
            <a:pPr lvl="1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14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2F6B-01E8-FFFF-E17F-2639B25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80"/>
            <a:ext cx="10515600" cy="2852737"/>
          </a:xfrm>
        </p:spPr>
        <p:txBody>
          <a:bodyPr/>
          <a:lstStyle/>
          <a:p>
            <a:r>
              <a:rPr lang="sr-Latn-RS"/>
              <a:t>Samostalna python aplikacija koja koristi Spark biblioteku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main.py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BE86-91A5-6D60-6B76-D17D81B2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/>
          <a:lstStyle/>
          <a:p>
            <a:r>
              <a:rPr lang="sr-Latn-RS"/>
              <a:t>Inicijalnom setu podataka sam izračunao i dodao sledeće kolone: vreme trajanja vožnje, pređena distanca (tačnije udaljenost početne i kranje stanice vazdušnom linijom) i srednja brzina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D76EB4-AF7B-D0AD-7EAE-ED1F65A9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33" y="3596763"/>
            <a:ext cx="10612016" cy="2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5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BE86-91A5-6D60-6B76-D17D81B2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625150"/>
            <a:ext cx="10944807" cy="5990253"/>
          </a:xfrm>
        </p:spPr>
        <p:txBody>
          <a:bodyPr/>
          <a:lstStyle/>
          <a:p>
            <a:r>
              <a:rPr lang="sr-Latn-RS"/>
              <a:t>Ulazne argumente aplikacije učitavam koristeći dotenv biblioteku</a:t>
            </a:r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018118F-1215-BE3D-174E-8FD0A6BF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78" y="1601841"/>
            <a:ext cx="652553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A27-07E9-3DBE-365C-F61F57DF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246828"/>
          </a:xfrm>
        </p:spPr>
        <p:txBody>
          <a:bodyPr/>
          <a:lstStyle/>
          <a:p>
            <a:r>
              <a:rPr lang="en-US"/>
              <a:t>U svrhu demonstracije, kroz ap</a:t>
            </a:r>
            <a:r>
              <a:rPr lang="sr-Latn-RS"/>
              <a:t>likaciju sam realizovao 5 zadataka (task-ova) za smislenu obradu podataka</a:t>
            </a:r>
          </a:p>
          <a:p>
            <a:r>
              <a:rPr lang="sr-Latn-RS"/>
              <a:t>Zadatak 1 prikazuje imena početne i krajnje stanice svih vožnji koje su počele u San Hoze-u (početne koordinate su južnije od 37.43749 i istočnije od -122.08746) i završile se u San Francisku (krajnje koordinate su severnije od 37.65876 i zapadnije od -122.36854)</a:t>
            </a:r>
            <a:endParaRPr lang="en-US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C286C51D-24A0-5E9E-B858-5E4DF763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6" y="3563090"/>
            <a:ext cx="1049801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E40A-250A-32FD-3199-C1239660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032224"/>
          </a:xfrm>
        </p:spPr>
        <p:txBody>
          <a:bodyPr/>
          <a:lstStyle/>
          <a:p>
            <a:r>
              <a:rPr lang="sr-Latn-RS"/>
              <a:t>Zadatak 2 prikazuje ukupan broj vožnji za svaki tip bicikle za dati vremenski period (od 01.06.2022. do 05.06.2022.)</a:t>
            </a:r>
            <a:endParaRPr lang="en-US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A21170F4-B164-24DA-5B0A-D4E0CFDA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2038156"/>
            <a:ext cx="976448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D2BF-BF21-3E31-42F9-3702CFB8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4920257"/>
          </a:xfrm>
        </p:spPr>
        <p:txBody>
          <a:bodyPr/>
          <a:lstStyle/>
          <a:p>
            <a:r>
              <a:rPr lang="sr-Latn-RS"/>
              <a:t>Zadatak 3 prikazuje prosečno trajanje vožnje za oba tipa korisnika</a:t>
            </a:r>
            <a:endParaRPr lang="en-US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D7ABBD7A-4A8C-9A10-36F7-B8805FA4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2395393"/>
            <a:ext cx="1072664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D2BF-BF21-3E31-42F9-3702CFB8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4920257"/>
          </a:xfrm>
        </p:spPr>
        <p:txBody>
          <a:bodyPr/>
          <a:lstStyle/>
          <a:p>
            <a:r>
              <a:rPr lang="sr-Latn-RS"/>
              <a:t>Zadatak 4 prikazuje broj biciklista koji su završili vožnju na nekoj od stanica na Van Nes aveniji i srednja vremena trajanja tih vožnji</a:t>
            </a:r>
            <a:endParaRPr lang="en-US"/>
          </a:p>
        </p:txBody>
      </p:sp>
      <p:pic>
        <p:nvPicPr>
          <p:cNvPr id="4" name="Picture 3" descr="Text">
            <a:extLst>
              <a:ext uri="{FF2B5EF4-FFF2-40B4-BE49-F238E27FC236}">
                <a16:creationId xmlns:a16="http://schemas.microsoft.com/office/drawing/2014/main" id="{73915B3C-4319-0FCC-5160-CA1AF1A4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2266788"/>
            <a:ext cx="991690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934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787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Tw Cen MT</vt:lpstr>
      <vt:lpstr>ShapesVTI</vt:lpstr>
      <vt:lpstr>Miloš Veljanovski 1559</vt:lpstr>
      <vt:lpstr>Korišćeni izvorni podaci</vt:lpstr>
      <vt:lpstr>Samostalna python aplikacija koja koristi Spark biblioteku</vt:lpstr>
      <vt:lpstr>main.py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Pokretanje aplikacije na kontejnerima imajući izvornu baywheels.csv datoteku sa podacima na HDFS-u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Miloš Veljanovski 1559</dc:title>
  <dc:creator>Milos Veljanovski</dc:creator>
  <cp:lastModifiedBy>Milos Veljanovski</cp:lastModifiedBy>
  <cp:revision>4</cp:revision>
  <dcterms:created xsi:type="dcterms:W3CDTF">2023-01-22T23:41:36Z</dcterms:created>
  <dcterms:modified xsi:type="dcterms:W3CDTF">2023-02-13T00:43:43Z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2023-01-23T00:37:29Z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603b7beb-c746-4e6d-89c8-afca0072de12</vt:lpwstr>
  </property>
  <property fmtid="{D5CDD505-2E9C-101B-9397-08002B2CF9AE}" pid="7" name="MSIP_Label_defa4170-0d19-0005-0004-bc88714345d2_ActionId">
    <vt:lpwstr>f80d34c9-6f36-454a-a338-ba06c403c3bf</vt:lpwstr>
  </property>
  <property fmtid="{D5CDD505-2E9C-101B-9397-08002B2CF9AE}" pid="8" name="MSIP_Label_defa4170-0d19-0005-0004-bc88714345d2_ContentBits">
    <vt:lpwstr>0</vt:lpwstr>
  </property>
</Properties>
</file>