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6858000" cx="12192000"/>
  <p:notesSz cx="6858000" cy="9144000"/>
  <p:embeddedFontLst>
    <p:embeddedFont>
      <p:font typeface="Robo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7" roundtripDataSignature="AMtx7mjGF6eIZCC9S7RP51FXXtHY3UXm5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Roboto-regular.fntdata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7" Type="http://customschemas.google.com/relationships/presentationmetadata" Target="metadata"/><Relationship Id="rId16" Type="http://schemas.openxmlformats.org/officeDocument/2006/relationships/font" Target="fonts/Robot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5" name="Google Shape;95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be12e8301c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6" name="Google Shape;106;g2be12e8301c_0_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be12e8301c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8" name="Google Shape;118;g2be12e8301c_0_3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be12e8301c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0" name="Google Shape;130;g2be12e8301c_0_5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c0a0639939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2" name="Google Shape;142;g2c0a0639939_0_2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be12e8301c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4" name="Google Shape;154;g2be12e8301c_0_9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c0a0639939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6" name="Google Shape;166;g2c0a0639939_0_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5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5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7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7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8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8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9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9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2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2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3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3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524000" y="3164550"/>
            <a:ext cx="10066800" cy="173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6000"/>
              <a:buFont typeface="Calibri"/>
              <a:buNone/>
            </a:pPr>
            <a:r>
              <a:rPr>
                <a:solidFill>
                  <a:srgbClr val="3A3838"/>
                </a:solidFill>
                <a:latin typeface="Roboto"/>
                <a:ea typeface="Roboto"/>
                <a:cs typeface="Roboto"/>
                <a:sym typeface="Roboto"/>
              </a:rPr>
              <a:t>RIP</a:t>
            </a:r>
            <a:endParaRPr>
              <a:solidFill>
                <a:srgbClr val="3A383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524000" y="5020020"/>
            <a:ext cx="9144000" cy="969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958"/>
              </a:buClr>
              <a:buSzPts val="2800"/>
              <a:buNone/>
            </a:pPr>
            <a:r>
              <a:rPr sz="2800">
                <a:solidFill>
                  <a:srgbClr val="003958"/>
                </a:solidFill>
                <a:latin typeface="Roboto"/>
                <a:ea typeface="Roboto"/>
                <a:cs typeface="Roboto"/>
                <a:sym typeface="Roboto"/>
              </a:rPr>
              <a:t>TEHNOLOGIJE RUTIRANJA - VEŽBE</a:t>
            </a:r>
            <a:endParaRPr sz="2800">
              <a:solidFill>
                <a:srgbClr val="00395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6" name="Google Shape;86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6638" y="238618"/>
            <a:ext cx="1835427" cy="1253334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"/>
          <p:cNvSpPr txBox="1"/>
          <p:nvPr/>
        </p:nvSpPr>
        <p:spPr>
          <a:xfrm>
            <a:off x="2311401" y="340120"/>
            <a:ext cx="6390308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0" i="0" sz="5400" u="none" cap="none" strike="noStrike">
                <a:solidFill>
                  <a:srgbClr val="003958"/>
                </a:solidFill>
                <a:latin typeface="Roboto"/>
                <a:ea typeface="Roboto"/>
                <a:cs typeface="Roboto"/>
                <a:sym typeface="Roboto"/>
              </a:rPr>
              <a:t>Računarski fakultet</a:t>
            </a:r>
            <a:endParaRPr b="0" i="0" sz="5400" u="none" cap="none" strike="noStrike">
              <a:solidFill>
                <a:srgbClr val="00395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8" name="Google Shape;88;p1"/>
          <p:cNvCxnSpPr/>
          <p:nvPr/>
        </p:nvCxnSpPr>
        <p:spPr>
          <a:xfrm>
            <a:off x="1644391" y="4914693"/>
            <a:ext cx="8903218" cy="0"/>
          </a:xfrm>
          <a:prstGeom prst="straightConnector1">
            <a:avLst/>
          </a:prstGeom>
          <a:noFill/>
          <a:ln cap="flat" cmpd="sng" w="9525">
            <a:solidFill>
              <a:srgbClr val="3A3838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89" name="Google Shape;89;p1"/>
          <p:cNvSpPr/>
          <p:nvPr/>
        </p:nvSpPr>
        <p:spPr>
          <a:xfrm>
            <a:off x="0" y="6496744"/>
            <a:ext cx="12192000" cy="362251"/>
          </a:xfrm>
          <a:prstGeom prst="rect">
            <a:avLst/>
          </a:prstGeom>
          <a:solidFill>
            <a:srgbClr val="01476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"/>
          <p:cNvSpPr/>
          <p:nvPr/>
        </p:nvSpPr>
        <p:spPr>
          <a:xfrm>
            <a:off x="0" y="6493870"/>
            <a:ext cx="12192000" cy="52879"/>
          </a:xfrm>
          <a:prstGeom prst="rect">
            <a:avLst/>
          </a:prstGeom>
          <a:solidFill>
            <a:srgbClr val="003553"/>
          </a:solidFill>
          <a:ln>
            <a:noFill/>
          </a:ln>
          <a:effectLst>
            <a:outerShdw blurRad="50800" rotWithShape="0" algn="t" dir="5400000" dist="12700">
              <a:srgbClr val="000000">
                <a:alpha val="17254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"/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"/>
          <p:cNvSpPr txBox="1"/>
          <p:nvPr/>
        </p:nvSpPr>
        <p:spPr>
          <a:xfrm>
            <a:off x="20781" y="6508936"/>
            <a:ext cx="4824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NJEGOVAN MILOVIĆ</a:t>
            </a:r>
            <a:endParaRPr b="0" i="0" sz="16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"/>
          <p:cNvSpPr txBox="1"/>
          <p:nvPr>
            <p:ph type="title"/>
          </p:nvPr>
        </p:nvSpPr>
        <p:spPr>
          <a:xfrm>
            <a:off x="254000" y="205538"/>
            <a:ext cx="10515600" cy="9596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553"/>
              </a:buClr>
              <a:buSzPts val="4000"/>
              <a:buFont typeface="Calibri"/>
              <a:buNone/>
            </a:pPr>
            <a:r>
              <a:rPr b="1" sz="4000">
                <a:solidFill>
                  <a:srgbClr val="003553"/>
                </a:solidFill>
              </a:rPr>
              <a:t>Routing Information Protocol</a:t>
            </a:r>
            <a:endParaRPr b="1" sz="4000">
              <a:solidFill>
                <a:srgbClr val="003553"/>
              </a:solidFill>
            </a:endParaRPr>
          </a:p>
        </p:txBody>
      </p:sp>
      <p:sp>
        <p:nvSpPr>
          <p:cNvPr id="98" name="Google Shape;98;p2"/>
          <p:cNvSpPr txBox="1"/>
          <p:nvPr>
            <p:ph idx="1" type="body"/>
          </p:nvPr>
        </p:nvSpPr>
        <p:spPr>
          <a:xfrm>
            <a:off x="254000" y="1524000"/>
            <a:ext cx="11671300" cy="4652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sz="2400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Hop count</a:t>
            </a:r>
            <a:r>
              <a:rPr sz="2400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 metrika</a:t>
            </a:r>
            <a:endParaRPr sz="24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sz="2400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Distance-vector</a:t>
            </a:r>
            <a:r>
              <a:rPr sz="2400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 routing protocol</a:t>
            </a:r>
            <a:endParaRPr sz="24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sz="2400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AD: </a:t>
            </a:r>
            <a:r>
              <a:rPr b="1" sz="2400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120</a:t>
            </a:r>
            <a:endParaRPr b="1" sz="24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sz="2400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Postoje tri vezije: </a:t>
            </a:r>
            <a:r>
              <a:rPr b="1" sz="2400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RIP verzija 1</a:t>
            </a:r>
            <a:r>
              <a:rPr sz="2400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b="1" sz="2400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RIP verzija 2</a:t>
            </a:r>
            <a:r>
              <a:rPr sz="2400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 i </a:t>
            </a:r>
            <a:r>
              <a:rPr b="1" sz="2400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RIPng</a:t>
            </a:r>
            <a:endParaRPr b="1" sz="24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sz="2400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Koristi četiri tajmera: </a:t>
            </a:r>
            <a:r>
              <a:rPr b="1" sz="2400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Update</a:t>
            </a:r>
            <a:r>
              <a:rPr sz="2400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b="1" sz="2400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Invalid</a:t>
            </a:r>
            <a:r>
              <a:rPr sz="2400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b="1" sz="2400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Flush</a:t>
            </a:r>
            <a:r>
              <a:rPr sz="2400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 i </a:t>
            </a:r>
            <a:r>
              <a:rPr b="1" sz="2400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Hold down</a:t>
            </a:r>
            <a:endParaRPr b="1" sz="24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9" name="Google Shape;99;p2"/>
          <p:cNvSpPr/>
          <p:nvPr/>
        </p:nvSpPr>
        <p:spPr>
          <a:xfrm>
            <a:off x="0" y="6496744"/>
            <a:ext cx="12192000" cy="362251"/>
          </a:xfrm>
          <a:prstGeom prst="rect">
            <a:avLst/>
          </a:prstGeom>
          <a:solidFill>
            <a:srgbClr val="01476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2"/>
          <p:cNvSpPr/>
          <p:nvPr/>
        </p:nvSpPr>
        <p:spPr>
          <a:xfrm>
            <a:off x="0" y="6493870"/>
            <a:ext cx="12192000" cy="52879"/>
          </a:xfrm>
          <a:prstGeom prst="rect">
            <a:avLst/>
          </a:prstGeom>
          <a:solidFill>
            <a:srgbClr val="003553"/>
          </a:solidFill>
          <a:ln>
            <a:noFill/>
          </a:ln>
          <a:effectLst>
            <a:outerShdw blurRad="50800" rotWithShape="0" algn="t" dir="5400000" dist="12700">
              <a:srgbClr val="000000">
                <a:alpha val="17254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2"/>
          <p:cNvSpPr txBox="1"/>
          <p:nvPr/>
        </p:nvSpPr>
        <p:spPr>
          <a:xfrm>
            <a:off x="20781" y="6508936"/>
            <a:ext cx="4824174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TEHNOLOGIJE RUTIRANJA - VEŽBE</a:t>
            </a:r>
            <a:endParaRPr b="0" i="0" sz="16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2" name="Google Shape;102;p2"/>
          <p:cNvSpPr txBox="1"/>
          <p:nvPr/>
        </p:nvSpPr>
        <p:spPr>
          <a:xfrm>
            <a:off x="10160322" y="6505116"/>
            <a:ext cx="200875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3" name="Google Shape;103;p2"/>
          <p:cNvCxnSpPr/>
          <p:nvPr/>
        </p:nvCxnSpPr>
        <p:spPr>
          <a:xfrm>
            <a:off x="239486" y="1248231"/>
            <a:ext cx="10515600" cy="0"/>
          </a:xfrm>
          <a:prstGeom prst="straightConnector1">
            <a:avLst/>
          </a:prstGeom>
          <a:noFill/>
          <a:ln cap="flat" cmpd="sng" w="31750">
            <a:solidFill>
              <a:srgbClr val="01476F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be12e8301c_0_17"/>
          <p:cNvSpPr txBox="1"/>
          <p:nvPr>
            <p:ph type="title"/>
          </p:nvPr>
        </p:nvSpPr>
        <p:spPr>
          <a:xfrm>
            <a:off x="254000" y="205538"/>
            <a:ext cx="10515600" cy="959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553"/>
              </a:buClr>
              <a:buSzPts val="4000"/>
              <a:buFont typeface="Calibri"/>
              <a:buNone/>
            </a:pPr>
            <a:r>
              <a:rPr b="1" sz="4000">
                <a:solidFill>
                  <a:srgbClr val="003553"/>
                </a:solidFill>
              </a:rPr>
              <a:t>Hop Count</a:t>
            </a:r>
            <a:endParaRPr b="1" sz="4000">
              <a:solidFill>
                <a:srgbClr val="003553"/>
              </a:solidFill>
            </a:endParaRPr>
          </a:p>
        </p:txBody>
      </p:sp>
      <p:sp>
        <p:nvSpPr>
          <p:cNvPr id="109" name="Google Shape;109;g2be12e8301c_0_17"/>
          <p:cNvSpPr txBox="1"/>
          <p:nvPr>
            <p:ph idx="1" type="body"/>
          </p:nvPr>
        </p:nvSpPr>
        <p:spPr>
          <a:xfrm>
            <a:off x="254000" y="1524000"/>
            <a:ext cx="11671200" cy="46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sz="1600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Maksimalan broj skokova je 15.</a:t>
            </a:r>
            <a:endParaRPr sz="16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" name="Google Shape;110;g2be12e8301c_0_17"/>
          <p:cNvSpPr/>
          <p:nvPr/>
        </p:nvSpPr>
        <p:spPr>
          <a:xfrm>
            <a:off x="0" y="6496744"/>
            <a:ext cx="12192000" cy="362400"/>
          </a:xfrm>
          <a:prstGeom prst="rect">
            <a:avLst/>
          </a:prstGeom>
          <a:solidFill>
            <a:srgbClr val="01476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g2be12e8301c_0_17"/>
          <p:cNvSpPr/>
          <p:nvPr/>
        </p:nvSpPr>
        <p:spPr>
          <a:xfrm>
            <a:off x="0" y="6493870"/>
            <a:ext cx="12192000" cy="52800"/>
          </a:xfrm>
          <a:prstGeom prst="rect">
            <a:avLst/>
          </a:prstGeom>
          <a:solidFill>
            <a:srgbClr val="003553"/>
          </a:solidFill>
          <a:ln>
            <a:noFill/>
          </a:ln>
          <a:effectLst>
            <a:outerShdw blurRad="50800" rotWithShape="0" algn="t" dir="5400000" dist="12700">
              <a:srgbClr val="000000">
                <a:alpha val="1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g2be12e8301c_0_17"/>
          <p:cNvSpPr txBox="1"/>
          <p:nvPr/>
        </p:nvSpPr>
        <p:spPr>
          <a:xfrm>
            <a:off x="20781" y="6508936"/>
            <a:ext cx="4824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TEHNOLOGIJE RUTIRANJA - VEŽBE</a:t>
            </a:r>
            <a:endParaRPr b="0" i="0" sz="16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" name="Google Shape;113;g2be12e8301c_0_17"/>
          <p:cNvSpPr txBox="1"/>
          <p:nvPr/>
        </p:nvSpPr>
        <p:spPr>
          <a:xfrm>
            <a:off x="10160322" y="6505116"/>
            <a:ext cx="2008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4" name="Google Shape;114;g2be12e8301c_0_17"/>
          <p:cNvCxnSpPr/>
          <p:nvPr/>
        </p:nvCxnSpPr>
        <p:spPr>
          <a:xfrm>
            <a:off x="239486" y="1248231"/>
            <a:ext cx="10515600" cy="0"/>
          </a:xfrm>
          <a:prstGeom prst="straightConnector1">
            <a:avLst/>
          </a:prstGeom>
          <a:noFill/>
          <a:ln cap="flat" cmpd="sng" w="31750">
            <a:solidFill>
              <a:srgbClr val="01476F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15" name="Google Shape;115;g2be12e8301c_0_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9725" y="1607913"/>
            <a:ext cx="8972550" cy="391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be12e8301c_0_32"/>
          <p:cNvSpPr txBox="1"/>
          <p:nvPr>
            <p:ph type="title"/>
          </p:nvPr>
        </p:nvSpPr>
        <p:spPr>
          <a:xfrm>
            <a:off x="254000" y="205538"/>
            <a:ext cx="10515600" cy="959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553"/>
              </a:buClr>
              <a:buSzPts val="4000"/>
              <a:buFont typeface="Calibri"/>
              <a:buNone/>
            </a:pPr>
            <a:r>
              <a:rPr b="1" sz="4000">
                <a:solidFill>
                  <a:srgbClr val="003553"/>
                </a:solidFill>
              </a:rPr>
              <a:t>RIP verzije</a:t>
            </a:r>
            <a:endParaRPr b="1" sz="4000">
              <a:solidFill>
                <a:srgbClr val="003553"/>
              </a:solidFill>
            </a:endParaRPr>
          </a:p>
        </p:txBody>
      </p:sp>
      <p:sp>
        <p:nvSpPr>
          <p:cNvPr id="121" name="Google Shape;121;g2be12e8301c_0_32"/>
          <p:cNvSpPr txBox="1"/>
          <p:nvPr>
            <p:ph idx="1" type="body"/>
          </p:nvPr>
        </p:nvSpPr>
        <p:spPr>
          <a:xfrm>
            <a:off x="254000" y="1524000"/>
            <a:ext cx="11671200" cy="46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2" name="Google Shape;122;g2be12e8301c_0_32"/>
          <p:cNvSpPr/>
          <p:nvPr/>
        </p:nvSpPr>
        <p:spPr>
          <a:xfrm>
            <a:off x="0" y="6496744"/>
            <a:ext cx="12192000" cy="362400"/>
          </a:xfrm>
          <a:prstGeom prst="rect">
            <a:avLst/>
          </a:prstGeom>
          <a:solidFill>
            <a:srgbClr val="01476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g2be12e8301c_0_32"/>
          <p:cNvSpPr/>
          <p:nvPr/>
        </p:nvSpPr>
        <p:spPr>
          <a:xfrm>
            <a:off x="0" y="6493870"/>
            <a:ext cx="12192000" cy="52800"/>
          </a:xfrm>
          <a:prstGeom prst="rect">
            <a:avLst/>
          </a:prstGeom>
          <a:solidFill>
            <a:srgbClr val="003553"/>
          </a:solidFill>
          <a:ln>
            <a:noFill/>
          </a:ln>
          <a:effectLst>
            <a:outerShdw blurRad="50800" rotWithShape="0" algn="t" dir="5400000" dist="12700">
              <a:srgbClr val="000000">
                <a:alpha val="1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g2be12e8301c_0_32"/>
          <p:cNvSpPr txBox="1"/>
          <p:nvPr/>
        </p:nvSpPr>
        <p:spPr>
          <a:xfrm>
            <a:off x="20781" y="6508936"/>
            <a:ext cx="4824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TEHNOLOGIJE RUTIRANJA - VEŽBE</a:t>
            </a:r>
            <a:endParaRPr b="0" i="0" sz="16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5" name="Google Shape;125;g2be12e8301c_0_32"/>
          <p:cNvSpPr txBox="1"/>
          <p:nvPr/>
        </p:nvSpPr>
        <p:spPr>
          <a:xfrm>
            <a:off x="10160322" y="6505116"/>
            <a:ext cx="2008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6" name="Google Shape;126;g2be12e8301c_0_32"/>
          <p:cNvCxnSpPr/>
          <p:nvPr/>
        </p:nvCxnSpPr>
        <p:spPr>
          <a:xfrm>
            <a:off x="239486" y="1248231"/>
            <a:ext cx="10515600" cy="0"/>
          </a:xfrm>
          <a:prstGeom prst="straightConnector1">
            <a:avLst/>
          </a:prstGeom>
          <a:noFill/>
          <a:ln cap="flat" cmpd="sng" w="31750">
            <a:solidFill>
              <a:srgbClr val="01476F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27" name="Google Shape;127;g2be12e8301c_0_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975" y="1428750"/>
            <a:ext cx="12043200" cy="430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be12e8301c_0_52"/>
          <p:cNvSpPr txBox="1"/>
          <p:nvPr>
            <p:ph type="title"/>
          </p:nvPr>
        </p:nvSpPr>
        <p:spPr>
          <a:xfrm>
            <a:off x="239475" y="247413"/>
            <a:ext cx="10515600" cy="959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553"/>
              </a:buClr>
              <a:buSzPts val="4000"/>
              <a:buFont typeface="Calibri"/>
              <a:buNone/>
            </a:pPr>
            <a:r>
              <a:rPr b="1" sz="4000">
                <a:solidFill>
                  <a:srgbClr val="003553"/>
                </a:solidFill>
              </a:rPr>
              <a:t>Unicast vs Multicast vs Broadcast</a:t>
            </a:r>
            <a:endParaRPr b="1" sz="4000">
              <a:solidFill>
                <a:srgbClr val="003553"/>
              </a:solidFill>
            </a:endParaRPr>
          </a:p>
        </p:txBody>
      </p:sp>
      <p:sp>
        <p:nvSpPr>
          <p:cNvPr id="133" name="Google Shape;133;g2be12e8301c_0_52"/>
          <p:cNvSpPr txBox="1"/>
          <p:nvPr>
            <p:ph idx="1" type="body"/>
          </p:nvPr>
        </p:nvSpPr>
        <p:spPr>
          <a:xfrm>
            <a:off x="254000" y="1524000"/>
            <a:ext cx="11671200" cy="46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4" name="Google Shape;134;g2be12e8301c_0_52"/>
          <p:cNvSpPr/>
          <p:nvPr/>
        </p:nvSpPr>
        <p:spPr>
          <a:xfrm>
            <a:off x="0" y="6496744"/>
            <a:ext cx="12192000" cy="362400"/>
          </a:xfrm>
          <a:prstGeom prst="rect">
            <a:avLst/>
          </a:prstGeom>
          <a:solidFill>
            <a:srgbClr val="01476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g2be12e8301c_0_52"/>
          <p:cNvSpPr/>
          <p:nvPr/>
        </p:nvSpPr>
        <p:spPr>
          <a:xfrm>
            <a:off x="0" y="6493870"/>
            <a:ext cx="12192000" cy="52800"/>
          </a:xfrm>
          <a:prstGeom prst="rect">
            <a:avLst/>
          </a:prstGeom>
          <a:solidFill>
            <a:srgbClr val="003553"/>
          </a:solidFill>
          <a:ln>
            <a:noFill/>
          </a:ln>
          <a:effectLst>
            <a:outerShdw blurRad="50800" rotWithShape="0" algn="t" dir="5400000" dist="12700">
              <a:srgbClr val="000000">
                <a:alpha val="1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g2be12e8301c_0_52"/>
          <p:cNvSpPr txBox="1"/>
          <p:nvPr/>
        </p:nvSpPr>
        <p:spPr>
          <a:xfrm>
            <a:off x="20781" y="6508936"/>
            <a:ext cx="4824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TEHNOLOGIJE RUTIRANJA - VEŽBE</a:t>
            </a:r>
            <a:endParaRPr b="0" i="0" sz="16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7" name="Google Shape;137;g2be12e8301c_0_52"/>
          <p:cNvSpPr txBox="1"/>
          <p:nvPr/>
        </p:nvSpPr>
        <p:spPr>
          <a:xfrm>
            <a:off x="10160322" y="6505116"/>
            <a:ext cx="2008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8" name="Google Shape;138;g2be12e8301c_0_52"/>
          <p:cNvCxnSpPr/>
          <p:nvPr/>
        </p:nvCxnSpPr>
        <p:spPr>
          <a:xfrm>
            <a:off x="239486" y="1248231"/>
            <a:ext cx="10515600" cy="0"/>
          </a:xfrm>
          <a:prstGeom prst="straightConnector1">
            <a:avLst/>
          </a:prstGeom>
          <a:noFill/>
          <a:ln cap="flat" cmpd="sng" w="31750">
            <a:solidFill>
              <a:srgbClr val="01476F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39" name="Google Shape;139;g2be12e8301c_0_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35615" y="1863128"/>
            <a:ext cx="9123325" cy="378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c0a0639939_0_21"/>
          <p:cNvSpPr txBox="1"/>
          <p:nvPr>
            <p:ph type="title"/>
          </p:nvPr>
        </p:nvSpPr>
        <p:spPr>
          <a:xfrm>
            <a:off x="239475" y="247413"/>
            <a:ext cx="10515600" cy="959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553"/>
              </a:buClr>
              <a:buSzPts val="4000"/>
              <a:buFont typeface="Calibri"/>
              <a:buNone/>
            </a:pPr>
            <a:r>
              <a:rPr b="1" sz="4000">
                <a:solidFill>
                  <a:srgbClr val="003553"/>
                </a:solidFill>
              </a:rPr>
              <a:t>RIP Timers</a:t>
            </a:r>
            <a:endParaRPr b="1" sz="4000">
              <a:solidFill>
                <a:srgbClr val="003553"/>
              </a:solidFill>
            </a:endParaRPr>
          </a:p>
        </p:txBody>
      </p:sp>
      <p:sp>
        <p:nvSpPr>
          <p:cNvPr id="145" name="Google Shape;145;g2c0a0639939_0_21"/>
          <p:cNvSpPr txBox="1"/>
          <p:nvPr>
            <p:ph idx="1" type="body"/>
          </p:nvPr>
        </p:nvSpPr>
        <p:spPr>
          <a:xfrm>
            <a:off x="254000" y="1524000"/>
            <a:ext cx="11671200" cy="46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6" name="Google Shape;146;g2c0a0639939_0_21"/>
          <p:cNvSpPr/>
          <p:nvPr/>
        </p:nvSpPr>
        <p:spPr>
          <a:xfrm>
            <a:off x="0" y="6496744"/>
            <a:ext cx="12192000" cy="362400"/>
          </a:xfrm>
          <a:prstGeom prst="rect">
            <a:avLst/>
          </a:prstGeom>
          <a:solidFill>
            <a:srgbClr val="01476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g2c0a0639939_0_21"/>
          <p:cNvSpPr/>
          <p:nvPr/>
        </p:nvSpPr>
        <p:spPr>
          <a:xfrm>
            <a:off x="0" y="6493870"/>
            <a:ext cx="12192000" cy="52800"/>
          </a:xfrm>
          <a:prstGeom prst="rect">
            <a:avLst/>
          </a:prstGeom>
          <a:solidFill>
            <a:srgbClr val="003553"/>
          </a:solidFill>
          <a:ln>
            <a:noFill/>
          </a:ln>
          <a:effectLst>
            <a:outerShdw blurRad="50800" rotWithShape="0" algn="t" dir="5400000" dist="12700">
              <a:srgbClr val="000000">
                <a:alpha val="1803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g2c0a0639939_0_21"/>
          <p:cNvSpPr txBox="1"/>
          <p:nvPr/>
        </p:nvSpPr>
        <p:spPr>
          <a:xfrm>
            <a:off x="20781" y="6508936"/>
            <a:ext cx="4824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TEHNOLOGIJE RUTIRANJA - VEŽBE</a:t>
            </a:r>
            <a:endParaRPr b="0" i="0" sz="16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9" name="Google Shape;149;g2c0a0639939_0_21"/>
          <p:cNvSpPr txBox="1"/>
          <p:nvPr/>
        </p:nvSpPr>
        <p:spPr>
          <a:xfrm>
            <a:off x="10160322" y="6505116"/>
            <a:ext cx="2008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0" name="Google Shape;150;g2c0a0639939_0_21"/>
          <p:cNvCxnSpPr/>
          <p:nvPr/>
        </p:nvCxnSpPr>
        <p:spPr>
          <a:xfrm>
            <a:off x="239486" y="1248231"/>
            <a:ext cx="10515600" cy="0"/>
          </a:xfrm>
          <a:prstGeom prst="straightConnector1">
            <a:avLst/>
          </a:prstGeom>
          <a:noFill/>
          <a:ln cap="flat" cmpd="sng" w="31750">
            <a:solidFill>
              <a:srgbClr val="01476F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51" name="Google Shape;151;g2c0a0639939_0_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39675" y="2274430"/>
            <a:ext cx="7112643" cy="27720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be12e8301c_0_90"/>
          <p:cNvSpPr txBox="1"/>
          <p:nvPr>
            <p:ph type="title"/>
          </p:nvPr>
        </p:nvSpPr>
        <p:spPr>
          <a:xfrm>
            <a:off x="254000" y="205538"/>
            <a:ext cx="10515600" cy="959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553"/>
              </a:buClr>
              <a:buSzPts val="4000"/>
              <a:buFont typeface="Calibri"/>
              <a:buNone/>
            </a:pPr>
            <a:r>
              <a:rPr b="1" sz="4000">
                <a:solidFill>
                  <a:srgbClr val="003553"/>
                </a:solidFill>
              </a:rPr>
              <a:t>Zadatak</a:t>
            </a:r>
            <a:endParaRPr b="1" sz="4000">
              <a:solidFill>
                <a:srgbClr val="003553"/>
              </a:solidFill>
            </a:endParaRPr>
          </a:p>
        </p:txBody>
      </p:sp>
      <p:sp>
        <p:nvSpPr>
          <p:cNvPr id="157" name="Google Shape;157;g2be12e8301c_0_90"/>
          <p:cNvSpPr txBox="1"/>
          <p:nvPr>
            <p:ph idx="1" type="body"/>
          </p:nvPr>
        </p:nvSpPr>
        <p:spPr>
          <a:xfrm>
            <a:off x="254000" y="1524000"/>
            <a:ext cx="11671200" cy="46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175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Roboto"/>
              <a:buAutoNum type="arabicPeriod"/>
            </a:pPr>
            <a:r>
              <a:rPr sz="1400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Hostname, banner na GW</a:t>
            </a:r>
            <a:endParaRPr sz="14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Roboto"/>
              <a:buAutoNum type="arabicPeriod"/>
            </a:pPr>
            <a:r>
              <a:rPr sz="1400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IP adrese na interfejsima rutera</a:t>
            </a:r>
            <a:endParaRPr sz="14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Roboto"/>
              <a:buAutoNum type="arabicPeriod"/>
            </a:pPr>
            <a:r>
              <a:rPr sz="1400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DHCP Server na R3 i R4</a:t>
            </a:r>
            <a:endParaRPr sz="14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Roboto"/>
              <a:buAutoNum type="arabicPeriod"/>
            </a:pPr>
            <a:r>
              <a:rPr sz="1400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RIPv2</a:t>
            </a:r>
            <a:endParaRPr sz="14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Roboto"/>
              <a:buAutoNum type="arabicPeriod"/>
            </a:pPr>
            <a:r>
              <a:rPr sz="1400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Default ruta od GW ka Interet</a:t>
            </a:r>
            <a:br>
              <a:rPr sz="1400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sz="1400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(default-information originate)</a:t>
            </a:r>
            <a:endParaRPr sz="14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Roboto"/>
              <a:buAutoNum type="arabicPeriod"/>
            </a:pPr>
            <a:r>
              <a:t/>
            </a:r>
            <a:endParaRPr sz="14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8" name="Google Shape;158;g2be12e8301c_0_90"/>
          <p:cNvSpPr/>
          <p:nvPr/>
        </p:nvSpPr>
        <p:spPr>
          <a:xfrm>
            <a:off x="0" y="6496744"/>
            <a:ext cx="12192000" cy="362400"/>
          </a:xfrm>
          <a:prstGeom prst="rect">
            <a:avLst/>
          </a:prstGeom>
          <a:solidFill>
            <a:srgbClr val="01476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g2be12e8301c_0_90"/>
          <p:cNvSpPr/>
          <p:nvPr/>
        </p:nvSpPr>
        <p:spPr>
          <a:xfrm>
            <a:off x="0" y="6493870"/>
            <a:ext cx="12192000" cy="52800"/>
          </a:xfrm>
          <a:prstGeom prst="rect">
            <a:avLst/>
          </a:prstGeom>
          <a:solidFill>
            <a:srgbClr val="003553"/>
          </a:solidFill>
          <a:ln>
            <a:noFill/>
          </a:ln>
          <a:effectLst>
            <a:outerShdw blurRad="50800" rotWithShape="0" algn="t" dir="5400000" dist="12700">
              <a:srgbClr val="000000">
                <a:alpha val="1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g2be12e8301c_0_90"/>
          <p:cNvSpPr txBox="1"/>
          <p:nvPr/>
        </p:nvSpPr>
        <p:spPr>
          <a:xfrm>
            <a:off x="20781" y="6508936"/>
            <a:ext cx="4824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TEHNOLOGIJE RUTIRANJA - VEŽBE</a:t>
            </a:r>
            <a:endParaRPr b="0" i="0" sz="16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1" name="Google Shape;161;g2be12e8301c_0_90"/>
          <p:cNvSpPr txBox="1"/>
          <p:nvPr/>
        </p:nvSpPr>
        <p:spPr>
          <a:xfrm>
            <a:off x="10160322" y="6505116"/>
            <a:ext cx="2008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2" name="Google Shape;162;g2be12e8301c_0_90"/>
          <p:cNvCxnSpPr/>
          <p:nvPr/>
        </p:nvCxnSpPr>
        <p:spPr>
          <a:xfrm>
            <a:off x="239486" y="1248231"/>
            <a:ext cx="10515600" cy="0"/>
          </a:xfrm>
          <a:prstGeom prst="straightConnector1">
            <a:avLst/>
          </a:prstGeom>
          <a:noFill/>
          <a:ln cap="flat" cmpd="sng" w="31750">
            <a:solidFill>
              <a:srgbClr val="01476F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63" name="Google Shape;163;g2be12e8301c_0_9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67100" y="1432650"/>
            <a:ext cx="8724900" cy="487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c0a0639939_0_3"/>
          <p:cNvSpPr txBox="1"/>
          <p:nvPr>
            <p:ph type="ctrTitle"/>
          </p:nvPr>
        </p:nvSpPr>
        <p:spPr>
          <a:xfrm>
            <a:off x="1524000" y="3164550"/>
            <a:ext cx="10066800" cy="173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6000"/>
              <a:buFont typeface="Calibri"/>
              <a:buNone/>
            </a:pPr>
            <a:r>
              <a:rPr>
                <a:solidFill>
                  <a:srgbClr val="3A3838"/>
                </a:solidFill>
                <a:latin typeface="Roboto"/>
                <a:ea typeface="Roboto"/>
                <a:cs typeface="Roboto"/>
                <a:sym typeface="Roboto"/>
              </a:rPr>
              <a:t>RIP</a:t>
            </a:r>
            <a:endParaRPr>
              <a:solidFill>
                <a:srgbClr val="3A383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9" name="Google Shape;169;g2c0a0639939_0_3"/>
          <p:cNvSpPr txBox="1"/>
          <p:nvPr>
            <p:ph idx="1" type="subTitle"/>
          </p:nvPr>
        </p:nvSpPr>
        <p:spPr>
          <a:xfrm>
            <a:off x="1524000" y="5020020"/>
            <a:ext cx="9144000" cy="9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958"/>
              </a:buClr>
              <a:buSzPts val="2800"/>
              <a:buNone/>
            </a:pPr>
            <a:r>
              <a:rPr sz="2800">
                <a:solidFill>
                  <a:srgbClr val="003958"/>
                </a:solidFill>
                <a:latin typeface="Roboto"/>
                <a:ea typeface="Roboto"/>
                <a:cs typeface="Roboto"/>
                <a:sym typeface="Roboto"/>
              </a:rPr>
              <a:t>TEHNOLOGIJE RUTIRANJA - VEŽBE</a:t>
            </a:r>
            <a:endParaRPr sz="2800">
              <a:solidFill>
                <a:srgbClr val="00395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0" name="Google Shape;170;g2c0a0639939_0_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6638" y="238618"/>
            <a:ext cx="1835426" cy="1253334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g2c0a0639939_0_3"/>
          <p:cNvSpPr txBox="1"/>
          <p:nvPr/>
        </p:nvSpPr>
        <p:spPr>
          <a:xfrm>
            <a:off x="2311401" y="340120"/>
            <a:ext cx="63903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0" i="0" sz="5400" u="none" cap="none" strike="noStrike">
                <a:solidFill>
                  <a:srgbClr val="003958"/>
                </a:solidFill>
                <a:latin typeface="Roboto"/>
                <a:ea typeface="Roboto"/>
                <a:cs typeface="Roboto"/>
                <a:sym typeface="Roboto"/>
              </a:rPr>
              <a:t>Računarski fakultet</a:t>
            </a:r>
            <a:endParaRPr b="0" i="0" sz="5400" u="none" cap="none" strike="noStrike">
              <a:solidFill>
                <a:srgbClr val="00395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72" name="Google Shape;172;g2c0a0639939_0_3"/>
          <p:cNvCxnSpPr/>
          <p:nvPr/>
        </p:nvCxnSpPr>
        <p:spPr>
          <a:xfrm>
            <a:off x="1644391" y="4914693"/>
            <a:ext cx="8903100" cy="0"/>
          </a:xfrm>
          <a:prstGeom prst="straightConnector1">
            <a:avLst/>
          </a:prstGeom>
          <a:noFill/>
          <a:ln cap="flat" cmpd="sng" w="9525">
            <a:solidFill>
              <a:srgbClr val="3A3838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73" name="Google Shape;173;g2c0a0639939_0_3"/>
          <p:cNvSpPr/>
          <p:nvPr/>
        </p:nvSpPr>
        <p:spPr>
          <a:xfrm>
            <a:off x="0" y="6496744"/>
            <a:ext cx="12192000" cy="362400"/>
          </a:xfrm>
          <a:prstGeom prst="rect">
            <a:avLst/>
          </a:prstGeom>
          <a:solidFill>
            <a:srgbClr val="01476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g2c0a0639939_0_3"/>
          <p:cNvSpPr/>
          <p:nvPr/>
        </p:nvSpPr>
        <p:spPr>
          <a:xfrm>
            <a:off x="0" y="6493870"/>
            <a:ext cx="12192000" cy="52800"/>
          </a:xfrm>
          <a:prstGeom prst="rect">
            <a:avLst/>
          </a:prstGeom>
          <a:solidFill>
            <a:srgbClr val="003553"/>
          </a:solidFill>
          <a:ln>
            <a:noFill/>
          </a:ln>
          <a:effectLst>
            <a:outerShdw blurRad="50800" rotWithShape="0" algn="t" dir="5400000" dist="12700">
              <a:srgbClr val="000000">
                <a:alpha val="1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g2c0a0639939_0_3"/>
          <p:cNvSpPr txBox="1"/>
          <p:nvPr/>
        </p:nvSpPr>
        <p:spPr>
          <a:xfrm>
            <a:off x="0" y="6488668"/>
            <a:ext cx="12192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g2c0a0639939_0_3"/>
          <p:cNvSpPr txBox="1"/>
          <p:nvPr/>
        </p:nvSpPr>
        <p:spPr>
          <a:xfrm>
            <a:off x="20781" y="6508936"/>
            <a:ext cx="4824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NJEGOVAN MILOVIĆ</a:t>
            </a:r>
            <a:endParaRPr b="0" i="0" sz="16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2016-09-26T10:51:23Z</dcterms:created>
  <dc:creator>Dunja Majstorovic</dc:creator>
</cp:coreProperties>
</file>