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Century Schoolbook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Schoolbook-bold.fntdata"/><Relationship Id="rId11" Type="http://schemas.openxmlformats.org/officeDocument/2006/relationships/slide" Target="slides/slide6.xml"/><Relationship Id="rId22" Type="http://schemas.openxmlformats.org/officeDocument/2006/relationships/font" Target="fonts/CenturySchoolbook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Schoolbook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Schoolbook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Spanning tree is Layer 2 protocol defined with 802.1D IEEE </a:t>
            </a:r>
            <a:r>
              <a:rPr lang="en-GB"/>
              <a:t>standard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ae0c8d4b1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ae0c8d4b1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b7c45c73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b7c45c73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64e779b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64e779b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64e779ba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64e779b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16d8497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16d8497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Redundancy - </a:t>
            </a:r>
            <a:br>
              <a:rPr lang="en-GB"/>
            </a:br>
            <a:r>
              <a:rPr lang="en-GB"/>
              <a:t>Just one looping frame causes what is called a broadcast storm. Broadcast storms happen when any kind of Ethernet frames—broadcast frames, multicast frames, or unknown-destination unicast frames—loop around a LAN indefinitely. Broadcast storms can saturate all the links with copies of that one single frame, crowding out good frames, as well as significantly impacting end-user device performance by making the PCs process too many broadcast frames.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16d8497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16d8497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means it will create a single path to each point in the network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ae0c8d4b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ae0c8d4b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advertise </a:t>
            </a:r>
            <a:r>
              <a:rPr lang="en-GB"/>
              <a:t>themselves</a:t>
            </a:r>
            <a:r>
              <a:rPr lang="en-GB"/>
              <a:t> to another switches and learn about other switches…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these BPDUs are used for?</a:t>
            </a:r>
            <a:br>
              <a:rPr lang="en-GB"/>
            </a:br>
            <a:br>
              <a:rPr lang="en-GB"/>
            </a:br>
            <a:r>
              <a:rPr lang="en-GB"/>
              <a:t>To better understand this election process, you need to understand the STP/RSTP messages sent between switches as well as the concept and format of the identifier used to uniquely identify each switch.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C5C7A"/>
                </a:solidFill>
                <a:highlight>
                  <a:srgbClr val="FFFFFF"/>
                </a:highlight>
              </a:rPr>
              <a:t> It is an 8 byte field which is divided into two parts. The first part is a 2-byte Bridge Priority field (which can be configured) while the second part is the 6-byte MAC address of the switch. While the Bridge Priority is configurable, the MAC address is unique amongst all switches and the sum of these two ensures a unique Bridge ID.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16d84974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16d84974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ae0c8d4b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ae0c8d4b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ae0c8d4b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ae0c8d4b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ae0c8d4b1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ae0c8d4b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ae0c8d4b1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ae0c8d4b1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Spanning Tree Protocol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241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Njegovan Milović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Spanning Tree Port States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010G_324"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0000" y="1152475"/>
            <a:ext cx="6242624" cy="371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STP is defined with IEEE 801.1D standard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Per VLAN STP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Rapid Spanning Tree Protocol (IEEE 801.2W)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Zadatak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89025"/>
            <a:ext cx="839152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Zadatak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78" y="1954928"/>
            <a:ext cx="7865450" cy="18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Need for Spanning Tree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Network </a:t>
            </a:r>
            <a:r>
              <a:rPr b="1" lang="en-GB" u="sng"/>
              <a:t>Redundancy</a:t>
            </a:r>
            <a:endParaRPr b="1"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Three concerns: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Broadcast storms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MAC table </a:t>
            </a:r>
            <a:r>
              <a:rPr lang="en-GB"/>
              <a:t>instability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Multiple frame transmission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675" y="1152475"/>
            <a:ext cx="5148625" cy="30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Spanning Tree Does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STP prevents loops by placing each switch port in either a forwarding state or a blocking state.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400" y="1850375"/>
            <a:ext cx="5031646" cy="31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Root Bridge Election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21075" y="1152475"/>
            <a:ext cx="868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BPDU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Bridge 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310P_128"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401" y="2936351"/>
            <a:ext cx="7980361" cy="193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450" y="1017725"/>
            <a:ext cx="3707225" cy="9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Spanning Tree Works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STP uses three criteria to choose whether to put an interface in forwarding state: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One root bridge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One root port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 </a:t>
            </a:r>
            <a:r>
              <a:rPr lang="en-GB"/>
              <a:t>non root</a:t>
            </a:r>
            <a:r>
              <a:rPr lang="en-GB"/>
              <a:t> bridge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One designated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port per segment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other interfaces are placed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blocking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310P_168"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400" y="1532225"/>
            <a:ext cx="5319151" cy="333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Root Port Selection 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SW X is the root bridge.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SW Y needs to elect a root port.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Which port is the root port on SW Y?  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Fast Ethernet total cost = 0 + 19.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Ethernet total cost = 0 + 100.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010G_484"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925" y="1099100"/>
            <a:ext cx="6892623" cy="17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5825" y="3290975"/>
            <a:ext cx="3958175" cy="1364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Topology Negotiation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310P_129" id="99" name="Google Shape;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450" y="1067100"/>
            <a:ext cx="6627104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Topology Negotiation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310P_129"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450" y="1067100"/>
            <a:ext cx="6627104" cy="39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/>
          <p:nvPr/>
        </p:nvSpPr>
        <p:spPr>
          <a:xfrm>
            <a:off x="1816225" y="3066875"/>
            <a:ext cx="597564" cy="597564"/>
          </a:xfrm>
          <a:prstGeom prst="irregularSeal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Spanning Tree Timers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Hello timer</a:t>
            </a:r>
            <a:r>
              <a:rPr lang="en-GB"/>
              <a:t>: 2 seconds.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Maximum Age (Max Age)</a:t>
            </a:r>
            <a:r>
              <a:rPr lang="en-GB"/>
              <a:t>: 20 seconds.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Forward Delay (Fwd Delay)</a:t>
            </a:r>
            <a:r>
              <a:rPr lang="en-GB"/>
              <a:t>: 15 seconds.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