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jk8aCLLS19ikgXeT3hCTT6/G00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cccaabcd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2bcccaabcd4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cccaabcd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g2bcccaabcd4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cccaabcd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2bcccaabcd4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f5da2788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g2bf5da27889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81d758f6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g2c81d758f62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f5da2788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g2bf5da27889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3164550"/>
            <a:ext cx="10066800" cy="17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6000"/>
              <a:buFont typeface="Calibri"/>
              <a:buNone/>
            </a:pPr>
            <a:r>
              <a:rPr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EtherChannel</a:t>
            </a:r>
            <a:endParaRPr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5020020"/>
            <a:ext cx="9144000" cy="969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958"/>
              </a:buClr>
              <a:buSzPts val="2800"/>
              <a:buNone/>
            </a:pPr>
            <a:r>
              <a:rPr sz="2800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TEHNOLOGIJE KOMUTIRANJA - VEŽBE</a:t>
            </a:r>
            <a:endParaRPr sz="2800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638" y="238618"/>
            <a:ext cx="1835427" cy="1253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2311401" y="340120"/>
            <a:ext cx="639030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sz="5400" u="none" cap="none" strike="noStrike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Računarski fakultet</a:t>
            </a:r>
            <a:endParaRPr b="0" i="0" sz="5400" u="none" cap="none" strike="noStrike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" name="Google Shape;88;p1"/>
          <p:cNvCxnSpPr/>
          <p:nvPr/>
        </p:nvCxnSpPr>
        <p:spPr>
          <a:xfrm>
            <a:off x="1644391" y="4914693"/>
            <a:ext cx="8903218" cy="0"/>
          </a:xfrm>
          <a:prstGeom prst="straightConnector1">
            <a:avLst/>
          </a:prstGeom>
          <a:noFill/>
          <a:ln cap="flat" cmpd="sng" w="9525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" name="Google Shape;89;p1"/>
          <p:cNvSpPr/>
          <p:nvPr/>
        </p:nvSpPr>
        <p:spPr>
          <a:xfrm>
            <a:off x="0" y="6496744"/>
            <a:ext cx="12192000" cy="362251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0" y="6493870"/>
            <a:ext cx="12192000" cy="52879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NJEGOVAN MILOVIĆ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cccaabcd4_0_42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4000">
                <a:solidFill>
                  <a:srgbClr val="003553"/>
                </a:solidFill>
              </a:rPr>
              <a:t>EtherChannel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98" name="Google Shape;98;g2bcccaabcd4_0_42"/>
          <p:cNvSpPr txBox="1"/>
          <p:nvPr>
            <p:ph idx="1" type="body"/>
          </p:nvPr>
        </p:nvSpPr>
        <p:spPr>
          <a:xfrm>
            <a:off x="254000" y="16002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Roboto"/>
              <a:buChar char="•"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Tehnologija za agregaciju fizičkih linkova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Roboto"/>
              <a:buChar char="•"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Etherchannel, Port Channel, LAG (Link Aggregation group)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Roboto"/>
              <a:buChar char="•"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Statički ili dinamički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Roboto"/>
              <a:buChar char="•"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Bandwith, Load Balancing, Fault tolerance..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g2bcccaabcd4_0_42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2bcccaabcd4_0_42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2bcccaabcd4_0_42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KOMUTIRANJA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g2bcccaabcd4_0_42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g2bcccaabcd4_0_42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4" name="Google Shape;104;g2bcccaabcd4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300" y="4424400"/>
            <a:ext cx="56134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cccaabcd4_0_60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EtherChannel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110" name="Google Shape;110;g2bcccaabcd4_0_60"/>
          <p:cNvSpPr txBox="1"/>
          <p:nvPr>
            <p:ph idx="1" type="body"/>
          </p:nvPr>
        </p:nvSpPr>
        <p:spPr>
          <a:xfrm>
            <a:off x="260400" y="1503063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PAgP - Port Aggregation Protocol - Cisco Proprietary Protocol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LACP - Link Aggregation Control Protocol - Open Standard Protocol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Static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g2bcccaabcd4_0_60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2bcccaabcd4_0_60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2bcccaabcd4_0_60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KOMUTIRANJA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g2bcccaabcd4_0_60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g2bcccaabcd4_0_60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6" name="Google Shape;116;g2bcccaabcd4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875" y="2949200"/>
            <a:ext cx="777240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cccaabcd4_0_77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Load Balancing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122" name="Google Shape;122;g2bcccaabcd4_0_77"/>
          <p:cNvSpPr txBox="1"/>
          <p:nvPr>
            <p:ph idx="1" type="body"/>
          </p:nvPr>
        </p:nvSpPr>
        <p:spPr>
          <a:xfrm>
            <a:off x="254000" y="15240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Source MAC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Destination MAC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Source and Destination MAC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Source IP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Destination IP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Source and Destination IP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g2bcccaabcd4_0_77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2bcccaabcd4_0_77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2bcccaabcd4_0_77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KOMUTIRANJA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g2bcccaabcd4_0_77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g2bcccaabcd4_0_77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8" name="Google Shape;128;g2bcccaabcd4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075" y="1596700"/>
            <a:ext cx="5758750" cy="27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f5da27889_0_46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Zadatak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134" name="Google Shape;134;g2bf5da27889_0_46"/>
          <p:cNvSpPr txBox="1"/>
          <p:nvPr>
            <p:ph idx="1" type="body"/>
          </p:nvPr>
        </p:nvSpPr>
        <p:spPr>
          <a:xfrm>
            <a:off x="254000" y="15240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Replicirati mrežu sa slike i konfigurisati:</a:t>
            </a:r>
            <a:endParaRPr b="1"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1. Hostname, baner sa imenom i indeksom na ruteru CORE.</a:t>
            </a:r>
            <a:endParaRPr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2. Access interfejse i VLAN-ove na svičevima + PortFast.</a:t>
            </a:r>
            <a:endParaRPr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3. Trunk interfejse. Onemogućiti DTP.</a:t>
            </a:r>
            <a:endParaRPr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4. Rapid STP. Root Bridge za sve VLAN-ove prema šemi.</a:t>
            </a:r>
            <a:endParaRPr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5. IP adrese na računarima. DIST-01 je Gateway</a:t>
            </a:r>
            <a:endParaRPr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6. Etherchannel (PAgP)</a:t>
            </a:r>
            <a:endParaRPr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7. Osposobiti komunikaciju sa ruterom CORE.</a:t>
            </a:r>
            <a:endParaRPr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g2bf5da27889_0_46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2bf5da27889_0_46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2bf5da27889_0_46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KOMUTIRANJA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g2bf5da27889_0_46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g2bf5da27889_0_46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81d758f62_0_1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Zadatak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145" name="Google Shape;145;g2c81d758f62_0_1"/>
          <p:cNvSpPr txBox="1"/>
          <p:nvPr>
            <p:ph idx="1" type="body"/>
          </p:nvPr>
        </p:nvSpPr>
        <p:spPr>
          <a:xfrm>
            <a:off x="254000" y="15240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g2c81d758f62_0_1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2c81d758f62_0_1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803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2c81d758f62_0_1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KOMUTIRANJA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g2c81d758f62_0_1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g2c81d758f62_0_1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1" name="Google Shape;151;g2c81d758f62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411" y="1344925"/>
            <a:ext cx="6395176" cy="506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f5da27889_0_33"/>
          <p:cNvSpPr txBox="1"/>
          <p:nvPr>
            <p:ph type="ctrTitle"/>
          </p:nvPr>
        </p:nvSpPr>
        <p:spPr>
          <a:xfrm>
            <a:off x="1524000" y="3164550"/>
            <a:ext cx="10066800" cy="17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6000"/>
              <a:buFont typeface="Calibri"/>
              <a:buNone/>
            </a:pPr>
            <a:r>
              <a:rPr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EtherChannel</a:t>
            </a:r>
            <a:endParaRPr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g2bf5da27889_0_33"/>
          <p:cNvSpPr txBox="1"/>
          <p:nvPr>
            <p:ph idx="1" type="subTitle"/>
          </p:nvPr>
        </p:nvSpPr>
        <p:spPr>
          <a:xfrm>
            <a:off x="1524000" y="5020020"/>
            <a:ext cx="91440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958"/>
              </a:buClr>
              <a:buSzPts val="2800"/>
              <a:buNone/>
            </a:pPr>
            <a:r>
              <a:rPr sz="2800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TEHNOLOGIJE KOMUTIRANJA - VEŽBE</a:t>
            </a:r>
            <a:endParaRPr sz="2800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g2bf5da27889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638" y="238618"/>
            <a:ext cx="1835426" cy="125333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2bf5da27889_0_33"/>
          <p:cNvSpPr txBox="1"/>
          <p:nvPr/>
        </p:nvSpPr>
        <p:spPr>
          <a:xfrm>
            <a:off x="2311401" y="340120"/>
            <a:ext cx="639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sz="5400" u="none" cap="none" strike="noStrike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Računarski fakultet</a:t>
            </a:r>
            <a:endParaRPr b="0" i="0" sz="5400" u="none" cap="none" strike="noStrike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0" name="Google Shape;160;g2bf5da27889_0_33"/>
          <p:cNvCxnSpPr/>
          <p:nvPr/>
        </p:nvCxnSpPr>
        <p:spPr>
          <a:xfrm>
            <a:off x="1644391" y="4914693"/>
            <a:ext cx="8903100" cy="0"/>
          </a:xfrm>
          <a:prstGeom prst="straightConnector1">
            <a:avLst/>
          </a:prstGeom>
          <a:noFill/>
          <a:ln cap="flat" cmpd="sng" w="9525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1" name="Google Shape;161;g2bf5da27889_0_33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2bf5da27889_0_33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2bf5da27889_0_33"/>
          <p:cNvSpPr txBox="1"/>
          <p:nvPr/>
        </p:nvSpPr>
        <p:spPr>
          <a:xfrm>
            <a:off x="0" y="648866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2bf5da27889_0_33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NJEGOVAN MILOVIĆ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2016-09-26T10:51:23Z</dcterms:created>
  <dc:creator>Dunja Majstorovic</dc:creator>
</cp:coreProperties>
</file>