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iOeABX+fxjdMTmlL70VkqLVZcF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cccaabcd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g2bcccaabcd4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cccaabcd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g2bcccaabcd4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bc781119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g2dbc7811199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f5da2788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g2bf5da27889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3164550"/>
            <a:ext cx="10066800" cy="17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6000"/>
              <a:buFont typeface="Calibri"/>
              <a:buNone/>
            </a:pPr>
            <a:r>
              <a:rPr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HSRP</a:t>
            </a:r>
            <a:endParaRPr>
              <a:solidFill>
                <a:srgbClr val="3A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5020020"/>
            <a:ext cx="9144000" cy="969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958"/>
              </a:buClr>
              <a:buSzPts val="2800"/>
              <a:buNone/>
            </a:pPr>
            <a:r>
              <a:rPr sz="2800">
                <a:solidFill>
                  <a:srgbClr val="003958"/>
                </a:solidFill>
                <a:latin typeface="Roboto"/>
                <a:ea typeface="Roboto"/>
                <a:cs typeface="Roboto"/>
                <a:sym typeface="Roboto"/>
              </a:rPr>
              <a:t>TEHNOLOGIJE KOMUTIRANJA - VEŽBE</a:t>
            </a:r>
            <a:endParaRPr sz="2800">
              <a:solidFill>
                <a:srgbClr val="00395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638" y="238618"/>
            <a:ext cx="1835427" cy="1253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2311401" y="340120"/>
            <a:ext cx="639030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sz="5400" u="none" cap="none" strike="noStrike">
                <a:solidFill>
                  <a:srgbClr val="003958"/>
                </a:solidFill>
                <a:latin typeface="Roboto"/>
                <a:ea typeface="Roboto"/>
                <a:cs typeface="Roboto"/>
                <a:sym typeface="Roboto"/>
              </a:rPr>
              <a:t>Računarski fakultet</a:t>
            </a:r>
            <a:endParaRPr b="0" i="0" sz="5400" u="none" cap="none" strike="noStrike">
              <a:solidFill>
                <a:srgbClr val="00395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" name="Google Shape;88;p1"/>
          <p:cNvCxnSpPr/>
          <p:nvPr/>
        </p:nvCxnSpPr>
        <p:spPr>
          <a:xfrm>
            <a:off x="1644391" y="4914693"/>
            <a:ext cx="8903218" cy="0"/>
          </a:xfrm>
          <a:prstGeom prst="straightConnector1">
            <a:avLst/>
          </a:prstGeom>
          <a:noFill/>
          <a:ln cap="flat" cmpd="sng" w="9525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" name="Google Shape;89;p1"/>
          <p:cNvSpPr/>
          <p:nvPr/>
        </p:nvSpPr>
        <p:spPr>
          <a:xfrm>
            <a:off x="0" y="6496744"/>
            <a:ext cx="12192000" cy="362251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0" y="6493870"/>
            <a:ext cx="12192000" cy="52879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607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NJEGOVAN MILOVIĆ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cccaabcd4_0_42"/>
          <p:cNvSpPr txBox="1"/>
          <p:nvPr>
            <p:ph type="title"/>
          </p:nvPr>
        </p:nvSpPr>
        <p:spPr>
          <a:xfrm>
            <a:off x="254000" y="205538"/>
            <a:ext cx="105156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sz="4000">
                <a:solidFill>
                  <a:srgbClr val="003553"/>
                </a:solidFill>
              </a:rPr>
              <a:t>HSRP verzije</a:t>
            </a:r>
            <a:endParaRPr b="1" sz="4000">
              <a:solidFill>
                <a:srgbClr val="003553"/>
              </a:solidFill>
            </a:endParaRPr>
          </a:p>
        </p:txBody>
      </p:sp>
      <p:sp>
        <p:nvSpPr>
          <p:cNvPr id="98" name="Google Shape;98;g2bcccaabcd4_0_42"/>
          <p:cNvSpPr txBox="1"/>
          <p:nvPr>
            <p:ph idx="1" type="body"/>
          </p:nvPr>
        </p:nvSpPr>
        <p:spPr>
          <a:xfrm>
            <a:off x="254000" y="1600200"/>
            <a:ext cx="116712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g2bcccaabcd4_0_42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2bcccaabcd4_0_42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607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2bcccaabcd4_0_42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TEHNOLOGIJE KOMUTIRANJA - VEŽBE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g2bcccaabcd4_0_42"/>
          <p:cNvSpPr txBox="1"/>
          <p:nvPr/>
        </p:nvSpPr>
        <p:spPr>
          <a:xfrm>
            <a:off x="10160322" y="6505116"/>
            <a:ext cx="200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g2bcccaabcd4_0_42"/>
          <p:cNvCxnSpPr/>
          <p:nvPr/>
        </p:nvCxnSpPr>
        <p:spPr>
          <a:xfrm>
            <a:off x="239486" y="1248231"/>
            <a:ext cx="10515600" cy="0"/>
          </a:xfrm>
          <a:prstGeom prst="straightConnector1">
            <a:avLst/>
          </a:prstGeom>
          <a:noFill/>
          <a:ln cap="flat" cmpd="sng" w="31750">
            <a:solidFill>
              <a:srgbClr val="01476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4" name="Google Shape;104;g2bcccaabcd4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225" y="1076325"/>
            <a:ext cx="11639550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cccaabcd4_0_77"/>
          <p:cNvSpPr txBox="1"/>
          <p:nvPr>
            <p:ph type="title"/>
          </p:nvPr>
        </p:nvSpPr>
        <p:spPr>
          <a:xfrm>
            <a:off x="254000" y="205538"/>
            <a:ext cx="105156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53"/>
              </a:buClr>
              <a:buSzPts val="4000"/>
              <a:buFont typeface="Calibri"/>
              <a:buNone/>
            </a:pPr>
            <a:r>
              <a:rPr b="1" sz="4000">
                <a:solidFill>
                  <a:srgbClr val="003553"/>
                </a:solidFill>
              </a:rPr>
              <a:t>Zadatak</a:t>
            </a:r>
            <a:endParaRPr b="1" sz="4000">
              <a:solidFill>
                <a:srgbClr val="003553"/>
              </a:solidFill>
            </a:endParaRPr>
          </a:p>
        </p:txBody>
      </p:sp>
      <p:sp>
        <p:nvSpPr>
          <p:cNvPr id="110" name="Google Shape;110;g2bcccaabcd4_0_77"/>
          <p:cNvSpPr txBox="1"/>
          <p:nvPr>
            <p:ph idx="1" type="body"/>
          </p:nvPr>
        </p:nvSpPr>
        <p:spPr>
          <a:xfrm>
            <a:off x="254000" y="1524000"/>
            <a:ext cx="116712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g2bcccaabcd4_0_77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2bcccaabcd4_0_77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607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2bcccaabcd4_0_77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TEHNOLOGIJE KOMUTIRANJA - VEŽBE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g2bcccaabcd4_0_77"/>
          <p:cNvSpPr txBox="1"/>
          <p:nvPr/>
        </p:nvSpPr>
        <p:spPr>
          <a:xfrm>
            <a:off x="10160322" y="6505116"/>
            <a:ext cx="200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g2bcccaabcd4_0_77"/>
          <p:cNvCxnSpPr/>
          <p:nvPr/>
        </p:nvCxnSpPr>
        <p:spPr>
          <a:xfrm>
            <a:off x="239486" y="1248231"/>
            <a:ext cx="10515600" cy="0"/>
          </a:xfrm>
          <a:prstGeom prst="straightConnector1">
            <a:avLst/>
          </a:prstGeom>
          <a:noFill/>
          <a:ln cap="flat" cmpd="sng" w="31750">
            <a:solidFill>
              <a:srgbClr val="01476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6" name="Google Shape;116;g2bcccaabcd4_0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8925" y="1274798"/>
            <a:ext cx="6461350" cy="510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bc7811199_0_8"/>
          <p:cNvSpPr txBox="1"/>
          <p:nvPr>
            <p:ph type="title"/>
          </p:nvPr>
        </p:nvSpPr>
        <p:spPr>
          <a:xfrm>
            <a:off x="254000" y="205538"/>
            <a:ext cx="105156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53"/>
              </a:buClr>
              <a:buSzPts val="4000"/>
              <a:buFont typeface="Calibri"/>
              <a:buNone/>
            </a:pPr>
            <a:r>
              <a:rPr b="1" sz="4000">
                <a:solidFill>
                  <a:srgbClr val="003553"/>
                </a:solidFill>
              </a:rPr>
              <a:t>Zadatak</a:t>
            </a:r>
            <a:endParaRPr b="1" sz="4000">
              <a:solidFill>
                <a:srgbClr val="003553"/>
              </a:solidFill>
            </a:endParaRPr>
          </a:p>
        </p:txBody>
      </p:sp>
      <p:sp>
        <p:nvSpPr>
          <p:cNvPr id="122" name="Google Shape;122;g2dbc7811199_0_8"/>
          <p:cNvSpPr txBox="1"/>
          <p:nvPr>
            <p:ph idx="1" type="body"/>
          </p:nvPr>
        </p:nvSpPr>
        <p:spPr>
          <a:xfrm>
            <a:off x="254000" y="1524000"/>
            <a:ext cx="116712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Replicirati mrežu sa slike i konfigurisati:</a:t>
            </a:r>
            <a:endParaRPr b="1"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1. Hostname, baner sa imenom i indeksom na ruteru CORE.</a:t>
            </a:r>
            <a:endParaRPr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2. Access interfejse i VLAN-ove na svičevima + PortFast.</a:t>
            </a:r>
            <a:endParaRPr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3. Trunk interfejse.</a:t>
            </a:r>
            <a:endParaRPr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4. Rapid STP. Root Bridge za sve VLAN-ove prema šemi.</a:t>
            </a:r>
            <a:endParaRPr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5. IP adrese na računarima.</a:t>
            </a:r>
            <a:endParaRPr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6. HSRPv2.</a:t>
            </a:r>
            <a:endParaRPr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7. Etherchannel (LACP)</a:t>
            </a:r>
            <a:endParaRPr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8. Osposobiti komunikaciju sa ruterom CORE.</a:t>
            </a:r>
            <a:endParaRPr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*** BONUS:</a:t>
            </a:r>
            <a:endParaRPr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AutoNum type="arabicPeriod"/>
            </a:pPr>
            <a:r>
              <a:rPr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Uz pomoć standard ACL, Guest mreži zabraniti pristup bilo čemu osim Internetu.</a:t>
            </a:r>
            <a:endParaRPr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AutoNum type="arabicPeriod"/>
            </a:pPr>
            <a:r>
              <a:rPr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Uz pomoć extended ACL, Printer mreži zabraniti pristup Internetu, ali voditi računa da ostane dostupna ostalim VLAN-ovima (osim Guest-a).</a:t>
            </a:r>
            <a:endParaRPr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g2dbc7811199_0_8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2dbc7811199_0_8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607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2dbc7811199_0_8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TEHNOLOGIJE KOMUTIRANJA - VEŽBE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g2dbc7811199_0_8"/>
          <p:cNvSpPr txBox="1"/>
          <p:nvPr/>
        </p:nvSpPr>
        <p:spPr>
          <a:xfrm>
            <a:off x="10160322" y="6505116"/>
            <a:ext cx="200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g2dbc7811199_0_8"/>
          <p:cNvCxnSpPr/>
          <p:nvPr/>
        </p:nvCxnSpPr>
        <p:spPr>
          <a:xfrm>
            <a:off x="239486" y="1248231"/>
            <a:ext cx="10515600" cy="0"/>
          </a:xfrm>
          <a:prstGeom prst="straightConnector1">
            <a:avLst/>
          </a:prstGeom>
          <a:noFill/>
          <a:ln cap="flat" cmpd="sng" w="31750">
            <a:solidFill>
              <a:srgbClr val="01476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f5da27889_0_33"/>
          <p:cNvSpPr txBox="1"/>
          <p:nvPr>
            <p:ph type="ctrTitle"/>
          </p:nvPr>
        </p:nvSpPr>
        <p:spPr>
          <a:xfrm>
            <a:off x="1524000" y="3164550"/>
            <a:ext cx="10066800" cy="17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6000"/>
              <a:buFont typeface="Calibri"/>
              <a:buNone/>
            </a:pPr>
            <a:r>
              <a:rPr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HSRP</a:t>
            </a:r>
            <a:endParaRPr>
              <a:solidFill>
                <a:srgbClr val="3A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g2bf5da27889_0_33"/>
          <p:cNvSpPr txBox="1"/>
          <p:nvPr>
            <p:ph idx="1" type="subTitle"/>
          </p:nvPr>
        </p:nvSpPr>
        <p:spPr>
          <a:xfrm>
            <a:off x="1524000" y="5020020"/>
            <a:ext cx="91440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958"/>
              </a:buClr>
              <a:buSzPts val="2800"/>
              <a:buNone/>
            </a:pPr>
            <a:r>
              <a:rPr sz="2800">
                <a:solidFill>
                  <a:srgbClr val="003958"/>
                </a:solidFill>
                <a:latin typeface="Roboto"/>
                <a:ea typeface="Roboto"/>
                <a:cs typeface="Roboto"/>
                <a:sym typeface="Roboto"/>
              </a:rPr>
              <a:t>TEHNOLOGIJE KOMUTIRANJA - VEŽBE</a:t>
            </a:r>
            <a:endParaRPr sz="2800">
              <a:solidFill>
                <a:srgbClr val="00395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g2bf5da27889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638" y="238618"/>
            <a:ext cx="1835426" cy="125333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2bf5da27889_0_33"/>
          <p:cNvSpPr txBox="1"/>
          <p:nvPr/>
        </p:nvSpPr>
        <p:spPr>
          <a:xfrm>
            <a:off x="2311401" y="340120"/>
            <a:ext cx="6390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sz="5400" u="none" cap="none" strike="noStrike">
                <a:solidFill>
                  <a:srgbClr val="003958"/>
                </a:solidFill>
                <a:latin typeface="Roboto"/>
                <a:ea typeface="Roboto"/>
                <a:cs typeface="Roboto"/>
                <a:sym typeface="Roboto"/>
              </a:rPr>
              <a:t>Računarski fakultet</a:t>
            </a:r>
            <a:endParaRPr b="0" i="0" sz="5400" u="none" cap="none" strike="noStrike">
              <a:solidFill>
                <a:srgbClr val="00395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6" name="Google Shape;136;g2bf5da27889_0_33"/>
          <p:cNvCxnSpPr/>
          <p:nvPr/>
        </p:nvCxnSpPr>
        <p:spPr>
          <a:xfrm>
            <a:off x="1644391" y="4914693"/>
            <a:ext cx="8903100" cy="0"/>
          </a:xfrm>
          <a:prstGeom prst="straightConnector1">
            <a:avLst/>
          </a:prstGeom>
          <a:noFill/>
          <a:ln cap="flat" cmpd="sng" w="9525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" name="Google Shape;137;g2bf5da27889_0_33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2bf5da27889_0_33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647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2bf5da27889_0_33"/>
          <p:cNvSpPr txBox="1"/>
          <p:nvPr/>
        </p:nvSpPr>
        <p:spPr>
          <a:xfrm>
            <a:off x="0" y="648866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2bf5da27889_0_33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NJEGOVAN MILOVIĆ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2016-09-26T10:51:23Z</dcterms:created>
  <dc:creator>Dunja Majstorovic</dc:creator>
</cp:coreProperties>
</file>