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5CFDD1-5CDA-4A99-99D5-C376BA8AF76C}" v="7762" dt="2020-05-24T21:43:09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astav/Fantasy-Premier-League/tree/master/data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0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2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4400" b="1">
                <a:solidFill>
                  <a:srgbClr val="000000"/>
                </a:solidFill>
                <a:cs typeface="Calibri Light"/>
              </a:rPr>
              <a:t>Fantasy Premier League</a:t>
            </a:r>
            <a:br>
              <a:rPr lang="en-US" sz="4400" dirty="0">
                <a:cs typeface="Calibri Light"/>
              </a:rPr>
            </a:br>
            <a:r>
              <a:rPr lang="en-US" sz="3600">
                <a:solidFill>
                  <a:srgbClr val="000000"/>
                </a:solidFill>
                <a:cs typeface="Calibri Light"/>
              </a:rPr>
              <a:t>MongoDB </a:t>
            </a:r>
            <a:r>
              <a:rPr lang="en-US" sz="3600" err="1">
                <a:solidFill>
                  <a:srgbClr val="000000"/>
                </a:solidFill>
                <a:cs typeface="Calibri Light"/>
              </a:rPr>
              <a:t>projekt</a:t>
            </a:r>
            <a:endParaRPr lang="en-US" sz="3600">
              <a:solidFill>
                <a:srgbClr val="000000"/>
              </a:solidFill>
              <a:cs typeface="Calibri Light"/>
            </a:endParaRPr>
          </a:p>
        </p:txBody>
      </p:sp>
      <p:sp>
        <p:nvSpPr>
          <p:cNvPr id="38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C2278C86-351C-4D0B-9AC7-48A64CCB94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3948" r="22827" b="2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D98AA0-3DBF-42BC-9ADE-C5E99597A0C2}"/>
              </a:ext>
            </a:extLst>
          </p:cNvPr>
          <p:cNvSpPr txBox="1"/>
          <p:nvPr/>
        </p:nvSpPr>
        <p:spPr>
          <a:xfrm>
            <a:off x="8735683" y="123645"/>
            <a:ext cx="326078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Veljko Maksimović RA 145/2016</a:t>
            </a:r>
          </a:p>
          <a:p>
            <a:r>
              <a:rPr lang="en-US">
                <a:ea typeface="+mn-lt"/>
                <a:cs typeface="+mn-lt"/>
              </a:rPr>
              <a:t>Predmet: Sistemibazapodataka</a:t>
            </a:r>
          </a:p>
          <a:p>
            <a:r>
              <a:rPr lang="en-US">
                <a:cs typeface="Calibri" panose="020F0502020204030204"/>
              </a:rPr>
              <a:t>2020. godina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E50515-012D-45AF-86C8-DB8ECF0793AC}"/>
              </a:ext>
            </a:extLst>
          </p:cNvPr>
          <p:cNvSpPr txBox="1"/>
          <p:nvPr/>
        </p:nvSpPr>
        <p:spPr>
          <a:xfrm>
            <a:off x="569344" y="123645"/>
            <a:ext cx="1106768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 dirty="0"/>
              <a:t>Fantasy Premier League</a:t>
            </a:r>
            <a:endParaRPr lang="en-US" sz="5400" b="1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F2C5B9-0EF2-4D3F-B7B5-EE49676E9264}"/>
              </a:ext>
            </a:extLst>
          </p:cNvPr>
          <p:cNvSpPr txBox="1"/>
          <p:nvPr/>
        </p:nvSpPr>
        <p:spPr>
          <a:xfrm>
            <a:off x="223388" y="1373577"/>
            <a:ext cx="11987840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Fantasy Premier League (</a:t>
            </a:r>
            <a:r>
              <a:rPr lang="en-US" sz="2400" b="1" dirty="0"/>
              <a:t>FPL</a:t>
            </a:r>
            <a:r>
              <a:rPr lang="en-US" sz="2400" dirty="0"/>
              <a:t>) je </a:t>
            </a:r>
            <a:r>
              <a:rPr lang="en-US" sz="2400" dirty="0" err="1"/>
              <a:t>onlajn</a:t>
            </a:r>
            <a:r>
              <a:rPr lang="en-US" sz="2400" dirty="0"/>
              <a:t> </a:t>
            </a:r>
            <a:r>
              <a:rPr lang="en-US" sz="2400" dirty="0" err="1"/>
              <a:t>igrica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se </a:t>
            </a:r>
            <a:r>
              <a:rPr lang="en-US" sz="2400" dirty="0" err="1"/>
              <a:t>bazira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engleskoj</a:t>
            </a:r>
            <a:r>
              <a:rPr lang="en-US" sz="2400" dirty="0"/>
              <a:t> </a:t>
            </a:r>
            <a:r>
              <a:rPr lang="en-US" sz="2400" dirty="0" err="1"/>
              <a:t>fudbalskoj</a:t>
            </a:r>
            <a:r>
              <a:rPr lang="en-US" sz="2400" dirty="0"/>
              <a:t> Premier </a:t>
            </a:r>
            <a:r>
              <a:rPr lang="en-US" sz="2400" dirty="0" err="1"/>
              <a:t>ligi</a:t>
            </a:r>
            <a:r>
              <a:rPr lang="en-US" sz="2400" dirty="0"/>
              <a:t>. </a:t>
            </a:r>
            <a:r>
              <a:rPr lang="en-US" sz="2400" dirty="0" err="1"/>
              <a:t>Svaki</a:t>
            </a:r>
            <a:r>
              <a:rPr lang="en-US" sz="2400" dirty="0"/>
              <a:t> </a:t>
            </a:r>
            <a:r>
              <a:rPr lang="en-US" sz="2400" dirty="0" err="1"/>
              <a:t>igrač</a:t>
            </a:r>
            <a:r>
              <a:rPr lang="en-US" sz="2400" dirty="0"/>
              <a:t> </a:t>
            </a:r>
            <a:r>
              <a:rPr lang="en-US" sz="2400" dirty="0" err="1"/>
              <a:t>počinje</a:t>
            </a:r>
            <a:r>
              <a:rPr lang="en-US" sz="2400" dirty="0"/>
              <a:t> </a:t>
            </a:r>
            <a:r>
              <a:rPr lang="en-US" sz="2400" dirty="0" err="1"/>
              <a:t>sezonu</a:t>
            </a:r>
            <a:r>
              <a:rPr lang="en-US" sz="2400" dirty="0"/>
              <a:t> sa </a:t>
            </a:r>
            <a:r>
              <a:rPr lang="en-US" sz="2400" dirty="0" err="1"/>
              <a:t>istom</a:t>
            </a:r>
            <a:r>
              <a:rPr lang="en-US" sz="2400" dirty="0"/>
              <a:t> </a:t>
            </a:r>
            <a:r>
              <a:rPr lang="en-US" sz="2400" dirty="0" err="1"/>
              <a:t>količinom</a:t>
            </a:r>
            <a:r>
              <a:rPr lang="en-US" sz="2400" dirty="0"/>
              <a:t> </a:t>
            </a:r>
            <a:r>
              <a:rPr lang="en-US" sz="2400" dirty="0" err="1"/>
              <a:t>novca</a:t>
            </a:r>
            <a:r>
              <a:rPr lang="en-US" sz="2400" dirty="0"/>
              <a:t>, za </a:t>
            </a:r>
            <a:r>
              <a:rPr lang="en-US" sz="2400" dirty="0" err="1"/>
              <a:t>koju</a:t>
            </a:r>
            <a:r>
              <a:rPr lang="en-US" sz="2400" dirty="0"/>
              <a:t> </a:t>
            </a:r>
            <a:r>
              <a:rPr lang="en-US" sz="2400" dirty="0" err="1"/>
              <a:t>treba</a:t>
            </a:r>
            <a:r>
              <a:rPr lang="en-US" sz="2400" dirty="0"/>
              <a:t> da </a:t>
            </a:r>
            <a:r>
              <a:rPr lang="en-US" sz="2400" dirty="0" err="1"/>
              <a:t>sastavi</a:t>
            </a:r>
            <a:r>
              <a:rPr lang="en-US" sz="2400" dirty="0"/>
              <a:t> </a:t>
            </a:r>
            <a:r>
              <a:rPr lang="en-US" sz="2400" dirty="0" err="1"/>
              <a:t>što</a:t>
            </a:r>
            <a:r>
              <a:rPr lang="en-US" sz="2400" dirty="0"/>
              <a:t> </a:t>
            </a:r>
            <a:r>
              <a:rPr lang="en-US" sz="2400" dirty="0" err="1"/>
              <a:t>bolju</a:t>
            </a:r>
            <a:r>
              <a:rPr lang="en-US" sz="2400" dirty="0"/>
              <a:t> </a:t>
            </a:r>
            <a:r>
              <a:rPr lang="en-US" sz="2400" dirty="0" err="1"/>
              <a:t>ekipu</a:t>
            </a:r>
            <a:r>
              <a:rPr lang="en-US" sz="2400" dirty="0"/>
              <a:t> </a:t>
            </a:r>
            <a:r>
              <a:rPr lang="en-US" sz="2400" dirty="0" err="1"/>
              <a:t>sačinjenu</a:t>
            </a:r>
            <a:r>
              <a:rPr lang="en-US" sz="2400" dirty="0"/>
              <a:t> </a:t>
            </a:r>
            <a:r>
              <a:rPr lang="en-US" sz="2400" dirty="0" err="1"/>
              <a:t>od</a:t>
            </a:r>
            <a:r>
              <a:rPr lang="en-US" sz="2400" dirty="0"/>
              <a:t> </a:t>
            </a:r>
            <a:r>
              <a:rPr lang="en-US" sz="2400" dirty="0" err="1"/>
              <a:t>aktivnih</a:t>
            </a:r>
            <a:r>
              <a:rPr lang="en-US" sz="2400" dirty="0"/>
              <a:t> </a:t>
            </a:r>
            <a:r>
              <a:rPr lang="en-US" sz="2400" dirty="0" err="1"/>
              <a:t>fudbalera</a:t>
            </a:r>
            <a:r>
              <a:rPr lang="en-US" sz="2400" dirty="0"/>
              <a:t> Premier </a:t>
            </a:r>
            <a:r>
              <a:rPr lang="en-US" sz="2400" dirty="0" err="1"/>
              <a:t>lige</a:t>
            </a:r>
            <a:r>
              <a:rPr lang="en-US" sz="2400" dirty="0"/>
              <a:t>. </a:t>
            </a:r>
            <a:r>
              <a:rPr lang="en-US" sz="2400" dirty="0" err="1"/>
              <a:t>Posle</a:t>
            </a:r>
            <a:r>
              <a:rPr lang="en-US" sz="2400" dirty="0"/>
              <a:t> </a:t>
            </a:r>
            <a:r>
              <a:rPr lang="en-US" sz="2400" dirty="0" err="1"/>
              <a:t>svake</a:t>
            </a:r>
            <a:r>
              <a:rPr lang="en-US" sz="2400" dirty="0"/>
              <a:t> </a:t>
            </a:r>
            <a:r>
              <a:rPr lang="en-US" sz="2400" dirty="0" err="1"/>
              <a:t>utakmice</a:t>
            </a:r>
            <a:r>
              <a:rPr lang="en-US" sz="2400" dirty="0"/>
              <a:t> </a:t>
            </a:r>
            <a:r>
              <a:rPr lang="en-US" sz="2400" dirty="0" err="1"/>
              <a:t>svi</a:t>
            </a:r>
            <a:r>
              <a:rPr lang="en-US" sz="2400" dirty="0"/>
              <a:t> </a:t>
            </a:r>
            <a:r>
              <a:rPr lang="en-US" sz="2400" dirty="0" err="1"/>
              <a:t>fudbaleri</a:t>
            </a:r>
            <a:r>
              <a:rPr lang="en-US" sz="2400" dirty="0"/>
              <a:t> </a:t>
            </a:r>
            <a:r>
              <a:rPr lang="en-US" sz="2400" dirty="0" err="1"/>
              <a:t>dobijaju</a:t>
            </a:r>
            <a:r>
              <a:rPr lang="en-US" sz="2400" dirty="0"/>
              <a:t> </a:t>
            </a:r>
            <a:r>
              <a:rPr lang="en-US" sz="2400" dirty="0" err="1"/>
              <a:t>određen</a:t>
            </a:r>
            <a:r>
              <a:rPr lang="en-US" sz="2400" dirty="0"/>
              <a:t> </a:t>
            </a:r>
            <a:r>
              <a:rPr lang="en-US" sz="2400" dirty="0" err="1"/>
              <a:t>broj</a:t>
            </a:r>
            <a:r>
              <a:rPr lang="en-US" sz="2400" dirty="0"/>
              <a:t> </a:t>
            </a:r>
            <a:r>
              <a:rPr lang="en-US" sz="2400" dirty="0" err="1"/>
              <a:t>poena</a:t>
            </a:r>
            <a:r>
              <a:rPr lang="en-US" sz="2400" dirty="0"/>
              <a:t>, </a:t>
            </a:r>
            <a:r>
              <a:rPr lang="en-US" sz="2400" dirty="0" err="1"/>
              <a:t>koji</a:t>
            </a:r>
            <a:r>
              <a:rPr lang="en-US" sz="2400" dirty="0"/>
              <a:t> se </a:t>
            </a:r>
            <a:r>
              <a:rPr lang="en-US" sz="2400" dirty="0" err="1"/>
              <a:t>zasniva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više</a:t>
            </a:r>
            <a:r>
              <a:rPr lang="en-US" sz="2400" dirty="0"/>
              <a:t> </a:t>
            </a:r>
            <a:r>
              <a:rPr lang="en-US" sz="2400" dirty="0" err="1"/>
              <a:t>faktora</a:t>
            </a:r>
            <a:r>
              <a:rPr lang="en-US" sz="2400" dirty="0"/>
              <a:t> </a:t>
            </a:r>
            <a:r>
              <a:rPr lang="en-US" sz="2400" dirty="0" err="1"/>
              <a:t>poput</a:t>
            </a:r>
            <a:r>
              <a:rPr lang="en-US" sz="2400" dirty="0"/>
              <a:t> toga da li je </a:t>
            </a:r>
            <a:r>
              <a:rPr lang="en-US" sz="2400" dirty="0" err="1"/>
              <a:t>njihov</a:t>
            </a:r>
            <a:r>
              <a:rPr lang="en-US" sz="2400" dirty="0"/>
              <a:t> </a:t>
            </a:r>
            <a:r>
              <a:rPr lang="en-US" sz="2400" dirty="0" err="1"/>
              <a:t>tim</a:t>
            </a:r>
            <a:r>
              <a:rPr lang="en-US" sz="2400" dirty="0"/>
              <a:t> </a:t>
            </a:r>
            <a:r>
              <a:rPr lang="en-US" sz="2400" dirty="0" err="1"/>
              <a:t>pobedio</a:t>
            </a:r>
            <a:r>
              <a:rPr lang="en-US" sz="2400" dirty="0"/>
              <a:t> </a:t>
            </a:r>
            <a:r>
              <a:rPr lang="en-US" sz="2400" dirty="0" err="1"/>
              <a:t>ili</a:t>
            </a:r>
            <a:r>
              <a:rPr lang="en-US" sz="2400" dirty="0"/>
              <a:t> ne, </a:t>
            </a:r>
            <a:r>
              <a:rPr lang="en-US" sz="2400" dirty="0" err="1"/>
              <a:t>koliko</a:t>
            </a:r>
            <a:r>
              <a:rPr lang="en-US" sz="2400" dirty="0"/>
              <a:t> je </a:t>
            </a:r>
            <a:r>
              <a:rPr lang="en-US" sz="2400" dirty="0" err="1"/>
              <a:t>igrač</a:t>
            </a:r>
            <a:r>
              <a:rPr lang="en-US" sz="2400" dirty="0"/>
              <a:t> </a:t>
            </a:r>
            <a:r>
              <a:rPr lang="en-US" sz="2400" dirty="0" err="1"/>
              <a:t>postigao</a:t>
            </a:r>
            <a:r>
              <a:rPr lang="en-US" sz="2400" dirty="0"/>
              <a:t> </a:t>
            </a:r>
            <a:r>
              <a:rPr lang="en-US" sz="2400" dirty="0" err="1"/>
              <a:t>golova</a:t>
            </a:r>
            <a:r>
              <a:rPr lang="en-US" sz="2400" dirty="0"/>
              <a:t>, </a:t>
            </a:r>
            <a:r>
              <a:rPr lang="en-US" sz="2400" dirty="0" err="1"/>
              <a:t>koliko</a:t>
            </a:r>
            <a:r>
              <a:rPr lang="en-US" sz="2400" dirty="0"/>
              <a:t> je </a:t>
            </a:r>
            <a:r>
              <a:rPr lang="en-US" sz="2400" dirty="0" err="1"/>
              <a:t>imao</a:t>
            </a:r>
            <a:r>
              <a:rPr lang="en-US" sz="2400" dirty="0"/>
              <a:t> </a:t>
            </a:r>
            <a:r>
              <a:rPr lang="en-US" sz="2400" dirty="0" err="1"/>
              <a:t>asistencija</a:t>
            </a:r>
            <a:r>
              <a:rPr lang="en-US" sz="2400" dirty="0"/>
              <a:t>, </a:t>
            </a:r>
            <a:r>
              <a:rPr lang="en-US" sz="2400" dirty="0" err="1"/>
              <a:t>grešaka</a:t>
            </a:r>
            <a:r>
              <a:rPr lang="en-US" sz="2400" dirty="0"/>
              <a:t>, </a:t>
            </a:r>
            <a:r>
              <a:rPr lang="en-US" sz="2400" dirty="0" err="1"/>
              <a:t>uspešnih</a:t>
            </a:r>
            <a:r>
              <a:rPr lang="en-US" sz="2400" dirty="0"/>
              <a:t> </a:t>
            </a:r>
            <a:r>
              <a:rPr lang="en-US" sz="2400" dirty="0" err="1"/>
              <a:t>dodavanja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još</a:t>
            </a:r>
            <a:r>
              <a:rPr lang="en-US" sz="2400" dirty="0"/>
              <a:t> </a:t>
            </a:r>
            <a:r>
              <a:rPr lang="en-US" sz="2400" dirty="0" err="1"/>
              <a:t>mnogo</a:t>
            </a:r>
            <a:r>
              <a:rPr lang="en-US" sz="2400" dirty="0"/>
              <a:t> toga, </a:t>
            </a:r>
            <a:r>
              <a:rPr lang="en-US" sz="2400" dirty="0" err="1"/>
              <a:t>čiji</a:t>
            </a:r>
            <a:r>
              <a:rPr lang="en-US" sz="2400" dirty="0"/>
              <a:t> je </a:t>
            </a:r>
            <a:r>
              <a:rPr lang="en-US" sz="2400" dirty="0" err="1"/>
              <a:t>cilj</a:t>
            </a:r>
            <a:r>
              <a:rPr lang="en-US" sz="2400" dirty="0"/>
              <a:t> da </a:t>
            </a:r>
            <a:r>
              <a:rPr lang="en-US" sz="2400" dirty="0" err="1"/>
              <a:t>prikažu</a:t>
            </a:r>
            <a:r>
              <a:rPr lang="en-US" sz="2400" dirty="0"/>
              <a:t> </a:t>
            </a:r>
            <a:r>
              <a:rPr lang="en-US" sz="2400" dirty="0" err="1"/>
              <a:t>koliko</a:t>
            </a:r>
            <a:r>
              <a:rPr lang="en-US" sz="2400" dirty="0"/>
              <a:t> je </a:t>
            </a:r>
            <a:r>
              <a:rPr lang="en-US" sz="2400" dirty="0" err="1"/>
              <a:t>taj</a:t>
            </a:r>
            <a:r>
              <a:rPr lang="en-US" sz="2400" dirty="0"/>
              <a:t> </a:t>
            </a:r>
            <a:r>
              <a:rPr lang="en-US" sz="2400" dirty="0" err="1"/>
              <a:t>fudbaler</a:t>
            </a:r>
            <a:r>
              <a:rPr lang="en-US" sz="2400" dirty="0"/>
              <a:t> dobro (</a:t>
            </a:r>
            <a:r>
              <a:rPr lang="en-US" sz="2400" dirty="0" err="1"/>
              <a:t>ili</a:t>
            </a:r>
            <a:r>
              <a:rPr lang="en-US" sz="2400" dirty="0"/>
              <a:t> </a:t>
            </a:r>
            <a:r>
              <a:rPr lang="en-US" sz="2400" dirty="0" err="1"/>
              <a:t>loše</a:t>
            </a:r>
            <a:r>
              <a:rPr lang="en-US" sz="2400" dirty="0"/>
              <a:t>) </a:t>
            </a:r>
            <a:r>
              <a:rPr lang="en-US" sz="2400" dirty="0" err="1"/>
              <a:t>odigrao</a:t>
            </a:r>
            <a:r>
              <a:rPr lang="en-US" sz="2400" dirty="0"/>
              <a:t> </a:t>
            </a:r>
            <a:r>
              <a:rPr lang="en-US" sz="2400" dirty="0" err="1"/>
              <a:t>utakmicu</a:t>
            </a:r>
            <a:r>
              <a:rPr lang="en-US" sz="2400" dirty="0"/>
              <a:t>. Na </a:t>
            </a:r>
            <a:r>
              <a:rPr lang="en-US" sz="2400" dirty="0" err="1"/>
              <a:t>kraju</a:t>
            </a:r>
            <a:r>
              <a:rPr lang="en-US" sz="2400" dirty="0"/>
              <a:t> </a:t>
            </a:r>
            <a:r>
              <a:rPr lang="en-US" sz="2400" dirty="0" err="1"/>
              <a:t>svakog</a:t>
            </a:r>
            <a:r>
              <a:rPr lang="en-US" sz="2400" dirty="0"/>
              <a:t> kola </a:t>
            </a:r>
            <a:r>
              <a:rPr lang="en-US" sz="2400" dirty="0" err="1"/>
              <a:t>igrači</a:t>
            </a:r>
            <a:r>
              <a:rPr lang="en-US" sz="2400" dirty="0"/>
              <a:t> </a:t>
            </a:r>
            <a:r>
              <a:rPr lang="en-US" sz="2400" dirty="0" err="1"/>
              <a:t>ove</a:t>
            </a:r>
            <a:r>
              <a:rPr lang="en-US" sz="2400" dirty="0"/>
              <a:t> </a:t>
            </a:r>
            <a:r>
              <a:rPr lang="en-US" sz="2400" dirty="0" err="1"/>
              <a:t>igrice</a:t>
            </a:r>
            <a:r>
              <a:rPr lang="en-US" sz="2400" dirty="0"/>
              <a:t> </a:t>
            </a:r>
            <a:r>
              <a:rPr lang="en-US" sz="2400" dirty="0" err="1"/>
              <a:t>dobijaju</a:t>
            </a:r>
            <a:r>
              <a:rPr lang="en-US" sz="2400" dirty="0"/>
              <a:t> </a:t>
            </a:r>
            <a:r>
              <a:rPr lang="en-US" sz="2400" dirty="0" err="1"/>
              <a:t>onoliko</a:t>
            </a:r>
            <a:r>
              <a:rPr lang="en-US" sz="2400" dirty="0"/>
              <a:t> </a:t>
            </a:r>
            <a:r>
              <a:rPr lang="en-US" sz="2400" dirty="0" err="1"/>
              <a:t>poena</a:t>
            </a:r>
            <a:r>
              <a:rPr lang="en-US" sz="2400" dirty="0"/>
              <a:t> </a:t>
            </a:r>
            <a:r>
              <a:rPr lang="en-US" sz="2400" dirty="0" err="1"/>
              <a:t>kolika</a:t>
            </a:r>
            <a:r>
              <a:rPr lang="en-US" sz="2400" dirty="0"/>
              <a:t> je </a:t>
            </a:r>
            <a:r>
              <a:rPr lang="en-US" sz="2400" dirty="0" err="1"/>
              <a:t>suma</a:t>
            </a:r>
            <a:r>
              <a:rPr lang="en-US" sz="2400" dirty="0"/>
              <a:t> </a:t>
            </a:r>
            <a:r>
              <a:rPr lang="en-US" sz="2400" dirty="0" err="1"/>
              <a:t>poena</a:t>
            </a:r>
            <a:r>
              <a:rPr lang="en-US" sz="2400" dirty="0"/>
              <a:t> </a:t>
            </a:r>
            <a:r>
              <a:rPr lang="en-US" sz="2400" dirty="0" err="1"/>
              <a:t>fudbalera</a:t>
            </a:r>
            <a:r>
              <a:rPr lang="en-US" sz="2400" dirty="0"/>
              <a:t> </a:t>
            </a:r>
            <a:r>
              <a:rPr lang="en-US" sz="2400" dirty="0" err="1"/>
              <a:t>iz</a:t>
            </a:r>
            <a:r>
              <a:rPr lang="en-US" sz="2400" dirty="0"/>
              <a:t> </a:t>
            </a:r>
            <a:r>
              <a:rPr lang="en-US" sz="2400" dirty="0" err="1"/>
              <a:t>njihove</a:t>
            </a:r>
            <a:r>
              <a:rPr lang="en-US" sz="2400" dirty="0"/>
              <a:t> </a:t>
            </a:r>
            <a:r>
              <a:rPr lang="en-US" sz="2400" dirty="0" err="1"/>
              <a:t>odabrane</a:t>
            </a:r>
            <a:r>
              <a:rPr lang="en-US" sz="2400" dirty="0"/>
              <a:t> </a:t>
            </a:r>
            <a:r>
              <a:rPr lang="en-US" sz="2400" dirty="0" err="1"/>
              <a:t>postave</a:t>
            </a:r>
            <a:r>
              <a:rPr lang="en-US" sz="2400" dirty="0"/>
              <a:t>.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Da bi </a:t>
            </a:r>
            <a:r>
              <a:rPr lang="en-US" sz="2400" dirty="0" err="1">
                <a:cs typeface="Calibri"/>
              </a:rPr>
              <a:t>igrica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bila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interesantnija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dinamičnija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cs typeface="Calibri"/>
              </a:rPr>
              <a:t>izmedju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svaka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dva</a:t>
            </a:r>
            <a:r>
              <a:rPr lang="en-US" sz="2400" dirty="0">
                <a:cs typeface="Calibri"/>
              </a:rPr>
              <a:t> kola </a:t>
            </a:r>
            <a:r>
              <a:rPr lang="en-US" sz="2400" dirty="0" err="1">
                <a:cs typeface="Calibri"/>
              </a:rPr>
              <a:t>postoji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vremenski</a:t>
            </a:r>
            <a:r>
              <a:rPr lang="en-US" sz="2400" dirty="0">
                <a:cs typeface="Calibri"/>
              </a:rPr>
              <a:t> period u </a:t>
            </a:r>
            <a:r>
              <a:rPr lang="en-US" sz="2400" dirty="0" err="1">
                <a:cs typeface="Calibri"/>
              </a:rPr>
              <a:t>kom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igrači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mogu</a:t>
            </a:r>
            <a:r>
              <a:rPr lang="en-US" sz="2400" dirty="0">
                <a:cs typeface="Calibri"/>
              </a:rPr>
              <a:t> da </a:t>
            </a:r>
            <a:r>
              <a:rPr lang="en-US" sz="2400" dirty="0" err="1">
                <a:cs typeface="Calibri"/>
              </a:rPr>
              <a:t>prodaju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kupuju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fudbalere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čija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cena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iz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nedelje</a:t>
            </a:r>
            <a:r>
              <a:rPr lang="en-US" sz="2400" dirty="0">
                <a:cs typeface="Calibri"/>
              </a:rPr>
              <a:t> u </a:t>
            </a:r>
            <a:r>
              <a:rPr lang="en-US" sz="2400" dirty="0" err="1">
                <a:cs typeface="Calibri"/>
              </a:rPr>
              <a:t>nedelju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raste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ili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opada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na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osnovu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njihove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potražnje</a:t>
            </a:r>
            <a:r>
              <a:rPr lang="en-US" sz="2400" dirty="0">
                <a:cs typeface="Calibri"/>
              </a:rPr>
              <a:t>. Pored toga </a:t>
            </a:r>
            <a:r>
              <a:rPr lang="en-US" sz="2400" dirty="0" err="1">
                <a:cs typeface="Calibri"/>
              </a:rPr>
              <a:t>ograničen</a:t>
            </a:r>
            <a:r>
              <a:rPr lang="en-US" sz="2400" dirty="0">
                <a:cs typeface="Calibri"/>
              </a:rPr>
              <a:t> je </a:t>
            </a:r>
            <a:r>
              <a:rPr lang="en-US" sz="2400" dirty="0" err="1">
                <a:cs typeface="Calibri"/>
              </a:rPr>
              <a:t>broj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transfera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svake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nedelje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cs typeface="Calibri"/>
              </a:rPr>
              <a:t>broj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igrača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na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određenoj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poziciji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broj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igrača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iz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iste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ekipe</a:t>
            </a:r>
            <a:r>
              <a:rPr lang="en-US" sz="2400" dirty="0">
                <a:cs typeface="Calibri"/>
              </a:rPr>
              <a:t>. </a:t>
            </a:r>
            <a:r>
              <a:rPr lang="en-US" sz="2400" dirty="0" err="1">
                <a:cs typeface="Calibri"/>
              </a:rPr>
              <a:t>Cilj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igre</a:t>
            </a:r>
            <a:r>
              <a:rPr lang="en-US" sz="2400" dirty="0">
                <a:cs typeface="Calibri"/>
              </a:rPr>
              <a:t> je da se u </a:t>
            </a:r>
            <a:r>
              <a:rPr lang="en-US" sz="2400" dirty="0" err="1">
                <a:cs typeface="Calibri"/>
              </a:rPr>
              <a:t>toku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fudbalske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sezone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skupi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što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više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poena</a:t>
            </a:r>
            <a:r>
              <a:rPr lang="en-US" sz="24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837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E50515-012D-45AF-86C8-DB8ECF0793AC}"/>
              </a:ext>
            </a:extLst>
          </p:cNvPr>
          <p:cNvSpPr txBox="1"/>
          <p:nvPr/>
        </p:nvSpPr>
        <p:spPr>
          <a:xfrm>
            <a:off x="569344" y="123645"/>
            <a:ext cx="1106768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/>
              <a:t>Data set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F2C5B9-0EF2-4D3F-B7B5-EE49676E9264}"/>
              </a:ext>
            </a:extLst>
          </p:cNvPr>
          <p:cNvSpPr txBox="1"/>
          <p:nvPr/>
        </p:nvSpPr>
        <p:spPr>
          <a:xfrm>
            <a:off x="223388" y="1373577"/>
            <a:ext cx="1198784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hlinkClick r:id="rId2"/>
              </a:rPr>
              <a:t>Data set</a:t>
            </a:r>
            <a:r>
              <a:rPr lang="en-US" sz="2400" dirty="0"/>
              <a:t> je struktuiran u vidu niza .csv datoteka, svaka za jedno kolo (gameweek) u sezoni. Datoteke su grupisane u 4 foldera, za prethodne 4 sezone, od 2016. godine pa sve do aktuelne </a:t>
            </a:r>
            <a:r>
              <a:rPr lang="en-US" sz="2400"/>
              <a:t>sezone. Kako trenutna sezona nije gotova i dosta informacija nedostaju, nju ćemo zanemariti </a:t>
            </a:r>
            <a:r>
              <a:rPr lang="en-US" sz="2400" dirty="0"/>
              <a:t>pri kreiranju upita. Svaka datoteka ima </a:t>
            </a:r>
            <a:r>
              <a:rPr lang="en-US" sz="2400" b="1" dirty="0"/>
              <a:t>izmedju 500 i 600 redova</a:t>
            </a:r>
            <a:r>
              <a:rPr lang="en-US" sz="2400" dirty="0"/>
              <a:t>, po jedan za svakog igrača koji je bio u mogućnosti da igra to kolo i </a:t>
            </a:r>
            <a:r>
              <a:rPr lang="en-US" sz="2400" b="1" dirty="0"/>
              <a:t>izmedju 50 i 60 kolona</a:t>
            </a:r>
            <a:r>
              <a:rPr lang="en-US" sz="2400" dirty="0"/>
              <a:t>, u zavisnosti od sezone i statistike koja je tada praćena, mada su atributi koji su nama potrebni dostupni u svakoj datoteci.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296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E50515-012D-45AF-86C8-DB8ECF0793AC}"/>
              </a:ext>
            </a:extLst>
          </p:cNvPr>
          <p:cNvSpPr txBox="1"/>
          <p:nvPr/>
        </p:nvSpPr>
        <p:spPr>
          <a:xfrm>
            <a:off x="569344" y="123645"/>
            <a:ext cx="1106768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/>
              <a:t>Semantika kolona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F2C5B9-0EF2-4D3F-B7B5-EE49676E9264}"/>
              </a:ext>
            </a:extLst>
          </p:cNvPr>
          <p:cNvSpPr txBox="1"/>
          <p:nvPr/>
        </p:nvSpPr>
        <p:spPr>
          <a:xfrm>
            <a:off x="-6649" y="1344822"/>
            <a:ext cx="6538820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Osnovne kolone:</a:t>
            </a:r>
          </a:p>
          <a:p>
            <a:pPr marL="342900" indent="-342900">
              <a:buFont typeface="Arial"/>
              <a:buChar char="•"/>
            </a:pPr>
            <a:r>
              <a:rPr lang="en-US" sz="2400" b="1">
                <a:cs typeface="Calibri"/>
              </a:rPr>
              <a:t>name - </a:t>
            </a:r>
            <a:r>
              <a:rPr lang="en-US" sz="2400">
                <a:cs typeface="Calibri"/>
              </a:rPr>
              <a:t>Ime fudbalera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400" b="1">
                <a:cs typeface="Calibri"/>
              </a:rPr>
              <a:t>assists – </a:t>
            </a:r>
            <a:r>
              <a:rPr lang="en-US" sz="2400">
                <a:cs typeface="Calibri"/>
              </a:rPr>
              <a:t>Broj asistencija na utakmici</a:t>
            </a:r>
            <a:endParaRPr lang="en-US" sz="24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>
                <a:cs typeface="Calibri"/>
              </a:rPr>
              <a:t>minutes – </a:t>
            </a:r>
            <a:r>
              <a:rPr lang="en-US" sz="2400">
                <a:cs typeface="Calibri"/>
              </a:rPr>
              <a:t>Broj odigranih minuta na utakmici</a:t>
            </a:r>
          </a:p>
          <a:p>
            <a:pPr marL="342900" indent="-342900">
              <a:buFont typeface="Arial"/>
              <a:buChar char="•"/>
            </a:pPr>
            <a:r>
              <a:rPr lang="en-US" sz="2400" b="1">
                <a:cs typeface="Calibri"/>
              </a:rPr>
              <a:t>goals_scored – </a:t>
            </a:r>
            <a:r>
              <a:rPr lang="en-US" sz="2400">
                <a:cs typeface="Calibri"/>
              </a:rPr>
              <a:t>Broj postignutih golovana utakmici</a:t>
            </a:r>
          </a:p>
          <a:p>
            <a:pPr marL="342900" indent="-342900">
              <a:buFont typeface="Arial"/>
              <a:buChar char="•"/>
            </a:pPr>
            <a:r>
              <a:rPr lang="en-US" sz="2400" b="1">
                <a:cs typeface="Calibri"/>
              </a:rPr>
              <a:t>value – </a:t>
            </a:r>
            <a:r>
              <a:rPr lang="en-US" sz="2400">
                <a:cs typeface="Calibri"/>
              </a:rPr>
              <a:t>cena igrača pre početka kola izražena u stotinama hiljada evra</a:t>
            </a:r>
          </a:p>
          <a:p>
            <a:pPr marL="342900" indent="-342900">
              <a:buFont typeface="Arial"/>
              <a:buChar char="•"/>
            </a:pPr>
            <a:r>
              <a:rPr lang="en-US" sz="2400" b="1">
                <a:cs typeface="Calibri"/>
              </a:rPr>
              <a:t>total_points – </a:t>
            </a:r>
            <a:r>
              <a:rPr lang="en-US" sz="2400">
                <a:cs typeface="Calibri"/>
              </a:rPr>
              <a:t>Broj poena koje je igrač skupio na utakmici</a:t>
            </a:r>
          </a:p>
          <a:p>
            <a:pPr marL="342900" indent="-342900">
              <a:buFont typeface="Arial"/>
              <a:buChar char="•"/>
            </a:pPr>
            <a:r>
              <a:rPr lang="en-US" sz="2400" b="1">
                <a:cs typeface="Calibri"/>
              </a:rPr>
              <a:t>element_type –</a:t>
            </a:r>
            <a:r>
              <a:rPr lang="en-US" sz="2400">
                <a:cs typeface="Calibri"/>
              </a:rPr>
              <a:t> Enum promenjiva koja označava poziciju igrača (1-GK,2-DEF, 3-MID, 4-FWD)</a:t>
            </a:r>
            <a:endParaRPr lang="en-US" sz="24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>
                <a:cs typeface="Calibri"/>
              </a:rPr>
              <a:t>was_home – </a:t>
            </a:r>
            <a:r>
              <a:rPr lang="en-US" sz="2400">
                <a:cs typeface="Calibri"/>
              </a:rPr>
              <a:t>Da li je fudbaler utakmicu igrao na domaćem ili gostujućem terenu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BB3041-F7FF-45AE-9825-FFD0A558335A}"/>
              </a:ext>
            </a:extLst>
          </p:cNvPr>
          <p:cNvSpPr txBox="1"/>
          <p:nvPr/>
        </p:nvSpPr>
        <p:spPr>
          <a:xfrm>
            <a:off x="6405653" y="1344821"/>
            <a:ext cx="5791197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Neke od dodatnih kolone:</a:t>
            </a:r>
          </a:p>
          <a:p>
            <a:pPr marL="342900" indent="-342900">
              <a:buFont typeface="Arial"/>
              <a:buChar char="•"/>
            </a:pPr>
            <a:r>
              <a:rPr lang="en-US" sz="2400" b="1">
                <a:cs typeface="Calibri"/>
              </a:rPr>
              <a:t>creativity / ict_index / influence / threat – </a:t>
            </a:r>
            <a:r>
              <a:rPr lang="en-US" sz="2400">
                <a:cs typeface="Calibri"/>
              </a:rPr>
              <a:t>četiri "kompleksna" statistička polja koje objavljuje premier liga svako kolo. Ne utiču na ukupan broj poena fudbalera, ali treba na "jednostavan" način da prikažu način igre određenog fudbalera</a:t>
            </a:r>
          </a:p>
          <a:p>
            <a:pPr marL="342900" indent="-342900">
              <a:buFont typeface="Arial"/>
              <a:buChar char="•"/>
            </a:pPr>
            <a:r>
              <a:rPr lang="en-US" sz="2400" b="1">
                <a:cs typeface="Calibri"/>
              </a:rPr>
              <a:t>transfers_in – </a:t>
            </a:r>
            <a:r>
              <a:rPr lang="en-US" sz="2400">
                <a:cs typeface="Calibri"/>
              </a:rPr>
              <a:t>Broj igrača koji je kupio određenog fudbalera uoči utakmice</a:t>
            </a:r>
            <a:endParaRPr lang="en-US" sz="24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>
                <a:cs typeface="Calibri"/>
              </a:rPr>
              <a:t>transfers_out – </a:t>
            </a:r>
            <a:r>
              <a:rPr lang="en-US" sz="2400">
                <a:cs typeface="Calibri"/>
              </a:rPr>
              <a:t>Broj igrača koji je prodao određenog fudbalera uoči utakmice</a:t>
            </a:r>
          </a:p>
          <a:p>
            <a:pPr marL="342900" indent="-342900">
              <a:buFont typeface="Arial"/>
              <a:buChar char="•"/>
            </a:pPr>
            <a:r>
              <a:rPr lang="en-US" sz="2400" b="1">
                <a:cs typeface="Calibri"/>
              </a:rPr>
              <a:t>yellow_card/red_card – </a:t>
            </a:r>
            <a:r>
              <a:rPr lang="en-US" sz="2400">
                <a:cs typeface="Calibri"/>
              </a:rPr>
              <a:t>Da li je igrač dobio žuti/crveni karton na utakmici</a:t>
            </a:r>
          </a:p>
        </p:txBody>
      </p:sp>
    </p:spTree>
    <p:extLst>
      <p:ext uri="{BB962C8B-B14F-4D97-AF65-F5344CB8AC3E}">
        <p14:creationId xmlns:p14="http://schemas.microsoft.com/office/powerpoint/2010/main" val="133116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E50515-012D-45AF-86C8-DB8ECF0793AC}"/>
              </a:ext>
            </a:extLst>
          </p:cNvPr>
          <p:cNvSpPr txBox="1"/>
          <p:nvPr/>
        </p:nvSpPr>
        <p:spPr>
          <a:xfrm>
            <a:off x="569344" y="123645"/>
            <a:ext cx="1106768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>
                <a:cs typeface="Calibri"/>
              </a:rPr>
              <a:t>Logička šema</a:t>
            </a:r>
            <a:endParaRPr lang="en-US" sz="5400" b="1" dirty="0">
              <a:cs typeface="Calibri"/>
            </a:endParaRPr>
          </a:p>
        </p:txBody>
      </p:sp>
      <p:pic>
        <p:nvPicPr>
          <p:cNvPr id="5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7280F2F1-519D-4D45-BAC5-B66461CCF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100" y="1174630"/>
            <a:ext cx="3148102" cy="5270739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81D4E5B-E3A1-4829-8584-B0792CE49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488" y="3172454"/>
            <a:ext cx="3204533" cy="1275091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715EE1C-499D-41D3-AA61-FD3FEC0A0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73" y="3220349"/>
            <a:ext cx="3203455" cy="116492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0C194E2-A6FD-4528-B093-4167DE6CDEDE}"/>
              </a:ext>
            </a:extLst>
          </p:cNvPr>
          <p:cNvSpPr/>
          <p:nvPr/>
        </p:nvSpPr>
        <p:spPr>
          <a:xfrm>
            <a:off x="3161746" y="3717748"/>
            <a:ext cx="977660" cy="4888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C04DBF4-6CE4-493B-8630-D9EB9EFD5158}"/>
              </a:ext>
            </a:extLst>
          </p:cNvPr>
          <p:cNvSpPr/>
          <p:nvPr/>
        </p:nvSpPr>
        <p:spPr>
          <a:xfrm>
            <a:off x="7086764" y="3674615"/>
            <a:ext cx="1394603" cy="4888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9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E50515-012D-45AF-86C8-DB8ECF0793AC}"/>
              </a:ext>
            </a:extLst>
          </p:cNvPr>
          <p:cNvSpPr txBox="1"/>
          <p:nvPr/>
        </p:nvSpPr>
        <p:spPr>
          <a:xfrm>
            <a:off x="569344" y="123645"/>
            <a:ext cx="1106768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/>
              <a:t>Predlozi agregacija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F2C5B9-0EF2-4D3F-B7B5-EE49676E9264}"/>
              </a:ext>
            </a:extLst>
          </p:cNvPr>
          <p:cNvSpPr txBox="1"/>
          <p:nvPr/>
        </p:nvSpPr>
        <p:spPr>
          <a:xfrm>
            <a:off x="669086" y="1201049"/>
            <a:ext cx="11067689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1. Za svaku poziciju odrediti 10 najboljih igrača na nivou čitave sezone.</a:t>
            </a:r>
            <a:endParaRPr lang="en-US" sz="240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2400">
                <a:cs typeface="Calibri"/>
              </a:rPr>
              <a:t>2. Na osnovu prethodne agregacije odrediti koliko poena donose ti igrači po jedinici </a:t>
            </a:r>
            <a:r>
              <a:rPr lang="en-US" sz="2400" dirty="0">
                <a:cs typeface="Calibri"/>
              </a:rPr>
              <a:t>cene, kako </a:t>
            </a:r>
            <a:r>
              <a:rPr lang="en-US" sz="2400">
                <a:cs typeface="Calibri"/>
              </a:rPr>
              <a:t>bi zaključili za koju poziciju je najbolji odnos "cene i kvaliteta"</a:t>
            </a: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2400">
                <a:cs typeface="Calibri"/>
              </a:rPr>
              <a:t>3. Za svako kolo odrediti najbolju postavu* po pretpostavci igrača. Izabrati fudbalere koji su za to kolo bili selektovani od strane najviše igrača.</a:t>
            </a: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2400">
                <a:cs typeface="Calibri"/>
              </a:rPr>
              <a:t>4. Koliko je bitno birati igrače koji igraju na domaćem terenu? Uporediti koliko poena po kolu u prseku ostvare igrači koji igraju na domaćem terenu u odnosu na igrače koji igraju u gostima.</a:t>
            </a:r>
            <a:endParaRPr lang="en-US"/>
          </a:p>
          <a:p>
            <a:endParaRPr lang="en-US" sz="2400" dirty="0">
              <a:cs typeface="Calibri"/>
            </a:endParaRPr>
          </a:p>
          <a:p>
            <a:r>
              <a:rPr lang="en-US" sz="2400">
                <a:cs typeface="Calibri"/>
              </a:rPr>
              <a:t>5. U kom kolu je prosečna cena** igrača bila najveća? (Interesuje nas da li prosečna cena igrača raste kako sezona odmiče)</a:t>
            </a:r>
            <a:endParaRPr lang="en-US"/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144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E50515-012D-45AF-86C8-DB8ECF0793AC}"/>
              </a:ext>
            </a:extLst>
          </p:cNvPr>
          <p:cNvSpPr txBox="1"/>
          <p:nvPr/>
        </p:nvSpPr>
        <p:spPr>
          <a:xfrm>
            <a:off x="569344" y="123645"/>
            <a:ext cx="1106768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/>
              <a:t>Predlozi agregacija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F2C5B9-0EF2-4D3F-B7B5-EE49676E9264}"/>
              </a:ext>
            </a:extLst>
          </p:cNvPr>
          <p:cNvSpPr txBox="1"/>
          <p:nvPr/>
        </p:nvSpPr>
        <p:spPr>
          <a:xfrm>
            <a:off x="669086" y="1201049"/>
            <a:ext cx="11067689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6. Koliko puta se desilo da najbolja postava* bude ukupno jeftinija od 100 miliona, koliko svaki igrač ima na raspolaganju.</a:t>
            </a: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7. Koliko se u proseku po kolu pokaže crvenih kartona, a koliko žutih?</a:t>
            </a:r>
            <a:endParaRPr lang="en-US"/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8. Koliko golova u proseku postiže najskuplji napadači po meču?</a:t>
            </a:r>
            <a:endParaRPr lang="en-US"/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9. Koliko često se dešava da golman primi gol na utakmici, a i dalje bude najbolji golman u kolu? </a:t>
            </a:r>
            <a:endParaRPr lang="en-US"/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10. Koliko često se dešava da igrač ne promeni svoju cenu 5 nedelja u nizu?</a:t>
            </a:r>
            <a:endParaRPr lang="en-US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2400" i="1">
                <a:cs typeface="Calibri"/>
              </a:rPr>
              <a:t>*Postava treba da sadrži 1 golma, 4 defanzivna igrača, 4 vezna i 2 napadača</a:t>
            </a:r>
          </a:p>
          <a:p>
            <a:r>
              <a:rPr lang="en-US" sz="2400" i="1">
                <a:cs typeface="Calibri"/>
              </a:rPr>
              <a:t>**Uzećemo u obzir 400 najskupljih igrača</a:t>
            </a:r>
            <a:endParaRPr lang="en-US" sz="2400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086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E50515-012D-45AF-86C8-DB8ECF0793AC}"/>
              </a:ext>
            </a:extLst>
          </p:cNvPr>
          <p:cNvSpPr txBox="1"/>
          <p:nvPr/>
        </p:nvSpPr>
        <p:spPr>
          <a:xfrm>
            <a:off x="569344" y="2912853"/>
            <a:ext cx="1106768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/>
              <a:t>Hvala na pažnji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01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Fantasy Premier League MongoDB projekt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803</cp:revision>
  <dcterms:created xsi:type="dcterms:W3CDTF">2013-07-15T20:26:40Z</dcterms:created>
  <dcterms:modified xsi:type="dcterms:W3CDTF">2020-05-24T21:44:40Z</dcterms:modified>
</cp:coreProperties>
</file>