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2802" y="1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1FC1E5B-51EA-43BF-89F9-6F5B147366CB}" type="datetimeFigureOut">
              <a:rPr lang="en-US" smtClean="0"/>
              <a:t>1/8/2024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415770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FC1E5B-51EA-43BF-89F9-6F5B147366CB}"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18951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FC1E5B-51EA-43BF-89F9-6F5B147366CB}"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246542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FC1E5B-51EA-43BF-89F9-6F5B147366CB}"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82BF-7777-4FDA-B5A3-F61DC9D1BAB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6861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FC1E5B-51EA-43BF-89F9-6F5B147366CB}"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2599459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FC1E5B-51EA-43BF-89F9-6F5B147366CB}" type="datetimeFigureOut">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1861929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FC1E5B-51EA-43BF-89F9-6F5B147366CB}" type="datetimeFigureOut">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599773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C1E5B-51EA-43BF-89F9-6F5B147366CB}"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3570441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C1E5B-51EA-43BF-89F9-6F5B147366CB}"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40151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C1E5B-51EA-43BF-89F9-6F5B147366CB}"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293634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C1E5B-51EA-43BF-89F9-6F5B147366CB}"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72181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FC1E5B-51EA-43BF-89F9-6F5B147366CB}"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15579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FC1E5B-51EA-43BF-89F9-6F5B147366CB}" type="datetimeFigureOut">
              <a:rPr lang="en-US" smtClean="0"/>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97660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FC1E5B-51EA-43BF-89F9-6F5B147366CB}" type="datetimeFigureOut">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98830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C1E5B-51EA-43BF-89F9-6F5B147366CB}" type="datetimeFigureOut">
              <a:rPr lang="en-US" smtClean="0"/>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111216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FC1E5B-51EA-43BF-89F9-6F5B147366CB}"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167884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FC1E5B-51EA-43BF-89F9-6F5B147366CB}"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272290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FC1E5B-51EA-43BF-89F9-6F5B147366CB}" type="datetimeFigureOut">
              <a:rPr lang="en-US" smtClean="0"/>
              <a:t>1/8/2024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7B82BF-7777-4FDA-B5A3-F61DC9D1BAB9}" type="slidenum">
              <a:rPr lang="en-US" smtClean="0"/>
              <a:t>‹#›</a:t>
            </a:fld>
            <a:endParaRPr lang="en-US"/>
          </a:p>
        </p:txBody>
      </p:sp>
    </p:spTree>
    <p:extLst>
      <p:ext uri="{BB962C8B-B14F-4D97-AF65-F5344CB8AC3E}">
        <p14:creationId xmlns:p14="http://schemas.microsoft.com/office/powerpoint/2010/main" val="3757312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A165-BFFF-91FE-665F-745FB99A2739}"/>
              </a:ext>
            </a:extLst>
          </p:cNvPr>
          <p:cNvSpPr>
            <a:spLocks noGrp="1"/>
          </p:cNvSpPr>
          <p:nvPr>
            <p:ph type="ctrTitle"/>
          </p:nvPr>
        </p:nvSpPr>
        <p:spPr/>
        <p:txBody>
          <a:bodyPr/>
          <a:lstStyle/>
          <a:p>
            <a:r>
              <a:rPr lang="en-US" dirty="0" err="1"/>
              <a:t>Kvantni</a:t>
            </a:r>
            <a:r>
              <a:rPr lang="en-US" dirty="0"/>
              <a:t> </a:t>
            </a:r>
            <a:r>
              <a:rPr lang="en-US" dirty="0" err="1"/>
              <a:t>novac</a:t>
            </a:r>
            <a:endParaRPr lang="en-US" dirty="0"/>
          </a:p>
        </p:txBody>
      </p:sp>
      <p:sp>
        <p:nvSpPr>
          <p:cNvPr id="3" name="Subtitle 2">
            <a:extLst>
              <a:ext uri="{FF2B5EF4-FFF2-40B4-BE49-F238E27FC236}">
                <a16:creationId xmlns:a16="http://schemas.microsoft.com/office/drawing/2014/main" id="{DB7F28F0-87C6-638B-0463-5C3690BFA8A7}"/>
              </a:ext>
            </a:extLst>
          </p:cNvPr>
          <p:cNvSpPr>
            <a:spLocks noGrp="1"/>
          </p:cNvSpPr>
          <p:nvPr>
            <p:ph type="subTitle" idx="1"/>
          </p:nvPr>
        </p:nvSpPr>
        <p:spPr>
          <a:xfrm>
            <a:off x="8177016" y="5913090"/>
            <a:ext cx="3553609" cy="544077"/>
          </a:xfrm>
        </p:spPr>
        <p:txBody>
          <a:bodyPr/>
          <a:lstStyle/>
          <a:p>
            <a:r>
              <a:rPr lang="en-US" dirty="0"/>
              <a:t>Veljko </a:t>
            </a:r>
            <a:r>
              <a:rPr lang="sr-Latn-RS" dirty="0"/>
              <a:t>Živanović 122</a:t>
            </a:r>
            <a:r>
              <a:rPr lang="en-US" dirty="0"/>
              <a:t>/20RN</a:t>
            </a:r>
          </a:p>
        </p:txBody>
      </p:sp>
    </p:spTree>
    <p:extLst>
      <p:ext uri="{BB962C8B-B14F-4D97-AF65-F5344CB8AC3E}">
        <p14:creationId xmlns:p14="http://schemas.microsoft.com/office/powerpoint/2010/main" val="363122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0DA6-B6AF-0238-7C20-60C3DEE0D663}"/>
              </a:ext>
            </a:extLst>
          </p:cNvPr>
          <p:cNvSpPr>
            <a:spLocks noGrp="1"/>
          </p:cNvSpPr>
          <p:nvPr>
            <p:ph type="title"/>
          </p:nvPr>
        </p:nvSpPr>
        <p:spPr/>
        <p:txBody>
          <a:bodyPr/>
          <a:lstStyle/>
          <a:p>
            <a:r>
              <a:rPr lang="en-US" dirty="0"/>
              <a:t>O </a:t>
            </a:r>
            <a:r>
              <a:rPr lang="en-US" dirty="0" err="1"/>
              <a:t>projektu</a:t>
            </a:r>
            <a:endParaRPr lang="en-US" dirty="0"/>
          </a:p>
        </p:txBody>
      </p:sp>
      <p:sp>
        <p:nvSpPr>
          <p:cNvPr id="3" name="Content Placeholder 2">
            <a:extLst>
              <a:ext uri="{FF2B5EF4-FFF2-40B4-BE49-F238E27FC236}">
                <a16:creationId xmlns:a16="http://schemas.microsoft.com/office/drawing/2014/main" id="{1226047B-5720-27B6-416F-3675C4F8859F}"/>
              </a:ext>
            </a:extLst>
          </p:cNvPr>
          <p:cNvSpPr>
            <a:spLocks noGrp="1"/>
          </p:cNvSpPr>
          <p:nvPr>
            <p:ph idx="1"/>
          </p:nvPr>
        </p:nvSpPr>
        <p:spPr>
          <a:xfrm>
            <a:off x="1141413" y="2249487"/>
            <a:ext cx="7343416" cy="3541714"/>
          </a:xfrm>
        </p:spPr>
        <p:txBody>
          <a:bodyPr>
            <a:normAutofit fontScale="70000" lnSpcReduction="20000"/>
          </a:bodyPr>
          <a:lstStyle/>
          <a:p>
            <a:r>
              <a:rPr lang="en-US" sz="2600" b="1" dirty="0" err="1"/>
              <a:t>Projekat</a:t>
            </a:r>
            <a:r>
              <a:rPr lang="en-US" sz="2600" dirty="0"/>
              <a:t> se </a:t>
            </a:r>
            <a:r>
              <a:rPr lang="en-US" sz="2600" dirty="0" err="1"/>
              <a:t>bavi</a:t>
            </a:r>
            <a:r>
              <a:rPr lang="en-US" sz="2600" dirty="0"/>
              <a:t> </a:t>
            </a:r>
            <a:r>
              <a:rPr lang="en-US" sz="2600" dirty="0" err="1"/>
              <a:t>integracijom</a:t>
            </a:r>
            <a:r>
              <a:rPr lang="en-US" sz="2600" dirty="0"/>
              <a:t> </a:t>
            </a:r>
            <a:r>
              <a:rPr lang="en-US" sz="2600" dirty="0" err="1"/>
              <a:t>kvantnog</a:t>
            </a:r>
            <a:r>
              <a:rPr lang="en-US" sz="2600" dirty="0"/>
              <a:t> </a:t>
            </a:r>
            <a:r>
              <a:rPr lang="en-US" sz="2600" dirty="0" err="1"/>
              <a:t>računarstva</a:t>
            </a:r>
            <a:r>
              <a:rPr lang="en-US" sz="2600" dirty="0"/>
              <a:t> u </a:t>
            </a:r>
            <a:r>
              <a:rPr lang="en-US" sz="2600" dirty="0" err="1"/>
              <a:t>softverskoj</a:t>
            </a:r>
            <a:r>
              <a:rPr lang="en-US" sz="2600" dirty="0"/>
              <a:t> </a:t>
            </a:r>
            <a:r>
              <a:rPr lang="en-US" sz="2600" dirty="0" err="1"/>
              <a:t>aplikaciji</a:t>
            </a:r>
            <a:r>
              <a:rPr lang="en-US" sz="2600" dirty="0"/>
              <a:t>, </a:t>
            </a:r>
            <a:r>
              <a:rPr lang="en-US" sz="2600" dirty="0" err="1"/>
              <a:t>koristeći</a:t>
            </a:r>
            <a:r>
              <a:rPr lang="en-US" sz="2600" dirty="0"/>
              <a:t> </a:t>
            </a:r>
            <a:r>
              <a:rPr lang="en-US" sz="2600" dirty="0" err="1"/>
              <a:t>Qiskit</a:t>
            </a:r>
            <a:r>
              <a:rPr lang="en-US" sz="2600" dirty="0"/>
              <a:t> </a:t>
            </a:r>
            <a:r>
              <a:rPr lang="en-US" sz="2600" dirty="0" err="1"/>
              <a:t>biblioteku</a:t>
            </a:r>
            <a:r>
              <a:rPr lang="en-US" sz="2600" dirty="0"/>
              <a:t> za </a:t>
            </a:r>
            <a:r>
              <a:rPr lang="en-US" sz="2600" dirty="0" err="1"/>
              <a:t>simulaciju</a:t>
            </a:r>
            <a:r>
              <a:rPr lang="en-US" sz="2600" dirty="0"/>
              <a:t> </a:t>
            </a:r>
            <a:r>
              <a:rPr lang="en-US" sz="2600" dirty="0" err="1"/>
              <a:t>kvantnih</a:t>
            </a:r>
            <a:r>
              <a:rPr lang="en-US" sz="2600" dirty="0"/>
              <a:t> </a:t>
            </a:r>
            <a:r>
              <a:rPr lang="en-US" sz="2600" dirty="0" err="1"/>
              <a:t>procesa</a:t>
            </a:r>
            <a:r>
              <a:rPr lang="en-US" sz="2600" dirty="0"/>
              <a:t>.</a:t>
            </a:r>
          </a:p>
          <a:p>
            <a:r>
              <a:rPr lang="en-US" sz="2600" b="1" dirty="0" err="1"/>
              <a:t>Cilj</a:t>
            </a:r>
            <a:r>
              <a:rPr lang="en-US" sz="2600" dirty="0"/>
              <a:t> je </a:t>
            </a:r>
            <a:r>
              <a:rPr lang="en-US" sz="2600" dirty="0" err="1"/>
              <a:t>stvaranje</a:t>
            </a:r>
            <a:r>
              <a:rPr lang="en-US" sz="2600" dirty="0"/>
              <a:t> </a:t>
            </a:r>
            <a:r>
              <a:rPr lang="en-US" sz="2600" dirty="0" err="1"/>
              <a:t>aplikacije</a:t>
            </a:r>
            <a:r>
              <a:rPr lang="en-US" sz="2600" dirty="0"/>
              <a:t> </a:t>
            </a:r>
            <a:r>
              <a:rPr lang="en-US" sz="2600" dirty="0" err="1"/>
              <a:t>koja</a:t>
            </a:r>
            <a:r>
              <a:rPr lang="en-US" sz="2600" dirty="0"/>
              <a:t> </a:t>
            </a:r>
            <a:r>
              <a:rPr lang="en-US" sz="2600" dirty="0" err="1"/>
              <a:t>spaja</a:t>
            </a:r>
            <a:r>
              <a:rPr lang="en-US" sz="2600" dirty="0"/>
              <a:t> </a:t>
            </a:r>
            <a:r>
              <a:rPr lang="en-US" sz="2600" dirty="0" err="1"/>
              <a:t>kvantne</a:t>
            </a:r>
            <a:r>
              <a:rPr lang="en-US" sz="2600" dirty="0"/>
              <a:t> </a:t>
            </a:r>
            <a:r>
              <a:rPr lang="en-US" sz="2600" dirty="0" err="1"/>
              <a:t>algoritme</a:t>
            </a:r>
            <a:r>
              <a:rPr lang="en-US" sz="2600" dirty="0"/>
              <a:t> </a:t>
            </a:r>
            <a:r>
              <a:rPr lang="en-US" sz="2600" dirty="0" err="1"/>
              <a:t>i</a:t>
            </a:r>
            <a:r>
              <a:rPr lang="en-US" sz="2600" dirty="0"/>
              <a:t> </a:t>
            </a:r>
            <a:r>
              <a:rPr lang="en-US" sz="2600" dirty="0" err="1"/>
              <a:t>klasično</a:t>
            </a:r>
            <a:r>
              <a:rPr lang="en-US" sz="2600" dirty="0"/>
              <a:t> </a:t>
            </a:r>
            <a:r>
              <a:rPr lang="en-US" sz="2600" dirty="0" err="1"/>
              <a:t>računarstvo</a:t>
            </a:r>
            <a:r>
              <a:rPr lang="en-US" sz="2600" dirty="0"/>
              <a:t>, </a:t>
            </a:r>
            <a:r>
              <a:rPr lang="en-US" sz="2600" dirty="0" err="1"/>
              <a:t>uključujući</a:t>
            </a:r>
            <a:r>
              <a:rPr lang="en-US" sz="2600" dirty="0"/>
              <a:t> </a:t>
            </a:r>
            <a:r>
              <a:rPr lang="en-US" sz="2600" dirty="0" err="1"/>
              <a:t>upravljanje</a:t>
            </a:r>
            <a:r>
              <a:rPr lang="en-US" sz="2600" dirty="0"/>
              <a:t> </a:t>
            </a:r>
            <a:r>
              <a:rPr lang="en-US" sz="2600" dirty="0" err="1"/>
              <a:t>bazama</a:t>
            </a:r>
            <a:r>
              <a:rPr lang="en-US" sz="2600" dirty="0"/>
              <a:t> </a:t>
            </a:r>
            <a:r>
              <a:rPr lang="en-US" sz="2600" dirty="0" err="1"/>
              <a:t>podataka</a:t>
            </a:r>
            <a:r>
              <a:rPr lang="en-US" sz="2600" dirty="0"/>
              <a:t> </a:t>
            </a:r>
            <a:r>
              <a:rPr lang="en-US" sz="2600" dirty="0" err="1"/>
              <a:t>i</a:t>
            </a:r>
            <a:r>
              <a:rPr lang="en-US" sz="2600" dirty="0"/>
              <a:t> </a:t>
            </a:r>
            <a:r>
              <a:rPr lang="en-US" sz="2600" dirty="0" err="1"/>
              <a:t>korisničke</a:t>
            </a:r>
            <a:r>
              <a:rPr lang="en-US" sz="2600" dirty="0"/>
              <a:t> </a:t>
            </a:r>
            <a:r>
              <a:rPr lang="en-US" sz="2600" dirty="0" err="1"/>
              <a:t>interfejse</a:t>
            </a:r>
            <a:r>
              <a:rPr lang="en-US" sz="2600" dirty="0"/>
              <a:t>. </a:t>
            </a:r>
          </a:p>
          <a:p>
            <a:r>
              <a:rPr lang="en-US" sz="2600" b="1" dirty="0" err="1"/>
              <a:t>Inovacija</a:t>
            </a:r>
            <a:r>
              <a:rPr lang="en-US" sz="2600" dirty="0"/>
              <a:t> </a:t>
            </a:r>
            <a:r>
              <a:rPr lang="en-US" sz="2600" dirty="0" err="1"/>
              <a:t>projekta</a:t>
            </a:r>
            <a:r>
              <a:rPr lang="en-US" sz="2600" dirty="0"/>
              <a:t> </a:t>
            </a:r>
            <a:r>
              <a:rPr lang="en-US" sz="2600" dirty="0" err="1"/>
              <a:t>leži</a:t>
            </a:r>
            <a:r>
              <a:rPr lang="en-US" sz="2600" dirty="0"/>
              <a:t> u </a:t>
            </a:r>
            <a:r>
              <a:rPr lang="en-US" sz="2600" dirty="0" err="1"/>
              <a:t>kombinovanju</a:t>
            </a:r>
            <a:r>
              <a:rPr lang="en-US" sz="2600" dirty="0"/>
              <a:t> </a:t>
            </a:r>
            <a:r>
              <a:rPr lang="en-US" sz="2600" dirty="0" err="1"/>
              <a:t>kvantnih</a:t>
            </a:r>
            <a:r>
              <a:rPr lang="en-US" sz="2600" dirty="0"/>
              <a:t> </a:t>
            </a:r>
            <a:r>
              <a:rPr lang="en-US" sz="2600" dirty="0" err="1"/>
              <a:t>tehnologija</a:t>
            </a:r>
            <a:r>
              <a:rPr lang="en-US" sz="2600" dirty="0"/>
              <a:t> </a:t>
            </a:r>
            <a:r>
              <a:rPr lang="en-US" sz="2600" dirty="0" err="1"/>
              <a:t>sa</a:t>
            </a:r>
            <a:r>
              <a:rPr lang="en-US" sz="2600" dirty="0"/>
              <a:t> </a:t>
            </a:r>
            <a:r>
              <a:rPr lang="en-US" sz="2600" dirty="0" err="1"/>
              <a:t>postojećim</a:t>
            </a:r>
            <a:r>
              <a:rPr lang="en-US" sz="2600" dirty="0"/>
              <a:t> </a:t>
            </a:r>
            <a:r>
              <a:rPr lang="en-US" sz="2600" dirty="0" err="1"/>
              <a:t>softverskim</a:t>
            </a:r>
            <a:r>
              <a:rPr lang="en-US" sz="2600" dirty="0"/>
              <a:t> </a:t>
            </a:r>
            <a:r>
              <a:rPr lang="en-US" sz="2600" dirty="0" err="1"/>
              <a:t>okruženjima</a:t>
            </a:r>
            <a:r>
              <a:rPr lang="en-US" sz="2600" dirty="0"/>
              <a:t>, </a:t>
            </a:r>
            <a:r>
              <a:rPr lang="en-US" sz="2600" dirty="0" err="1"/>
              <a:t>prevazilazeći</a:t>
            </a:r>
            <a:r>
              <a:rPr lang="en-US" sz="2600" dirty="0"/>
              <a:t> </a:t>
            </a:r>
            <a:r>
              <a:rPr lang="en-US" sz="2600" dirty="0" err="1"/>
              <a:t>tradicionalne</a:t>
            </a:r>
            <a:r>
              <a:rPr lang="en-US" sz="2600" dirty="0"/>
              <a:t> </a:t>
            </a:r>
            <a:r>
              <a:rPr lang="en-US" sz="2600" dirty="0" err="1"/>
              <a:t>pristupe</a:t>
            </a:r>
            <a:r>
              <a:rPr lang="en-US" sz="2600" dirty="0"/>
              <a:t>. </a:t>
            </a:r>
          </a:p>
          <a:p>
            <a:r>
              <a:rPr lang="en-US" sz="2600" b="1" dirty="0" err="1"/>
              <a:t>Izazov</a:t>
            </a:r>
            <a:r>
              <a:rPr lang="en-US" sz="2600" dirty="0"/>
              <a:t> je u </a:t>
            </a:r>
            <a:r>
              <a:rPr lang="en-US" sz="2600" dirty="0" err="1"/>
              <a:t>integraciji</a:t>
            </a:r>
            <a:r>
              <a:rPr lang="en-US" sz="2600" dirty="0"/>
              <a:t> </a:t>
            </a:r>
            <a:r>
              <a:rPr lang="en-US" sz="2600" dirty="0" err="1"/>
              <a:t>ovih</a:t>
            </a:r>
            <a:r>
              <a:rPr lang="en-US" sz="2600" dirty="0"/>
              <a:t> </a:t>
            </a:r>
            <a:r>
              <a:rPr lang="en-US" sz="2600" dirty="0" err="1"/>
              <a:t>različitih</a:t>
            </a:r>
            <a:r>
              <a:rPr lang="en-US" sz="2600" dirty="0"/>
              <a:t> </a:t>
            </a:r>
            <a:r>
              <a:rPr lang="en-US" sz="2600" dirty="0" err="1"/>
              <a:t>tehnoloških</a:t>
            </a:r>
            <a:r>
              <a:rPr lang="en-US" sz="2600" dirty="0"/>
              <a:t> </a:t>
            </a:r>
            <a:r>
              <a:rPr lang="en-US" sz="2600" dirty="0" err="1"/>
              <a:t>aspekata</a:t>
            </a:r>
            <a:r>
              <a:rPr lang="en-US" sz="2600" dirty="0"/>
              <a:t> </a:t>
            </a:r>
            <a:r>
              <a:rPr lang="en-US" sz="2600" dirty="0" err="1"/>
              <a:t>i</a:t>
            </a:r>
            <a:r>
              <a:rPr lang="en-US" sz="2600" dirty="0"/>
              <a:t> </a:t>
            </a:r>
            <a:r>
              <a:rPr lang="en-US" sz="2600" dirty="0" err="1"/>
              <a:t>njihovoj</a:t>
            </a:r>
            <a:r>
              <a:rPr lang="en-US" sz="2600" dirty="0"/>
              <a:t> </a:t>
            </a:r>
            <a:r>
              <a:rPr lang="en-US" sz="2600" dirty="0" err="1"/>
              <a:t>primeni</a:t>
            </a:r>
            <a:r>
              <a:rPr lang="en-US" sz="2600" dirty="0"/>
              <a:t> u </a:t>
            </a:r>
            <a:r>
              <a:rPr lang="en-US" sz="2600" dirty="0" err="1"/>
              <a:t>praktičnim</a:t>
            </a:r>
            <a:r>
              <a:rPr lang="en-US" sz="2600" dirty="0"/>
              <a:t> </a:t>
            </a:r>
            <a:r>
              <a:rPr lang="en-US" sz="2600" dirty="0" err="1"/>
              <a:t>scenarijima</a:t>
            </a:r>
            <a:r>
              <a:rPr lang="en-US" sz="2600" dirty="0"/>
              <a:t>. </a:t>
            </a:r>
          </a:p>
          <a:p>
            <a:r>
              <a:rPr lang="en-US" sz="2600" b="1" dirty="0" err="1"/>
              <a:t>Projekat</a:t>
            </a:r>
            <a:r>
              <a:rPr lang="en-US" sz="2600" dirty="0"/>
              <a:t> </a:t>
            </a:r>
            <a:r>
              <a:rPr lang="en-US" sz="2600" dirty="0" err="1"/>
              <a:t>istražuje</a:t>
            </a:r>
            <a:r>
              <a:rPr lang="en-US" sz="2600" dirty="0"/>
              <a:t> </a:t>
            </a:r>
            <a:r>
              <a:rPr lang="en-US" sz="2600" dirty="0" err="1"/>
              <a:t>kako</a:t>
            </a:r>
            <a:r>
              <a:rPr lang="en-US" sz="2600" dirty="0"/>
              <a:t> </a:t>
            </a:r>
            <a:r>
              <a:rPr lang="en-US" sz="2600" dirty="0" err="1"/>
              <a:t>kvantna</a:t>
            </a:r>
            <a:r>
              <a:rPr lang="en-US" sz="2600" dirty="0"/>
              <a:t> </a:t>
            </a:r>
            <a:r>
              <a:rPr lang="en-US" sz="2600" dirty="0" err="1"/>
              <a:t>računarska</a:t>
            </a:r>
            <a:r>
              <a:rPr lang="en-US" sz="2600" dirty="0"/>
              <a:t> </a:t>
            </a:r>
            <a:r>
              <a:rPr lang="en-US" sz="2600" dirty="0" err="1"/>
              <a:t>moć</a:t>
            </a:r>
            <a:r>
              <a:rPr lang="en-US" sz="2600" dirty="0"/>
              <a:t> </a:t>
            </a:r>
            <a:r>
              <a:rPr lang="en-US" sz="2600" dirty="0" err="1"/>
              <a:t>može</a:t>
            </a:r>
            <a:r>
              <a:rPr lang="en-US" sz="2600" dirty="0"/>
              <a:t> </a:t>
            </a:r>
            <a:r>
              <a:rPr lang="en-US" sz="2600" dirty="0" err="1"/>
              <a:t>unaprediti</a:t>
            </a:r>
            <a:r>
              <a:rPr lang="en-US" sz="2600" dirty="0"/>
              <a:t> </a:t>
            </a:r>
            <a:r>
              <a:rPr lang="en-US" sz="2600" dirty="0" err="1"/>
              <a:t>postojeće</a:t>
            </a:r>
            <a:r>
              <a:rPr lang="en-US" sz="2600" dirty="0"/>
              <a:t> </a:t>
            </a:r>
            <a:r>
              <a:rPr lang="en-US" sz="2600" dirty="0" err="1"/>
              <a:t>softverske</a:t>
            </a:r>
            <a:r>
              <a:rPr lang="en-US" sz="2600" dirty="0"/>
              <a:t> </a:t>
            </a:r>
            <a:r>
              <a:rPr lang="en-US" sz="2600" dirty="0" err="1"/>
              <a:t>sisteme</a:t>
            </a:r>
            <a:r>
              <a:rPr lang="en-US" sz="2600" dirty="0"/>
              <a:t> </a:t>
            </a:r>
            <a:r>
              <a:rPr lang="en-US" sz="2600" dirty="0" err="1"/>
              <a:t>i</a:t>
            </a:r>
            <a:r>
              <a:rPr lang="en-US" sz="2600" dirty="0"/>
              <a:t> </a:t>
            </a:r>
            <a:r>
              <a:rPr lang="en-US" sz="2600" dirty="0" err="1"/>
              <a:t>pružiti</a:t>
            </a:r>
            <a:r>
              <a:rPr lang="en-US" sz="2600" dirty="0"/>
              <a:t> </a:t>
            </a:r>
            <a:r>
              <a:rPr lang="en-US" sz="2600" dirty="0" err="1"/>
              <a:t>nove</a:t>
            </a:r>
            <a:r>
              <a:rPr lang="en-US" sz="2600" dirty="0"/>
              <a:t> </a:t>
            </a:r>
            <a:r>
              <a:rPr lang="en-US" sz="2600" dirty="0" err="1"/>
              <a:t>mogućnosti</a:t>
            </a:r>
            <a:r>
              <a:rPr lang="en-US" sz="2600" dirty="0"/>
              <a:t> za </a:t>
            </a:r>
            <a:r>
              <a:rPr lang="en-US" sz="2600" dirty="0" err="1"/>
              <a:t>obradu</a:t>
            </a:r>
            <a:r>
              <a:rPr lang="en-US" sz="2600" dirty="0"/>
              <a:t> </a:t>
            </a:r>
            <a:r>
              <a:rPr lang="en-US" sz="2600" dirty="0" err="1"/>
              <a:t>podataka</a:t>
            </a:r>
            <a:r>
              <a:rPr lang="en-US" sz="2600" dirty="0"/>
              <a:t>.</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C6C4AC88-CBCE-FC49-7C5C-59C8347FCDDA}"/>
              </a:ext>
            </a:extLst>
          </p:cNvPr>
          <p:cNvPicPr>
            <a:picLocks noChangeAspect="1"/>
          </p:cNvPicPr>
          <p:nvPr/>
        </p:nvPicPr>
        <p:blipFill>
          <a:blip r:embed="rId2"/>
          <a:stretch>
            <a:fillRect/>
          </a:stretch>
        </p:blipFill>
        <p:spPr>
          <a:xfrm>
            <a:off x="8641403" y="2245962"/>
            <a:ext cx="2562583" cy="3309331"/>
          </a:xfrm>
          <a:prstGeom prst="rect">
            <a:avLst/>
          </a:prstGeom>
        </p:spPr>
      </p:pic>
    </p:spTree>
    <p:extLst>
      <p:ext uri="{BB962C8B-B14F-4D97-AF65-F5344CB8AC3E}">
        <p14:creationId xmlns:p14="http://schemas.microsoft.com/office/powerpoint/2010/main" val="353815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4960-7B71-6411-B527-7B9A5FD3143B}"/>
              </a:ext>
            </a:extLst>
          </p:cNvPr>
          <p:cNvSpPr>
            <a:spLocks noGrp="1"/>
          </p:cNvSpPr>
          <p:nvPr>
            <p:ph type="title"/>
          </p:nvPr>
        </p:nvSpPr>
        <p:spPr/>
        <p:txBody>
          <a:bodyPr/>
          <a:lstStyle/>
          <a:p>
            <a:r>
              <a:rPr lang="en-US" dirty="0" err="1"/>
              <a:t>Grafi</a:t>
            </a:r>
            <a:r>
              <a:rPr lang="sr-Latn-RS" dirty="0"/>
              <a:t>čki korisnički interfejs</a:t>
            </a:r>
            <a:endParaRPr lang="en-US" dirty="0"/>
          </a:p>
        </p:txBody>
      </p:sp>
      <p:pic>
        <p:nvPicPr>
          <p:cNvPr id="4" name="Content Placeholder 3">
            <a:extLst>
              <a:ext uri="{FF2B5EF4-FFF2-40B4-BE49-F238E27FC236}">
                <a16:creationId xmlns:a16="http://schemas.microsoft.com/office/drawing/2014/main" id="{67A86521-F93C-7064-6EEC-0B441DF8B569}"/>
              </a:ext>
            </a:extLst>
          </p:cNvPr>
          <p:cNvPicPr>
            <a:picLocks noGrp="1" noChangeAspect="1"/>
          </p:cNvPicPr>
          <p:nvPr>
            <p:ph idx="1"/>
          </p:nvPr>
        </p:nvPicPr>
        <p:blipFill>
          <a:blip r:embed="rId2"/>
          <a:stretch>
            <a:fillRect/>
          </a:stretch>
        </p:blipFill>
        <p:spPr>
          <a:xfrm>
            <a:off x="2554247" y="1690688"/>
            <a:ext cx="1556995" cy="4351338"/>
          </a:xfrm>
          <a:prstGeom prst="rect">
            <a:avLst/>
          </a:prstGeom>
        </p:spPr>
      </p:pic>
      <p:sp>
        <p:nvSpPr>
          <p:cNvPr id="5" name="TextBox 4">
            <a:extLst>
              <a:ext uri="{FF2B5EF4-FFF2-40B4-BE49-F238E27FC236}">
                <a16:creationId xmlns:a16="http://schemas.microsoft.com/office/drawing/2014/main" id="{8CDCCE8C-85CD-0D1E-733F-CAE9BF716BEB}"/>
              </a:ext>
            </a:extLst>
          </p:cNvPr>
          <p:cNvSpPr txBox="1"/>
          <p:nvPr/>
        </p:nvSpPr>
        <p:spPr>
          <a:xfrm>
            <a:off x="838200" y="1690688"/>
            <a:ext cx="1716047" cy="369332"/>
          </a:xfrm>
          <a:prstGeom prst="rect">
            <a:avLst/>
          </a:prstGeom>
          <a:noFill/>
        </p:spPr>
        <p:txBody>
          <a:bodyPr wrap="none" rtlCol="0">
            <a:spAutoFit/>
          </a:bodyPr>
          <a:lstStyle/>
          <a:p>
            <a:r>
              <a:rPr lang="sr-Latn-RS" dirty="0"/>
              <a:t>Izgled aplikacije:</a:t>
            </a:r>
            <a:endParaRPr lang="en-US" dirty="0"/>
          </a:p>
        </p:txBody>
      </p:sp>
      <p:pic>
        <p:nvPicPr>
          <p:cNvPr id="7" name="Picture 6">
            <a:extLst>
              <a:ext uri="{FF2B5EF4-FFF2-40B4-BE49-F238E27FC236}">
                <a16:creationId xmlns:a16="http://schemas.microsoft.com/office/drawing/2014/main" id="{73699255-B26E-E5B3-D839-F39D369C4E41}"/>
              </a:ext>
            </a:extLst>
          </p:cNvPr>
          <p:cNvPicPr>
            <a:picLocks noChangeAspect="1"/>
          </p:cNvPicPr>
          <p:nvPr/>
        </p:nvPicPr>
        <p:blipFill>
          <a:blip r:embed="rId3"/>
          <a:stretch>
            <a:fillRect/>
          </a:stretch>
        </p:blipFill>
        <p:spPr>
          <a:xfrm>
            <a:off x="6403010" y="4622603"/>
            <a:ext cx="3047770" cy="1419423"/>
          </a:xfrm>
          <a:prstGeom prst="rect">
            <a:avLst/>
          </a:prstGeom>
        </p:spPr>
      </p:pic>
      <p:pic>
        <p:nvPicPr>
          <p:cNvPr id="9" name="Picture 8">
            <a:extLst>
              <a:ext uri="{FF2B5EF4-FFF2-40B4-BE49-F238E27FC236}">
                <a16:creationId xmlns:a16="http://schemas.microsoft.com/office/drawing/2014/main" id="{0F8DB427-DC25-3A63-99B9-0B86AD59AB49}"/>
              </a:ext>
            </a:extLst>
          </p:cNvPr>
          <p:cNvPicPr>
            <a:picLocks noChangeAspect="1"/>
          </p:cNvPicPr>
          <p:nvPr/>
        </p:nvPicPr>
        <p:blipFill>
          <a:blip r:embed="rId4"/>
          <a:stretch>
            <a:fillRect/>
          </a:stretch>
        </p:blipFill>
        <p:spPr>
          <a:xfrm>
            <a:off x="6403010" y="1690688"/>
            <a:ext cx="3047771" cy="2386534"/>
          </a:xfrm>
          <a:prstGeom prst="rect">
            <a:avLst/>
          </a:prstGeom>
        </p:spPr>
      </p:pic>
      <p:sp>
        <p:nvSpPr>
          <p:cNvPr id="10" name="TextBox 9">
            <a:extLst>
              <a:ext uri="{FF2B5EF4-FFF2-40B4-BE49-F238E27FC236}">
                <a16:creationId xmlns:a16="http://schemas.microsoft.com/office/drawing/2014/main" id="{6A2968E8-0899-FC0E-CD2E-6AFBBCF75D09}"/>
              </a:ext>
            </a:extLst>
          </p:cNvPr>
          <p:cNvSpPr txBox="1"/>
          <p:nvPr/>
        </p:nvSpPr>
        <p:spPr>
          <a:xfrm>
            <a:off x="4405356" y="1690688"/>
            <a:ext cx="1703540" cy="923330"/>
          </a:xfrm>
          <a:prstGeom prst="rect">
            <a:avLst/>
          </a:prstGeom>
          <a:noFill/>
        </p:spPr>
        <p:txBody>
          <a:bodyPr wrap="square" rtlCol="0">
            <a:spAutoFit/>
          </a:bodyPr>
          <a:lstStyle/>
          <a:p>
            <a:r>
              <a:rPr lang="sr-Latn-RS" dirty="0"/>
              <a:t>Izgled baze podataka </a:t>
            </a:r>
            <a:r>
              <a:rPr lang="en-US" dirty="0"/>
              <a:t>“</a:t>
            </a:r>
            <a:r>
              <a:rPr lang="en-US" dirty="0" err="1"/>
              <a:t>novcanice.db</a:t>
            </a:r>
            <a:r>
              <a:rPr lang="en-US" dirty="0"/>
              <a:t>”:</a:t>
            </a:r>
          </a:p>
        </p:txBody>
      </p:sp>
      <p:sp>
        <p:nvSpPr>
          <p:cNvPr id="11" name="TextBox 10">
            <a:extLst>
              <a:ext uri="{FF2B5EF4-FFF2-40B4-BE49-F238E27FC236}">
                <a16:creationId xmlns:a16="http://schemas.microsoft.com/office/drawing/2014/main" id="{00F463F6-B54D-D0CB-973C-BEE46F3FD5C7}"/>
              </a:ext>
            </a:extLst>
          </p:cNvPr>
          <p:cNvSpPr txBox="1"/>
          <p:nvPr/>
        </p:nvSpPr>
        <p:spPr>
          <a:xfrm>
            <a:off x="4405355" y="4628866"/>
            <a:ext cx="1703541" cy="923330"/>
          </a:xfrm>
          <a:prstGeom prst="rect">
            <a:avLst/>
          </a:prstGeom>
          <a:noFill/>
        </p:spPr>
        <p:txBody>
          <a:bodyPr wrap="square" rtlCol="0">
            <a:spAutoFit/>
          </a:bodyPr>
          <a:lstStyle/>
          <a:p>
            <a:r>
              <a:rPr lang="en-US" dirty="0" err="1"/>
              <a:t>Izgled</a:t>
            </a:r>
            <a:r>
              <a:rPr lang="en-US" dirty="0"/>
              <a:t> </a:t>
            </a:r>
            <a:r>
              <a:rPr lang="en-US" dirty="0" err="1"/>
              <a:t>baze</a:t>
            </a:r>
            <a:r>
              <a:rPr lang="en-US" dirty="0"/>
              <a:t> </a:t>
            </a:r>
            <a:r>
              <a:rPr lang="en-US" dirty="0" err="1"/>
              <a:t>podataka</a:t>
            </a:r>
            <a:r>
              <a:rPr lang="en-US" dirty="0"/>
              <a:t> “</a:t>
            </a:r>
            <a:r>
              <a:rPr lang="en-US" dirty="0" err="1"/>
              <a:t>novcanik.db</a:t>
            </a:r>
            <a:r>
              <a:rPr lang="en-US" dirty="0"/>
              <a:t>”:</a:t>
            </a:r>
          </a:p>
        </p:txBody>
      </p:sp>
    </p:spTree>
    <p:extLst>
      <p:ext uri="{BB962C8B-B14F-4D97-AF65-F5344CB8AC3E}">
        <p14:creationId xmlns:p14="http://schemas.microsoft.com/office/powerpoint/2010/main" val="17529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43D9-636D-D5F5-209E-9813EA04ED3D}"/>
              </a:ext>
            </a:extLst>
          </p:cNvPr>
          <p:cNvSpPr>
            <a:spLocks noGrp="1"/>
          </p:cNvSpPr>
          <p:nvPr>
            <p:ph type="title"/>
          </p:nvPr>
        </p:nvSpPr>
        <p:spPr/>
        <p:txBody>
          <a:bodyPr/>
          <a:lstStyle/>
          <a:p>
            <a:r>
              <a:rPr lang="en-US" dirty="0" err="1"/>
              <a:t>Algoritam</a:t>
            </a:r>
            <a:endParaRPr lang="en-US" dirty="0"/>
          </a:p>
        </p:txBody>
      </p:sp>
      <p:pic>
        <p:nvPicPr>
          <p:cNvPr id="5" name="Content Placeholder 4">
            <a:extLst>
              <a:ext uri="{FF2B5EF4-FFF2-40B4-BE49-F238E27FC236}">
                <a16:creationId xmlns:a16="http://schemas.microsoft.com/office/drawing/2014/main" id="{2F578EC5-2D1F-6E6A-7989-6260B43D982D}"/>
              </a:ext>
            </a:extLst>
          </p:cNvPr>
          <p:cNvPicPr>
            <a:picLocks noGrp="1" noChangeAspect="1"/>
          </p:cNvPicPr>
          <p:nvPr>
            <p:ph idx="1"/>
          </p:nvPr>
        </p:nvPicPr>
        <p:blipFill>
          <a:blip r:embed="rId2"/>
          <a:stretch>
            <a:fillRect/>
          </a:stretch>
        </p:blipFill>
        <p:spPr>
          <a:xfrm>
            <a:off x="8547175" y="4183250"/>
            <a:ext cx="1866899" cy="2056232"/>
          </a:xfrm>
        </p:spPr>
      </p:pic>
      <p:pic>
        <p:nvPicPr>
          <p:cNvPr id="7" name="Picture 6">
            <a:extLst>
              <a:ext uri="{FF2B5EF4-FFF2-40B4-BE49-F238E27FC236}">
                <a16:creationId xmlns:a16="http://schemas.microsoft.com/office/drawing/2014/main" id="{6BE34B0C-FA43-B247-C1B3-1715F77A87E0}"/>
              </a:ext>
            </a:extLst>
          </p:cNvPr>
          <p:cNvPicPr>
            <a:picLocks noChangeAspect="1"/>
          </p:cNvPicPr>
          <p:nvPr/>
        </p:nvPicPr>
        <p:blipFill>
          <a:blip r:embed="rId3"/>
          <a:stretch>
            <a:fillRect/>
          </a:stretch>
        </p:blipFill>
        <p:spPr>
          <a:xfrm>
            <a:off x="6385666" y="1897250"/>
            <a:ext cx="1866900" cy="2056232"/>
          </a:xfrm>
          <a:prstGeom prst="rect">
            <a:avLst/>
          </a:prstGeom>
        </p:spPr>
      </p:pic>
      <p:pic>
        <p:nvPicPr>
          <p:cNvPr id="11" name="Picture 10">
            <a:extLst>
              <a:ext uri="{FF2B5EF4-FFF2-40B4-BE49-F238E27FC236}">
                <a16:creationId xmlns:a16="http://schemas.microsoft.com/office/drawing/2014/main" id="{C2A0D82B-303C-7ED8-B9F2-9283111DC22B}"/>
              </a:ext>
            </a:extLst>
          </p:cNvPr>
          <p:cNvPicPr>
            <a:picLocks noChangeAspect="1"/>
          </p:cNvPicPr>
          <p:nvPr/>
        </p:nvPicPr>
        <p:blipFill>
          <a:blip r:embed="rId4"/>
          <a:stretch>
            <a:fillRect/>
          </a:stretch>
        </p:blipFill>
        <p:spPr>
          <a:xfrm>
            <a:off x="8547176" y="1897250"/>
            <a:ext cx="1866899" cy="2056232"/>
          </a:xfrm>
          <a:prstGeom prst="rect">
            <a:avLst/>
          </a:prstGeom>
        </p:spPr>
      </p:pic>
      <p:pic>
        <p:nvPicPr>
          <p:cNvPr id="15" name="Picture 14">
            <a:extLst>
              <a:ext uri="{FF2B5EF4-FFF2-40B4-BE49-F238E27FC236}">
                <a16:creationId xmlns:a16="http://schemas.microsoft.com/office/drawing/2014/main" id="{F56E76D9-7014-760C-6392-FEB500B9216D}"/>
              </a:ext>
            </a:extLst>
          </p:cNvPr>
          <p:cNvPicPr>
            <a:picLocks noChangeAspect="1"/>
          </p:cNvPicPr>
          <p:nvPr/>
        </p:nvPicPr>
        <p:blipFill>
          <a:blip r:embed="rId5"/>
          <a:stretch>
            <a:fillRect/>
          </a:stretch>
        </p:blipFill>
        <p:spPr>
          <a:xfrm>
            <a:off x="6390559" y="4231692"/>
            <a:ext cx="1862007" cy="794509"/>
          </a:xfrm>
          <a:prstGeom prst="rect">
            <a:avLst/>
          </a:prstGeom>
        </p:spPr>
      </p:pic>
      <p:sp>
        <p:nvSpPr>
          <p:cNvPr id="16" name="TextBox 15">
            <a:extLst>
              <a:ext uri="{FF2B5EF4-FFF2-40B4-BE49-F238E27FC236}">
                <a16:creationId xmlns:a16="http://schemas.microsoft.com/office/drawing/2014/main" id="{E35BB360-7EA3-F734-99F7-1530A14144FB}"/>
              </a:ext>
            </a:extLst>
          </p:cNvPr>
          <p:cNvSpPr txBox="1"/>
          <p:nvPr/>
        </p:nvSpPr>
        <p:spPr>
          <a:xfrm>
            <a:off x="1128138" y="1778696"/>
            <a:ext cx="4812082" cy="4770537"/>
          </a:xfrm>
          <a:prstGeom prst="rect">
            <a:avLst/>
          </a:prstGeom>
          <a:noFill/>
        </p:spPr>
        <p:txBody>
          <a:bodyPr wrap="square" rtlCol="0">
            <a:spAutoFit/>
          </a:bodyPr>
          <a:lstStyle/>
          <a:p>
            <a:r>
              <a:rPr lang="en-US" sz="1600" dirty="0"/>
              <a:t>1. </a:t>
            </a:r>
            <a:r>
              <a:rPr lang="en-US" sz="1600" dirty="0" err="1"/>
              <a:t>Klasa</a:t>
            </a:r>
            <a:r>
              <a:rPr lang="en-US" sz="1600" dirty="0"/>
              <a:t> </a:t>
            </a:r>
            <a:r>
              <a:rPr lang="en-US" sz="1600" dirty="0" err="1"/>
              <a:t>Emitent</a:t>
            </a:r>
            <a:r>
              <a:rPr lang="en-US" sz="1600" dirty="0"/>
              <a:t>:</a:t>
            </a:r>
          </a:p>
          <a:p>
            <a:pPr lvl="1"/>
            <a:r>
              <a:rPr lang="en-US" sz="1600" dirty="0" err="1"/>
              <a:t>Metode</a:t>
            </a:r>
            <a:r>
              <a:rPr lang="en-US" sz="1600" dirty="0"/>
              <a:t>: </a:t>
            </a:r>
            <a:r>
              <a:rPr lang="en-US" sz="1600" dirty="0" err="1"/>
              <a:t>generisi_serijski_broj</a:t>
            </a:r>
            <a:r>
              <a:rPr lang="en-US" sz="1600" dirty="0"/>
              <a:t>, </a:t>
            </a:r>
            <a:r>
              <a:rPr lang="en-US" sz="1600" dirty="0" err="1"/>
              <a:t>generisi_kvantno_stanje</a:t>
            </a:r>
            <a:r>
              <a:rPr lang="en-US" sz="1600" dirty="0"/>
              <a:t>, </a:t>
            </a:r>
            <a:r>
              <a:rPr lang="en-US" sz="1600" dirty="0" err="1"/>
              <a:t>izdaj_novčanicu</a:t>
            </a:r>
            <a:r>
              <a:rPr lang="en-US" sz="1600" dirty="0"/>
              <a:t>, </a:t>
            </a:r>
            <a:r>
              <a:rPr lang="en-US" sz="1600" dirty="0" err="1"/>
              <a:t>pregled_novčanica</a:t>
            </a:r>
            <a:r>
              <a:rPr lang="en-US" sz="1600" dirty="0"/>
              <a:t>, </a:t>
            </a:r>
            <a:r>
              <a:rPr lang="en-US" sz="1600" dirty="0" err="1"/>
              <a:t>verifikuj_novčanicu</a:t>
            </a:r>
            <a:r>
              <a:rPr lang="en-US" sz="1600" dirty="0"/>
              <a:t>, </a:t>
            </a:r>
            <a:r>
              <a:rPr lang="en-US" sz="1600" dirty="0" err="1"/>
              <a:t>obriši_sve_novčanice</a:t>
            </a:r>
            <a:r>
              <a:rPr lang="en-US" sz="1600" dirty="0"/>
              <a:t>.</a:t>
            </a:r>
          </a:p>
          <a:p>
            <a:pPr lvl="1"/>
            <a:r>
              <a:rPr lang="en-US" sz="1600" dirty="0" err="1"/>
              <a:t>Odgovorna</a:t>
            </a:r>
            <a:r>
              <a:rPr lang="en-US" sz="1600" dirty="0"/>
              <a:t> za </a:t>
            </a:r>
            <a:r>
              <a:rPr lang="en-US" sz="1600" dirty="0" err="1"/>
              <a:t>upravljanje</a:t>
            </a:r>
            <a:r>
              <a:rPr lang="en-US" sz="1600" dirty="0"/>
              <a:t> </a:t>
            </a:r>
            <a:r>
              <a:rPr lang="en-US" sz="1600" dirty="0" err="1"/>
              <a:t>kvantnim</a:t>
            </a:r>
            <a:r>
              <a:rPr lang="en-US" sz="1600" dirty="0"/>
              <a:t> </a:t>
            </a:r>
            <a:r>
              <a:rPr lang="en-US" sz="1600" dirty="0" err="1"/>
              <a:t>bankovnim</a:t>
            </a:r>
            <a:r>
              <a:rPr lang="en-US" sz="1600" dirty="0"/>
              <a:t> </a:t>
            </a:r>
            <a:r>
              <a:rPr lang="en-US" sz="1600" dirty="0" err="1"/>
              <a:t>operacijama</a:t>
            </a:r>
            <a:r>
              <a:rPr lang="en-US" sz="1600" dirty="0"/>
              <a:t> </a:t>
            </a:r>
            <a:r>
              <a:rPr lang="en-US" sz="1600" dirty="0" err="1"/>
              <a:t>i</a:t>
            </a:r>
            <a:r>
              <a:rPr lang="en-US" sz="1600" dirty="0"/>
              <a:t> </a:t>
            </a:r>
            <a:r>
              <a:rPr lang="en-US" sz="1600" dirty="0" err="1"/>
              <a:t>bazama</a:t>
            </a:r>
            <a:r>
              <a:rPr lang="en-US" sz="1600" dirty="0"/>
              <a:t> </a:t>
            </a:r>
            <a:r>
              <a:rPr lang="en-US" sz="1600" dirty="0" err="1"/>
              <a:t>podataka</a:t>
            </a:r>
            <a:r>
              <a:rPr lang="en-US" sz="1600" dirty="0"/>
              <a:t>.</a:t>
            </a:r>
          </a:p>
          <a:p>
            <a:r>
              <a:rPr lang="en-US" sz="1600" dirty="0"/>
              <a:t>2. </a:t>
            </a:r>
            <a:r>
              <a:rPr lang="en-US" sz="1600" dirty="0" err="1"/>
              <a:t>Klasa</a:t>
            </a:r>
            <a:r>
              <a:rPr lang="en-US" sz="1600" dirty="0"/>
              <a:t> Korisnik:</a:t>
            </a:r>
          </a:p>
          <a:p>
            <a:pPr lvl="1"/>
            <a:r>
              <a:rPr lang="en-US" sz="1600" dirty="0" err="1"/>
              <a:t>Metode</a:t>
            </a:r>
            <a:r>
              <a:rPr lang="en-US" sz="1600" dirty="0"/>
              <a:t>: </a:t>
            </a:r>
            <a:r>
              <a:rPr lang="en-US" sz="1600" dirty="0" err="1"/>
              <a:t>zahtevaj_novčanicu</a:t>
            </a:r>
            <a:r>
              <a:rPr lang="en-US" sz="1600" dirty="0"/>
              <a:t>, </a:t>
            </a:r>
            <a:r>
              <a:rPr lang="en-US" sz="1600" dirty="0" err="1"/>
              <a:t>pregled_novčanika</a:t>
            </a:r>
            <a:r>
              <a:rPr lang="en-US" sz="1600" dirty="0"/>
              <a:t>, </a:t>
            </a:r>
            <a:r>
              <a:rPr lang="en-US" sz="1600" dirty="0" err="1"/>
              <a:t>obriši_ceo_novčanik</a:t>
            </a:r>
            <a:r>
              <a:rPr lang="en-US" sz="1600" dirty="0"/>
              <a:t>.</a:t>
            </a:r>
          </a:p>
          <a:p>
            <a:pPr lvl="1"/>
            <a:r>
              <a:rPr lang="en-US" sz="1600" dirty="0" err="1"/>
              <a:t>Predstavlja</a:t>
            </a:r>
            <a:r>
              <a:rPr lang="en-US" sz="1600" dirty="0"/>
              <a:t> </a:t>
            </a:r>
            <a:r>
              <a:rPr lang="en-US" sz="1600" dirty="0" err="1"/>
              <a:t>klijenta</a:t>
            </a:r>
            <a:r>
              <a:rPr lang="en-US" sz="1600" dirty="0"/>
              <a:t> u </a:t>
            </a:r>
            <a:r>
              <a:rPr lang="en-US" sz="1600" dirty="0" err="1"/>
              <a:t>kvantnom</a:t>
            </a:r>
            <a:r>
              <a:rPr lang="en-US" sz="1600" dirty="0"/>
              <a:t> </a:t>
            </a:r>
            <a:r>
              <a:rPr lang="en-US" sz="1600" dirty="0" err="1"/>
              <a:t>bankarskom</a:t>
            </a:r>
            <a:r>
              <a:rPr lang="en-US" sz="1600" dirty="0"/>
              <a:t> </a:t>
            </a:r>
            <a:r>
              <a:rPr lang="en-US" sz="1600" dirty="0" err="1"/>
              <a:t>sistemu</a:t>
            </a:r>
            <a:r>
              <a:rPr lang="en-US" sz="1600" dirty="0"/>
              <a:t>.</a:t>
            </a:r>
          </a:p>
          <a:p>
            <a:r>
              <a:rPr lang="en-US" sz="1600" dirty="0"/>
              <a:t>3. </a:t>
            </a:r>
            <a:r>
              <a:rPr lang="en-US" sz="1600" dirty="0" err="1"/>
              <a:t>Klasa</a:t>
            </a:r>
            <a:r>
              <a:rPr lang="en-US" sz="1600" dirty="0"/>
              <a:t> </a:t>
            </a:r>
            <a:r>
              <a:rPr lang="en-US" sz="1600" dirty="0" err="1"/>
              <a:t>Falsifikator</a:t>
            </a:r>
            <a:r>
              <a:rPr lang="en-US" sz="1600" dirty="0"/>
              <a:t>:</a:t>
            </a:r>
          </a:p>
          <a:p>
            <a:pPr lvl="1"/>
            <a:r>
              <a:rPr lang="en-US" sz="1600" dirty="0" err="1"/>
              <a:t>Metode</a:t>
            </a:r>
            <a:r>
              <a:rPr lang="en-US" sz="1600" dirty="0"/>
              <a:t>: </a:t>
            </a:r>
            <a:r>
              <a:rPr lang="en-US" sz="1600" dirty="0" err="1"/>
              <a:t>pokušaj_falsifikovanja</a:t>
            </a:r>
            <a:r>
              <a:rPr lang="en-US" sz="1600" dirty="0"/>
              <a:t>.</a:t>
            </a:r>
          </a:p>
          <a:p>
            <a:pPr lvl="1"/>
            <a:r>
              <a:rPr lang="en-US" sz="1600" dirty="0" err="1"/>
              <a:t>Testira</a:t>
            </a:r>
            <a:r>
              <a:rPr lang="en-US" sz="1600" dirty="0"/>
              <a:t> </a:t>
            </a:r>
            <a:r>
              <a:rPr lang="en-US" sz="1600" dirty="0" err="1"/>
              <a:t>sigurnost</a:t>
            </a:r>
            <a:r>
              <a:rPr lang="en-US" sz="1600" dirty="0"/>
              <a:t> </a:t>
            </a:r>
            <a:r>
              <a:rPr lang="en-US" sz="1600" dirty="0" err="1"/>
              <a:t>i</a:t>
            </a:r>
            <a:r>
              <a:rPr lang="en-US" sz="1600" dirty="0"/>
              <a:t> </a:t>
            </a:r>
            <a:r>
              <a:rPr lang="en-US" sz="1600" dirty="0" err="1"/>
              <a:t>integritet</a:t>
            </a:r>
            <a:r>
              <a:rPr lang="en-US" sz="1600" dirty="0"/>
              <a:t> </a:t>
            </a:r>
            <a:r>
              <a:rPr lang="en-US" sz="1600" dirty="0" err="1"/>
              <a:t>kvantnog</a:t>
            </a:r>
            <a:r>
              <a:rPr lang="en-US" sz="1600" dirty="0"/>
              <a:t> </a:t>
            </a:r>
            <a:r>
              <a:rPr lang="en-US" sz="1600" dirty="0" err="1"/>
              <a:t>bankarskog</a:t>
            </a:r>
            <a:r>
              <a:rPr lang="en-US" sz="1600" dirty="0"/>
              <a:t> </a:t>
            </a:r>
            <a:r>
              <a:rPr lang="en-US" sz="1600" dirty="0" err="1"/>
              <a:t>sistema</a:t>
            </a:r>
            <a:r>
              <a:rPr lang="en-US" sz="1600" dirty="0"/>
              <a:t>.</a:t>
            </a:r>
          </a:p>
          <a:p>
            <a:r>
              <a:rPr lang="en-US" sz="1600" dirty="0"/>
              <a:t>4. </a:t>
            </a:r>
            <a:r>
              <a:rPr lang="en-US" sz="1600" dirty="0" err="1"/>
              <a:t>Interfejs</a:t>
            </a:r>
            <a:r>
              <a:rPr lang="en-US" sz="1600" dirty="0"/>
              <a:t> </a:t>
            </a:r>
            <a:r>
              <a:rPr lang="en-US" sz="1600" dirty="0" err="1"/>
              <a:t>KvantnaBanka</a:t>
            </a:r>
            <a:r>
              <a:rPr lang="en-US" sz="1600" dirty="0"/>
              <a:t>:</a:t>
            </a:r>
          </a:p>
          <a:p>
            <a:pPr lvl="1"/>
            <a:r>
              <a:rPr lang="en-US" sz="1600" dirty="0" err="1"/>
              <a:t>Povezivanje</a:t>
            </a:r>
            <a:r>
              <a:rPr lang="en-US" sz="1600" dirty="0"/>
              <a:t> </a:t>
            </a:r>
            <a:r>
              <a:rPr lang="en-US" sz="1600" dirty="0" err="1"/>
              <a:t>kvantnog</a:t>
            </a:r>
            <a:r>
              <a:rPr lang="en-US" sz="1600" dirty="0"/>
              <a:t> </a:t>
            </a:r>
            <a:r>
              <a:rPr lang="en-US" sz="1600" dirty="0" err="1"/>
              <a:t>računarstva</a:t>
            </a:r>
            <a:r>
              <a:rPr lang="en-US" sz="1600" dirty="0"/>
              <a:t> (</a:t>
            </a:r>
            <a:r>
              <a:rPr lang="en-US" sz="1600" dirty="0" err="1"/>
              <a:t>Qiskit</a:t>
            </a:r>
            <a:r>
              <a:rPr lang="en-US" sz="1600" dirty="0"/>
              <a:t>) </a:t>
            </a:r>
            <a:r>
              <a:rPr lang="en-US" sz="1600" dirty="0" err="1"/>
              <a:t>sa</a:t>
            </a:r>
            <a:r>
              <a:rPr lang="en-US" sz="1600" dirty="0"/>
              <a:t> </a:t>
            </a:r>
            <a:r>
              <a:rPr lang="en-US" sz="1600" dirty="0" err="1"/>
              <a:t>klasičnim</a:t>
            </a:r>
            <a:r>
              <a:rPr lang="en-US" sz="1600" dirty="0"/>
              <a:t> </a:t>
            </a:r>
            <a:r>
              <a:rPr lang="en-US" sz="1600" dirty="0" err="1"/>
              <a:t>računarstvom</a:t>
            </a:r>
            <a:r>
              <a:rPr lang="en-US" sz="1600" dirty="0"/>
              <a:t> (SQLite3, </a:t>
            </a:r>
            <a:r>
              <a:rPr lang="en-US" sz="1600" dirty="0" err="1"/>
              <a:t>Tkinter</a:t>
            </a:r>
            <a:r>
              <a:rPr lang="en-US" sz="1600" dirty="0"/>
              <a:t>).</a:t>
            </a:r>
          </a:p>
        </p:txBody>
      </p:sp>
    </p:spTree>
    <p:extLst>
      <p:ext uri="{BB962C8B-B14F-4D97-AF65-F5344CB8AC3E}">
        <p14:creationId xmlns:p14="http://schemas.microsoft.com/office/powerpoint/2010/main" val="18325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D129-C896-891A-9796-DDA44B315519}"/>
              </a:ext>
            </a:extLst>
          </p:cNvPr>
          <p:cNvSpPr>
            <a:spLocks noGrp="1"/>
          </p:cNvSpPr>
          <p:nvPr>
            <p:ph type="title"/>
          </p:nvPr>
        </p:nvSpPr>
        <p:spPr/>
        <p:txBody>
          <a:bodyPr/>
          <a:lstStyle/>
          <a:p>
            <a:r>
              <a:rPr lang="en-US" dirty="0" err="1"/>
              <a:t>Programski</a:t>
            </a:r>
            <a:r>
              <a:rPr lang="en-US" dirty="0"/>
              <a:t> </a:t>
            </a:r>
            <a:r>
              <a:rPr lang="en-US" dirty="0" err="1"/>
              <a:t>kod</a:t>
            </a:r>
            <a:endParaRPr lang="en-US" dirty="0"/>
          </a:p>
        </p:txBody>
      </p:sp>
      <p:pic>
        <p:nvPicPr>
          <p:cNvPr id="5" name="Content Placeholder 4">
            <a:extLst>
              <a:ext uri="{FF2B5EF4-FFF2-40B4-BE49-F238E27FC236}">
                <a16:creationId xmlns:a16="http://schemas.microsoft.com/office/drawing/2014/main" id="{83AC49FB-3E2F-10E6-B245-8CDFED909419}"/>
              </a:ext>
            </a:extLst>
          </p:cNvPr>
          <p:cNvPicPr>
            <a:picLocks noGrp="1" noChangeAspect="1"/>
          </p:cNvPicPr>
          <p:nvPr>
            <p:ph idx="1"/>
          </p:nvPr>
        </p:nvPicPr>
        <p:blipFill>
          <a:blip r:embed="rId2"/>
          <a:stretch>
            <a:fillRect/>
          </a:stretch>
        </p:blipFill>
        <p:spPr>
          <a:xfrm>
            <a:off x="5303116" y="1690688"/>
            <a:ext cx="3753202" cy="4247317"/>
          </a:xfrm>
        </p:spPr>
      </p:pic>
      <p:sp>
        <p:nvSpPr>
          <p:cNvPr id="6" name="TextBox 5">
            <a:extLst>
              <a:ext uri="{FF2B5EF4-FFF2-40B4-BE49-F238E27FC236}">
                <a16:creationId xmlns:a16="http://schemas.microsoft.com/office/drawing/2014/main" id="{0CF134D8-E8FF-85FB-456A-8BB3E62CE303}"/>
              </a:ext>
            </a:extLst>
          </p:cNvPr>
          <p:cNvSpPr txBox="1"/>
          <p:nvPr/>
        </p:nvSpPr>
        <p:spPr>
          <a:xfrm>
            <a:off x="838200" y="1690688"/>
            <a:ext cx="2674307" cy="4247317"/>
          </a:xfrm>
          <a:prstGeom prst="rect">
            <a:avLst/>
          </a:prstGeom>
          <a:noFill/>
        </p:spPr>
        <p:txBody>
          <a:bodyPr wrap="square" rtlCol="0">
            <a:spAutoFit/>
          </a:bodyPr>
          <a:lstStyle/>
          <a:p>
            <a:r>
              <a:rPr lang="en-US" dirty="0" err="1"/>
              <a:t>Generisanje</a:t>
            </a:r>
            <a:r>
              <a:rPr lang="en-US" dirty="0"/>
              <a:t> </a:t>
            </a:r>
            <a:r>
              <a:rPr lang="en-US" dirty="0" err="1"/>
              <a:t>kvantnog</a:t>
            </a:r>
            <a:r>
              <a:rPr lang="en-US" dirty="0"/>
              <a:t> </a:t>
            </a:r>
            <a:r>
              <a:rPr lang="en-US" dirty="0" err="1"/>
              <a:t>stanja</a:t>
            </a:r>
            <a:r>
              <a:rPr lang="en-US" dirty="0"/>
              <a:t> </a:t>
            </a:r>
            <a:r>
              <a:rPr lang="en-US" dirty="0" err="1"/>
              <a:t>kubita</a:t>
            </a:r>
            <a:r>
              <a:rPr lang="en-US" dirty="0"/>
              <a:t>, </a:t>
            </a:r>
            <a:r>
              <a:rPr lang="en-US" dirty="0" err="1"/>
              <a:t>zatim</a:t>
            </a:r>
            <a:r>
              <a:rPr lang="en-US" dirty="0"/>
              <a:t> </a:t>
            </a:r>
            <a:r>
              <a:rPr lang="en-US" dirty="0" err="1"/>
              <a:t>izdavanje</a:t>
            </a:r>
            <a:r>
              <a:rPr lang="en-US" dirty="0"/>
              <a:t> </a:t>
            </a:r>
            <a:r>
              <a:rPr lang="en-US" dirty="0" err="1"/>
              <a:t>nov</a:t>
            </a:r>
            <a:r>
              <a:rPr lang="sr-Latn-RS" dirty="0"/>
              <a:t>čanice u klasi </a:t>
            </a:r>
            <a:r>
              <a:rPr lang="en-US" dirty="0"/>
              <a:t>“</a:t>
            </a:r>
            <a:r>
              <a:rPr lang="en-US" dirty="0" err="1"/>
              <a:t>Emitent</a:t>
            </a:r>
            <a:r>
              <a:rPr lang="en-US" dirty="0"/>
              <a:t>”</a:t>
            </a:r>
            <a:r>
              <a:rPr lang="sr-Latn-RS" dirty="0"/>
              <a:t> i njeno dodavanje u bazu podataka </a:t>
            </a:r>
            <a:r>
              <a:rPr lang="en-US" dirty="0"/>
              <a:t>“</a:t>
            </a:r>
            <a:r>
              <a:rPr lang="en-US" dirty="0" err="1"/>
              <a:t>novcanice.db</a:t>
            </a:r>
            <a:r>
              <a:rPr lang="en-US" dirty="0"/>
              <a:t>”.</a:t>
            </a:r>
          </a:p>
          <a:p>
            <a:r>
              <a:rPr lang="en-US" dirty="0"/>
              <a:t>U </a:t>
            </a:r>
            <a:r>
              <a:rPr lang="en-US" dirty="0" err="1"/>
              <a:t>ovom</a:t>
            </a:r>
            <a:r>
              <a:rPr lang="en-US" dirty="0"/>
              <a:t> </a:t>
            </a:r>
            <a:r>
              <a:rPr lang="en-US" dirty="0" err="1"/>
              <a:t>projektu</a:t>
            </a:r>
            <a:r>
              <a:rPr lang="en-US" dirty="0"/>
              <a:t>, </a:t>
            </a:r>
            <a:r>
              <a:rPr lang="en-US" dirty="0" err="1"/>
              <a:t>kvantna</a:t>
            </a:r>
            <a:r>
              <a:rPr lang="en-US" dirty="0"/>
              <a:t> </a:t>
            </a:r>
            <a:r>
              <a:rPr lang="en-US" dirty="0" err="1"/>
              <a:t>nov</a:t>
            </a:r>
            <a:r>
              <a:rPr lang="sr-Latn-RS" dirty="0"/>
              <a:t>čanica može da ima između 1 i 8 kubita, sa četiri kvantna stanja: </a:t>
            </a:r>
            <a:r>
              <a:rPr lang="en-US" dirty="0"/>
              <a:t>|+&gt;, |-&gt;, |1&gt;, |0&gt;.</a:t>
            </a:r>
          </a:p>
          <a:p>
            <a:r>
              <a:rPr lang="en-US" dirty="0"/>
              <a:t>U </a:t>
            </a:r>
            <a:r>
              <a:rPr lang="en-US" dirty="0" err="1"/>
              <a:t>bazu</a:t>
            </a:r>
            <a:r>
              <a:rPr lang="en-US" dirty="0"/>
              <a:t> </a:t>
            </a:r>
            <a:r>
              <a:rPr lang="en-US" dirty="0" err="1"/>
              <a:t>podataka</a:t>
            </a:r>
            <a:r>
              <a:rPr lang="en-US" dirty="0"/>
              <a:t> se </a:t>
            </a:r>
            <a:r>
              <a:rPr lang="en-US" dirty="0" err="1"/>
              <a:t>dodaje</a:t>
            </a:r>
            <a:r>
              <a:rPr lang="en-US" dirty="0"/>
              <a:t> </a:t>
            </a:r>
            <a:r>
              <a:rPr lang="en-US" dirty="0" err="1"/>
              <a:t>serijski</a:t>
            </a:r>
            <a:r>
              <a:rPr lang="en-US" dirty="0"/>
              <a:t> </a:t>
            </a:r>
            <a:r>
              <a:rPr lang="en-US" dirty="0" err="1"/>
              <a:t>broj</a:t>
            </a:r>
            <a:r>
              <a:rPr lang="en-US" dirty="0"/>
              <a:t> </a:t>
            </a:r>
            <a:r>
              <a:rPr lang="en-US" dirty="0" err="1"/>
              <a:t>nov</a:t>
            </a:r>
            <a:r>
              <a:rPr lang="sr-Latn-RS" dirty="0"/>
              <a:t>čanice i kvantno stanje svakog njenog kubita.</a:t>
            </a:r>
            <a:endParaRPr lang="en-US" dirty="0"/>
          </a:p>
        </p:txBody>
      </p:sp>
    </p:spTree>
    <p:extLst>
      <p:ext uri="{BB962C8B-B14F-4D97-AF65-F5344CB8AC3E}">
        <p14:creationId xmlns:p14="http://schemas.microsoft.com/office/powerpoint/2010/main" val="169329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0555-E6F0-766D-6908-D6FA1207D81C}"/>
              </a:ext>
            </a:extLst>
          </p:cNvPr>
          <p:cNvSpPr>
            <a:spLocks noGrp="1"/>
          </p:cNvSpPr>
          <p:nvPr>
            <p:ph type="title"/>
          </p:nvPr>
        </p:nvSpPr>
        <p:spPr/>
        <p:txBody>
          <a:bodyPr/>
          <a:lstStyle/>
          <a:p>
            <a:r>
              <a:rPr lang="sr-Latn-RS" dirty="0"/>
              <a:t>Programski kod</a:t>
            </a:r>
            <a:endParaRPr lang="en-US" dirty="0"/>
          </a:p>
        </p:txBody>
      </p:sp>
      <p:pic>
        <p:nvPicPr>
          <p:cNvPr id="5" name="Content Placeholder 4">
            <a:extLst>
              <a:ext uri="{FF2B5EF4-FFF2-40B4-BE49-F238E27FC236}">
                <a16:creationId xmlns:a16="http://schemas.microsoft.com/office/drawing/2014/main" id="{E8F1860F-96D0-C73E-682E-5CA547617CC3}"/>
              </a:ext>
            </a:extLst>
          </p:cNvPr>
          <p:cNvPicPr>
            <a:picLocks noGrp="1" noChangeAspect="1"/>
          </p:cNvPicPr>
          <p:nvPr>
            <p:ph idx="1"/>
          </p:nvPr>
        </p:nvPicPr>
        <p:blipFill>
          <a:blip r:embed="rId2"/>
          <a:stretch>
            <a:fillRect/>
          </a:stretch>
        </p:blipFill>
        <p:spPr>
          <a:xfrm>
            <a:off x="5092702" y="1803748"/>
            <a:ext cx="5365748" cy="1997250"/>
          </a:xfrm>
        </p:spPr>
      </p:pic>
      <p:sp>
        <p:nvSpPr>
          <p:cNvPr id="6" name="TextBox 5">
            <a:extLst>
              <a:ext uri="{FF2B5EF4-FFF2-40B4-BE49-F238E27FC236}">
                <a16:creationId xmlns:a16="http://schemas.microsoft.com/office/drawing/2014/main" id="{F1C2310D-8B2A-908D-CE51-00910FDA65B0}"/>
              </a:ext>
            </a:extLst>
          </p:cNvPr>
          <p:cNvSpPr txBox="1"/>
          <p:nvPr/>
        </p:nvSpPr>
        <p:spPr>
          <a:xfrm>
            <a:off x="838200" y="1803748"/>
            <a:ext cx="4256066" cy="2862322"/>
          </a:xfrm>
          <a:prstGeom prst="rect">
            <a:avLst/>
          </a:prstGeom>
          <a:noFill/>
        </p:spPr>
        <p:txBody>
          <a:bodyPr wrap="square" rtlCol="0">
            <a:spAutoFit/>
          </a:bodyPr>
          <a:lstStyle/>
          <a:p>
            <a:r>
              <a:rPr lang="en-US" dirty="0"/>
              <a:t>Primer </a:t>
            </a:r>
            <a:r>
              <a:rPr lang="en-US" dirty="0" err="1"/>
              <a:t>izdavanja</a:t>
            </a:r>
            <a:r>
              <a:rPr lang="en-US" dirty="0"/>
              <a:t> </a:t>
            </a:r>
            <a:r>
              <a:rPr lang="en-US" dirty="0" err="1"/>
              <a:t>nov</a:t>
            </a:r>
            <a:r>
              <a:rPr lang="sr-Latn-RS" dirty="0"/>
              <a:t>čanice u klasi </a:t>
            </a:r>
            <a:r>
              <a:rPr lang="en-US" dirty="0"/>
              <a:t>“Korisnik”.</a:t>
            </a:r>
          </a:p>
          <a:p>
            <a:r>
              <a:rPr lang="en-US" dirty="0"/>
              <a:t>Nov</a:t>
            </a:r>
            <a:r>
              <a:rPr lang="sr-Latn-RS" dirty="0"/>
              <a:t>čanica se kreira, dodaje u bazu podataka </a:t>
            </a:r>
            <a:r>
              <a:rPr lang="en-US" dirty="0"/>
              <a:t>“</a:t>
            </a:r>
            <a:r>
              <a:rPr lang="en-US" dirty="0" err="1"/>
              <a:t>novcanice.db</a:t>
            </a:r>
            <a:r>
              <a:rPr lang="en-US" dirty="0"/>
              <a:t>” </a:t>
            </a:r>
            <a:r>
              <a:rPr lang="en-US" dirty="0" err="1"/>
              <a:t>pozivanjem</a:t>
            </a:r>
            <a:r>
              <a:rPr lang="en-US" dirty="0"/>
              <a:t> </a:t>
            </a:r>
            <a:r>
              <a:rPr lang="en-US" dirty="0" err="1"/>
              <a:t>metode</a:t>
            </a:r>
            <a:r>
              <a:rPr lang="en-US" dirty="0"/>
              <a:t> “</a:t>
            </a:r>
            <a:r>
              <a:rPr lang="en-US" dirty="0" err="1"/>
              <a:t>izdaj_novcanicu</a:t>
            </a:r>
            <a:r>
              <a:rPr lang="en-US" dirty="0"/>
              <a:t>” </a:t>
            </a:r>
            <a:r>
              <a:rPr lang="en-US" dirty="0" err="1"/>
              <a:t>iz</a:t>
            </a:r>
            <a:r>
              <a:rPr lang="en-US" dirty="0"/>
              <a:t> </a:t>
            </a:r>
            <a:r>
              <a:rPr lang="en-US" dirty="0" err="1"/>
              <a:t>klase</a:t>
            </a:r>
            <a:r>
              <a:rPr lang="en-US" dirty="0"/>
              <a:t> “Korisnik”. </a:t>
            </a:r>
            <a:r>
              <a:rPr lang="en-US" dirty="0" err="1"/>
              <a:t>Zatim</a:t>
            </a:r>
            <a:r>
              <a:rPr lang="en-US" dirty="0"/>
              <a:t> se </a:t>
            </a:r>
            <a:r>
              <a:rPr lang="en-US" dirty="0" err="1"/>
              <a:t>kvantno</a:t>
            </a:r>
            <a:r>
              <a:rPr lang="en-US" dirty="0"/>
              <a:t> </a:t>
            </a:r>
            <a:r>
              <a:rPr lang="en-US" dirty="0" err="1"/>
              <a:t>stanje</a:t>
            </a:r>
            <a:r>
              <a:rPr lang="en-US" dirty="0"/>
              <a:t> </a:t>
            </a:r>
            <a:r>
              <a:rPr lang="en-US" dirty="0" err="1"/>
              <a:t>svih</a:t>
            </a:r>
            <a:r>
              <a:rPr lang="en-US" dirty="0"/>
              <a:t> </a:t>
            </a:r>
            <a:r>
              <a:rPr lang="en-US" dirty="0" err="1"/>
              <a:t>njenih</a:t>
            </a:r>
            <a:r>
              <a:rPr lang="en-US" dirty="0"/>
              <a:t> </a:t>
            </a:r>
            <a:r>
              <a:rPr lang="en-US" dirty="0" err="1"/>
              <a:t>kubita</a:t>
            </a:r>
            <a:r>
              <a:rPr lang="en-US" dirty="0"/>
              <a:t> </a:t>
            </a:r>
            <a:r>
              <a:rPr lang="en-US" dirty="0" err="1"/>
              <a:t>enkodira</a:t>
            </a:r>
            <a:r>
              <a:rPr lang="en-US" dirty="0"/>
              <a:t> </a:t>
            </a:r>
            <a:r>
              <a:rPr lang="en-US" dirty="0" err="1"/>
              <a:t>i</a:t>
            </a:r>
            <a:r>
              <a:rPr lang="en-US" dirty="0"/>
              <a:t> </a:t>
            </a:r>
            <a:r>
              <a:rPr lang="en-US" dirty="0" err="1"/>
              <a:t>dodaje</a:t>
            </a:r>
            <a:r>
              <a:rPr lang="en-US" dirty="0"/>
              <a:t> u </a:t>
            </a:r>
            <a:r>
              <a:rPr lang="en-US" dirty="0" err="1"/>
              <a:t>bazu</a:t>
            </a:r>
            <a:r>
              <a:rPr lang="en-US" dirty="0"/>
              <a:t> </a:t>
            </a:r>
            <a:r>
              <a:rPr lang="en-US" dirty="0" err="1"/>
              <a:t>podataka</a:t>
            </a:r>
            <a:r>
              <a:rPr lang="en-US" dirty="0"/>
              <a:t> “</a:t>
            </a:r>
            <a:r>
              <a:rPr lang="en-US" dirty="0" err="1"/>
              <a:t>novcanik.db</a:t>
            </a:r>
            <a:r>
              <a:rPr lang="en-US" dirty="0"/>
              <a:t>”. U </a:t>
            </a:r>
            <a:r>
              <a:rPr lang="en-US" dirty="0" err="1"/>
              <a:t>bazu</a:t>
            </a:r>
            <a:r>
              <a:rPr lang="en-US" dirty="0"/>
              <a:t> </a:t>
            </a:r>
            <a:r>
              <a:rPr lang="en-US" dirty="0" err="1"/>
              <a:t>podataka</a:t>
            </a:r>
            <a:r>
              <a:rPr lang="en-US" dirty="0"/>
              <a:t> se </a:t>
            </a:r>
            <a:r>
              <a:rPr lang="en-US" dirty="0" err="1"/>
              <a:t>upisuje</a:t>
            </a:r>
            <a:r>
              <a:rPr lang="en-US" dirty="0"/>
              <a:t> </a:t>
            </a:r>
            <a:r>
              <a:rPr lang="en-US" dirty="0" err="1"/>
              <a:t>serijski</a:t>
            </a:r>
            <a:r>
              <a:rPr lang="en-US" dirty="0"/>
              <a:t> </a:t>
            </a:r>
            <a:r>
              <a:rPr lang="en-US" dirty="0" err="1"/>
              <a:t>broj</a:t>
            </a:r>
            <a:r>
              <a:rPr lang="en-US" dirty="0"/>
              <a:t> </a:t>
            </a:r>
            <a:r>
              <a:rPr lang="en-US" dirty="0" err="1"/>
              <a:t>izdate</a:t>
            </a:r>
            <a:r>
              <a:rPr lang="en-US" dirty="0"/>
              <a:t> </a:t>
            </a:r>
            <a:r>
              <a:rPr lang="en-US" dirty="0" err="1"/>
              <a:t>nov</a:t>
            </a:r>
            <a:r>
              <a:rPr lang="sr-Latn-RS" dirty="0"/>
              <a:t>čanice i njena enkodirana kvantna stanja kubita. </a:t>
            </a:r>
            <a:endParaRPr lang="en-US" dirty="0"/>
          </a:p>
        </p:txBody>
      </p:sp>
    </p:spTree>
    <p:extLst>
      <p:ext uri="{BB962C8B-B14F-4D97-AF65-F5344CB8AC3E}">
        <p14:creationId xmlns:p14="http://schemas.microsoft.com/office/powerpoint/2010/main" val="1248225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6544-77C7-1BDC-6ABA-8931B0EEF40E}"/>
              </a:ext>
            </a:extLst>
          </p:cNvPr>
          <p:cNvSpPr>
            <a:spLocks noGrp="1"/>
          </p:cNvSpPr>
          <p:nvPr>
            <p:ph type="title"/>
          </p:nvPr>
        </p:nvSpPr>
        <p:spPr/>
        <p:txBody>
          <a:bodyPr/>
          <a:lstStyle/>
          <a:p>
            <a:r>
              <a:rPr lang="sr-Latn-RS" dirty="0"/>
              <a:t>Programski kod</a:t>
            </a:r>
            <a:endParaRPr lang="en-US" dirty="0"/>
          </a:p>
        </p:txBody>
      </p:sp>
      <p:pic>
        <p:nvPicPr>
          <p:cNvPr id="5" name="Content Placeholder 4">
            <a:extLst>
              <a:ext uri="{FF2B5EF4-FFF2-40B4-BE49-F238E27FC236}">
                <a16:creationId xmlns:a16="http://schemas.microsoft.com/office/drawing/2014/main" id="{64C5D9D3-64B6-D3F1-4FD4-5C1C808C90D9}"/>
              </a:ext>
            </a:extLst>
          </p:cNvPr>
          <p:cNvPicPr>
            <a:picLocks noGrp="1" noChangeAspect="1"/>
          </p:cNvPicPr>
          <p:nvPr>
            <p:ph idx="1"/>
          </p:nvPr>
        </p:nvPicPr>
        <p:blipFill>
          <a:blip r:embed="rId2"/>
          <a:stretch>
            <a:fillRect/>
          </a:stretch>
        </p:blipFill>
        <p:spPr>
          <a:xfrm>
            <a:off x="5671764" y="3945537"/>
            <a:ext cx="4665663" cy="1289087"/>
          </a:xfrm>
        </p:spPr>
      </p:pic>
      <p:pic>
        <p:nvPicPr>
          <p:cNvPr id="7" name="Picture 6">
            <a:extLst>
              <a:ext uri="{FF2B5EF4-FFF2-40B4-BE49-F238E27FC236}">
                <a16:creationId xmlns:a16="http://schemas.microsoft.com/office/drawing/2014/main" id="{6E142B2F-37F4-4E14-5438-6B89939A65B7}"/>
              </a:ext>
            </a:extLst>
          </p:cNvPr>
          <p:cNvPicPr>
            <a:picLocks noChangeAspect="1"/>
          </p:cNvPicPr>
          <p:nvPr/>
        </p:nvPicPr>
        <p:blipFill>
          <a:blip r:embed="rId3"/>
          <a:stretch>
            <a:fillRect/>
          </a:stretch>
        </p:blipFill>
        <p:spPr>
          <a:xfrm>
            <a:off x="5671764" y="1690688"/>
            <a:ext cx="4665663" cy="2134453"/>
          </a:xfrm>
          <a:prstGeom prst="rect">
            <a:avLst/>
          </a:prstGeom>
        </p:spPr>
      </p:pic>
      <p:sp>
        <p:nvSpPr>
          <p:cNvPr id="8" name="TextBox 7">
            <a:extLst>
              <a:ext uri="{FF2B5EF4-FFF2-40B4-BE49-F238E27FC236}">
                <a16:creationId xmlns:a16="http://schemas.microsoft.com/office/drawing/2014/main" id="{0BC1B4FA-B42A-DEC2-56F3-22AF047CD8E3}"/>
              </a:ext>
            </a:extLst>
          </p:cNvPr>
          <p:cNvSpPr txBox="1"/>
          <p:nvPr/>
        </p:nvSpPr>
        <p:spPr>
          <a:xfrm>
            <a:off x="1098550" y="1822450"/>
            <a:ext cx="4152899" cy="3970318"/>
          </a:xfrm>
          <a:prstGeom prst="rect">
            <a:avLst/>
          </a:prstGeom>
          <a:noFill/>
        </p:spPr>
        <p:txBody>
          <a:bodyPr wrap="square" rtlCol="0">
            <a:spAutoFit/>
          </a:bodyPr>
          <a:lstStyle/>
          <a:p>
            <a:r>
              <a:rPr lang="sr-Latn-RS" dirty="0"/>
              <a:t>Primer pokušaja falsifikacije novčanice. Falsifikator unosi serijski broj novčanice koju želi da falsifikuje, zatim se proverava da li postoji novčanica sa tim serijskim brojem. Ako ne postoji, radnja se obustavlja. Ako postoji, zapisuju se kvantna stanja svih njenih kubita i proveravaju se sa kvantnim stanjima svih kubita koje je falsifikator pokušao da falsifikuje. Ako je falsifikator pogodio broj kubita novčanice i svako kvantno stanje tog kubita, falsifikacija je uspešna. U suprotnom, falsifikacija novčanice je neuspešna.</a:t>
            </a:r>
            <a:endParaRPr lang="en-US" dirty="0"/>
          </a:p>
        </p:txBody>
      </p:sp>
    </p:spTree>
    <p:extLst>
      <p:ext uri="{BB962C8B-B14F-4D97-AF65-F5344CB8AC3E}">
        <p14:creationId xmlns:p14="http://schemas.microsoft.com/office/powerpoint/2010/main" val="115161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AE35-4C53-93C6-CDA7-B6F00272DDAF}"/>
              </a:ext>
            </a:extLst>
          </p:cNvPr>
          <p:cNvSpPr>
            <a:spLocks noGrp="1"/>
          </p:cNvSpPr>
          <p:nvPr>
            <p:ph type="title"/>
          </p:nvPr>
        </p:nvSpPr>
        <p:spPr/>
        <p:txBody>
          <a:bodyPr/>
          <a:lstStyle/>
          <a:p>
            <a:r>
              <a:rPr lang="en-US" dirty="0" err="1"/>
              <a:t>Testiranje</a:t>
            </a:r>
            <a:endParaRPr lang="en-US" dirty="0"/>
          </a:p>
        </p:txBody>
      </p:sp>
      <p:sp>
        <p:nvSpPr>
          <p:cNvPr id="3" name="Content Placeholder 2">
            <a:extLst>
              <a:ext uri="{FF2B5EF4-FFF2-40B4-BE49-F238E27FC236}">
                <a16:creationId xmlns:a16="http://schemas.microsoft.com/office/drawing/2014/main" id="{016622DE-4D74-7FC4-F738-C3C125BC9F92}"/>
              </a:ext>
            </a:extLst>
          </p:cNvPr>
          <p:cNvSpPr>
            <a:spLocks noGrp="1"/>
          </p:cNvSpPr>
          <p:nvPr>
            <p:ph idx="1"/>
          </p:nvPr>
        </p:nvSpPr>
        <p:spPr>
          <a:xfrm>
            <a:off x="838200" y="1825625"/>
            <a:ext cx="10515600" cy="4543860"/>
          </a:xfrm>
        </p:spPr>
        <p:txBody>
          <a:bodyPr>
            <a:noAutofit/>
          </a:bodyPr>
          <a:lstStyle/>
          <a:p>
            <a:r>
              <a:rPr lang="en-US" sz="2000" b="1" dirty="0" err="1"/>
              <a:t>Testiranje</a:t>
            </a:r>
            <a:r>
              <a:rPr lang="en-US" sz="2000" b="1" dirty="0"/>
              <a:t> </a:t>
            </a:r>
            <a:r>
              <a:rPr lang="en-US" sz="2000" b="1" dirty="0" err="1"/>
              <a:t>softvera</a:t>
            </a:r>
            <a:r>
              <a:rPr lang="en-US" sz="2000" b="1" dirty="0"/>
              <a:t> </a:t>
            </a:r>
            <a:r>
              <a:rPr lang="en-US" sz="2000" dirty="0" err="1"/>
              <a:t>obuhvatalo</a:t>
            </a:r>
            <a:r>
              <a:rPr lang="en-US" sz="2000" dirty="0"/>
              <a:t> je </a:t>
            </a:r>
            <a:r>
              <a:rPr lang="en-US" sz="2000" dirty="0" err="1"/>
              <a:t>više</a:t>
            </a:r>
            <a:r>
              <a:rPr lang="en-US" sz="2000" dirty="0"/>
              <a:t> </a:t>
            </a:r>
            <a:r>
              <a:rPr lang="en-US" sz="2000" dirty="0" err="1"/>
              <a:t>aspekata</a:t>
            </a:r>
            <a:r>
              <a:rPr lang="en-US" sz="2000" dirty="0"/>
              <a:t>: </a:t>
            </a:r>
            <a:r>
              <a:rPr lang="en-US" sz="2000" dirty="0" err="1"/>
              <a:t>funkcionalnost</a:t>
            </a:r>
            <a:r>
              <a:rPr lang="en-US" sz="2000" dirty="0"/>
              <a:t>, </a:t>
            </a:r>
            <a:r>
              <a:rPr lang="en-US" sz="2000" dirty="0" err="1"/>
              <a:t>efikasnost</a:t>
            </a:r>
            <a:r>
              <a:rPr lang="en-US" sz="2000" dirty="0"/>
              <a:t>, </a:t>
            </a:r>
            <a:r>
              <a:rPr lang="en-US" sz="2000" dirty="0" err="1"/>
              <a:t>preciznost</a:t>
            </a:r>
            <a:r>
              <a:rPr lang="en-US" sz="2000" dirty="0"/>
              <a:t> </a:t>
            </a:r>
            <a:r>
              <a:rPr lang="en-US" sz="2000" dirty="0" err="1"/>
              <a:t>i</a:t>
            </a:r>
            <a:r>
              <a:rPr lang="en-US" sz="2000" dirty="0"/>
              <a:t> </a:t>
            </a:r>
            <a:r>
              <a:rPr lang="en-US" sz="2000" dirty="0" err="1"/>
              <a:t>integraciju</a:t>
            </a:r>
            <a:r>
              <a:rPr lang="en-US" sz="2000" dirty="0"/>
              <a:t> </a:t>
            </a:r>
            <a:r>
              <a:rPr lang="en-US" sz="2000" dirty="0" err="1"/>
              <a:t>različitih</a:t>
            </a:r>
            <a:r>
              <a:rPr lang="en-US" sz="2000" dirty="0"/>
              <a:t> </a:t>
            </a:r>
            <a:r>
              <a:rPr lang="en-US" sz="2000" dirty="0" err="1"/>
              <a:t>tehnologija</a:t>
            </a:r>
            <a:r>
              <a:rPr lang="en-US" sz="2000" dirty="0"/>
              <a:t>.</a:t>
            </a:r>
            <a:endParaRPr lang="sr-Latn-RS" sz="2000" dirty="0"/>
          </a:p>
          <a:p>
            <a:r>
              <a:rPr lang="en-US" sz="2000" b="1" dirty="0" err="1"/>
              <a:t>Testovi</a:t>
            </a:r>
            <a:r>
              <a:rPr lang="en-US" sz="2000" dirty="0"/>
              <a:t> </a:t>
            </a:r>
            <a:r>
              <a:rPr lang="en-US" sz="2000" dirty="0" err="1"/>
              <a:t>su</a:t>
            </a:r>
            <a:r>
              <a:rPr lang="en-US" sz="2000" dirty="0"/>
              <a:t> </a:t>
            </a:r>
            <a:r>
              <a:rPr lang="en-US" sz="2000" dirty="0" err="1"/>
              <a:t>pokazali</a:t>
            </a:r>
            <a:r>
              <a:rPr lang="en-US" sz="2000" dirty="0"/>
              <a:t> da </a:t>
            </a:r>
            <a:r>
              <a:rPr lang="en-US" sz="2000" dirty="0" err="1"/>
              <a:t>softver</a:t>
            </a:r>
            <a:r>
              <a:rPr lang="en-US" sz="2000" dirty="0"/>
              <a:t> </a:t>
            </a:r>
            <a:r>
              <a:rPr lang="en-US" sz="2000" dirty="0" err="1"/>
              <a:t>efikasno</a:t>
            </a:r>
            <a:r>
              <a:rPr lang="en-US" sz="2000" dirty="0"/>
              <a:t> </a:t>
            </a:r>
            <a:r>
              <a:rPr lang="en-US" sz="2000" dirty="0" err="1"/>
              <a:t>generiše</a:t>
            </a:r>
            <a:r>
              <a:rPr lang="en-US" sz="2000" dirty="0"/>
              <a:t> </a:t>
            </a:r>
            <a:r>
              <a:rPr lang="en-US" sz="2000" dirty="0" err="1"/>
              <a:t>i</a:t>
            </a:r>
            <a:r>
              <a:rPr lang="en-US" sz="2000" dirty="0"/>
              <a:t> </a:t>
            </a:r>
            <a:r>
              <a:rPr lang="en-US" sz="2000" dirty="0" err="1"/>
              <a:t>simulira</a:t>
            </a:r>
            <a:r>
              <a:rPr lang="en-US" sz="2000" dirty="0"/>
              <a:t> </a:t>
            </a:r>
            <a:r>
              <a:rPr lang="en-US" sz="2000" dirty="0" err="1"/>
              <a:t>kvantna</a:t>
            </a:r>
            <a:r>
              <a:rPr lang="en-US" sz="2000" dirty="0"/>
              <a:t> </a:t>
            </a:r>
            <a:r>
              <a:rPr lang="en-US" sz="2000" dirty="0" err="1"/>
              <a:t>stanja</a:t>
            </a:r>
            <a:r>
              <a:rPr lang="en-US" sz="2000" dirty="0"/>
              <a:t> </a:t>
            </a:r>
            <a:r>
              <a:rPr lang="en-US" sz="2000" dirty="0" err="1"/>
              <a:t>koristeći</a:t>
            </a:r>
            <a:r>
              <a:rPr lang="en-US" sz="2000" dirty="0"/>
              <a:t> </a:t>
            </a:r>
            <a:r>
              <a:rPr lang="en-US" sz="2000" dirty="0" err="1"/>
              <a:t>Qiskit</a:t>
            </a:r>
            <a:r>
              <a:rPr lang="en-US" sz="2000" dirty="0"/>
              <a:t>, </a:t>
            </a:r>
            <a:r>
              <a:rPr lang="en-US" sz="2000" dirty="0" err="1"/>
              <a:t>kao</a:t>
            </a:r>
            <a:r>
              <a:rPr lang="en-US" sz="2000" dirty="0"/>
              <a:t> </a:t>
            </a:r>
            <a:r>
              <a:rPr lang="en-US" sz="2000" dirty="0" err="1"/>
              <a:t>i</a:t>
            </a:r>
            <a:r>
              <a:rPr lang="en-US" sz="2000" dirty="0"/>
              <a:t> da </a:t>
            </a:r>
            <a:r>
              <a:rPr lang="en-US" sz="2000" dirty="0" err="1"/>
              <a:t>uspešno</a:t>
            </a:r>
            <a:r>
              <a:rPr lang="en-US" sz="2000" dirty="0"/>
              <a:t> </a:t>
            </a:r>
            <a:r>
              <a:rPr lang="en-US" sz="2000" dirty="0" err="1"/>
              <a:t>upravlja</a:t>
            </a:r>
            <a:r>
              <a:rPr lang="en-US" sz="2000" dirty="0"/>
              <a:t> </a:t>
            </a:r>
            <a:r>
              <a:rPr lang="en-US" sz="2000" dirty="0" err="1"/>
              <a:t>podacima</a:t>
            </a:r>
            <a:r>
              <a:rPr lang="en-US" sz="2000" dirty="0"/>
              <a:t> u SQLite3 </a:t>
            </a:r>
            <a:r>
              <a:rPr lang="en-US" sz="2000" dirty="0" err="1"/>
              <a:t>bazi</a:t>
            </a:r>
            <a:r>
              <a:rPr lang="en-US" sz="2000" dirty="0"/>
              <a:t>.</a:t>
            </a:r>
            <a:endParaRPr lang="sr-Latn-RS" sz="2000" dirty="0"/>
          </a:p>
          <a:p>
            <a:r>
              <a:rPr lang="en-US" sz="2000" b="1" dirty="0" err="1"/>
              <a:t>Tkinter</a:t>
            </a:r>
            <a:r>
              <a:rPr lang="en-US" sz="2000" dirty="0"/>
              <a:t> se </a:t>
            </a:r>
            <a:r>
              <a:rPr lang="en-US" sz="2000" dirty="0" err="1"/>
              <a:t>koristi</a:t>
            </a:r>
            <a:r>
              <a:rPr lang="en-US" sz="2000" dirty="0"/>
              <a:t> za </a:t>
            </a:r>
            <a:r>
              <a:rPr lang="en-US" sz="2000" dirty="0" err="1"/>
              <a:t>kreiranje</a:t>
            </a:r>
            <a:r>
              <a:rPr lang="en-US" sz="2000" dirty="0"/>
              <a:t> </a:t>
            </a:r>
            <a:r>
              <a:rPr lang="en-US" sz="2000" dirty="0" err="1"/>
              <a:t>intuitivnog</a:t>
            </a:r>
            <a:r>
              <a:rPr lang="en-US" sz="2000" dirty="0"/>
              <a:t> </a:t>
            </a:r>
            <a:r>
              <a:rPr lang="en-US" sz="2000" dirty="0" err="1"/>
              <a:t>korisničkog</a:t>
            </a:r>
            <a:r>
              <a:rPr lang="en-US" sz="2000" dirty="0"/>
              <a:t> </a:t>
            </a:r>
            <a:r>
              <a:rPr lang="en-US" sz="2000" dirty="0" err="1"/>
              <a:t>interfejsa</a:t>
            </a:r>
            <a:r>
              <a:rPr lang="en-US" sz="2000" dirty="0"/>
              <a:t>, </a:t>
            </a:r>
            <a:r>
              <a:rPr lang="en-US" sz="2000" dirty="0" err="1"/>
              <a:t>što</a:t>
            </a:r>
            <a:r>
              <a:rPr lang="en-US" sz="2000" dirty="0"/>
              <a:t> je </a:t>
            </a:r>
            <a:r>
              <a:rPr lang="en-US" sz="2000" dirty="0" err="1"/>
              <a:t>takođe</a:t>
            </a:r>
            <a:r>
              <a:rPr lang="en-US" sz="2000" dirty="0"/>
              <a:t> </a:t>
            </a:r>
            <a:r>
              <a:rPr lang="en-US" sz="2000" dirty="0" err="1"/>
              <a:t>testirano</a:t>
            </a:r>
            <a:r>
              <a:rPr lang="en-US" sz="2000" dirty="0"/>
              <a:t>.</a:t>
            </a:r>
            <a:endParaRPr lang="sr-Latn-RS" sz="2000" dirty="0"/>
          </a:p>
          <a:p>
            <a:r>
              <a:rPr lang="en-US" sz="2000" dirty="0"/>
              <a:t>Ovi </a:t>
            </a:r>
            <a:r>
              <a:rPr lang="en-US" sz="2000" dirty="0" err="1"/>
              <a:t>testovi</a:t>
            </a:r>
            <a:r>
              <a:rPr lang="en-US" sz="2000" dirty="0"/>
              <a:t> </a:t>
            </a:r>
            <a:r>
              <a:rPr lang="en-US" sz="2000" dirty="0" err="1"/>
              <a:t>su</a:t>
            </a:r>
            <a:r>
              <a:rPr lang="en-US" sz="2000" dirty="0"/>
              <a:t> </a:t>
            </a:r>
            <a:r>
              <a:rPr lang="en-US" sz="2000" dirty="0" err="1"/>
              <a:t>ključni</a:t>
            </a:r>
            <a:r>
              <a:rPr lang="en-US" sz="2000" dirty="0"/>
              <a:t> za </a:t>
            </a:r>
            <a:r>
              <a:rPr lang="en-US" sz="2000" dirty="0" err="1"/>
              <a:t>demonstraciju</a:t>
            </a:r>
            <a:r>
              <a:rPr lang="en-US" sz="2000" dirty="0"/>
              <a:t> </a:t>
            </a:r>
            <a:r>
              <a:rPr lang="en-US" sz="2000" dirty="0" err="1"/>
              <a:t>mogućnosti</a:t>
            </a:r>
            <a:r>
              <a:rPr lang="en-US" sz="2000" dirty="0"/>
              <a:t> </a:t>
            </a:r>
            <a:r>
              <a:rPr lang="en-US" sz="2000" dirty="0" err="1"/>
              <a:t>i</a:t>
            </a:r>
            <a:r>
              <a:rPr lang="en-US" sz="2000" dirty="0"/>
              <a:t> </a:t>
            </a:r>
            <a:r>
              <a:rPr lang="en-US" sz="2000" dirty="0" err="1"/>
              <a:t>ograničenja</a:t>
            </a:r>
            <a:r>
              <a:rPr lang="en-US" sz="2000" dirty="0"/>
              <a:t> </a:t>
            </a:r>
            <a:r>
              <a:rPr lang="en-US" sz="2000" dirty="0" err="1"/>
              <a:t>softvera</a:t>
            </a:r>
            <a:r>
              <a:rPr lang="en-US" sz="2000" dirty="0"/>
              <a:t> u </a:t>
            </a:r>
            <a:r>
              <a:rPr lang="en-US" sz="2000" dirty="0" err="1"/>
              <a:t>realnim</a:t>
            </a:r>
            <a:r>
              <a:rPr lang="en-US" sz="2000" dirty="0"/>
              <a:t> </a:t>
            </a:r>
            <a:r>
              <a:rPr lang="en-US" sz="2000" dirty="0" err="1"/>
              <a:t>uslovima</a:t>
            </a:r>
            <a:r>
              <a:rPr lang="en-US" sz="2000" dirty="0"/>
              <a:t>.</a:t>
            </a:r>
            <a:endParaRPr lang="sr-Latn-RS" sz="2000" dirty="0"/>
          </a:p>
          <a:p>
            <a:r>
              <a:rPr lang="sr-Latn-RS" sz="2000" dirty="0"/>
              <a:t>Za svaku stavku navedenu, imamo sliku na prethodnim slajdovima, koji prikazuju testiranje GUI</a:t>
            </a:r>
            <a:r>
              <a:rPr lang="en-US" sz="2000" dirty="0"/>
              <a:t>-a </a:t>
            </a:r>
            <a:r>
              <a:rPr lang="en-US" sz="2000" dirty="0" err="1"/>
              <a:t>i</a:t>
            </a:r>
            <a:r>
              <a:rPr lang="en-US" sz="2000" dirty="0"/>
              <a:t> </a:t>
            </a:r>
            <a:r>
              <a:rPr lang="en-US" sz="2000" dirty="0" err="1"/>
              <a:t>povezanost</a:t>
            </a:r>
            <a:r>
              <a:rPr lang="en-US" sz="2000" dirty="0"/>
              <a:t> </a:t>
            </a:r>
            <a:r>
              <a:rPr lang="en-US" sz="2000" dirty="0" err="1"/>
              <a:t>aplikacije</a:t>
            </a:r>
            <a:r>
              <a:rPr lang="en-US" sz="2000" dirty="0"/>
              <a:t> </a:t>
            </a:r>
            <a:r>
              <a:rPr lang="en-US" sz="2000" dirty="0" err="1"/>
              <a:t>sa</a:t>
            </a:r>
            <a:r>
              <a:rPr lang="en-US" sz="2000" dirty="0"/>
              <a:t> </a:t>
            </a:r>
            <a:r>
              <a:rPr lang="en-US" sz="2000" dirty="0" err="1"/>
              <a:t>dve</a:t>
            </a:r>
            <a:r>
              <a:rPr lang="en-US" sz="2000" dirty="0"/>
              <a:t> </a:t>
            </a:r>
            <a:r>
              <a:rPr lang="en-US" sz="2000" dirty="0" err="1"/>
              <a:t>razli</a:t>
            </a:r>
            <a:r>
              <a:rPr lang="sr-Latn-RS" sz="2000" dirty="0"/>
              <a:t>čite baze podataka.</a:t>
            </a:r>
            <a:endParaRPr lang="en-US" sz="2000" dirty="0"/>
          </a:p>
        </p:txBody>
      </p:sp>
    </p:spTree>
    <p:extLst>
      <p:ext uri="{BB962C8B-B14F-4D97-AF65-F5344CB8AC3E}">
        <p14:creationId xmlns:p14="http://schemas.microsoft.com/office/powerpoint/2010/main" val="794600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887504-A268-7616-C9A9-FE8DF4DF1CE8}"/>
              </a:ext>
            </a:extLst>
          </p:cNvPr>
          <p:cNvPicPr>
            <a:picLocks noChangeAspect="1"/>
          </p:cNvPicPr>
          <p:nvPr/>
        </p:nvPicPr>
        <p:blipFill>
          <a:blip r:embed="rId2"/>
          <a:stretch>
            <a:fillRect/>
          </a:stretch>
        </p:blipFill>
        <p:spPr>
          <a:xfrm>
            <a:off x="7016119" y="2249487"/>
            <a:ext cx="3499481" cy="3236913"/>
          </a:xfrm>
          <a:prstGeom prst="rect">
            <a:avLst/>
          </a:prstGeom>
        </p:spPr>
      </p:pic>
      <p:sp>
        <p:nvSpPr>
          <p:cNvPr id="2" name="Title 1">
            <a:extLst>
              <a:ext uri="{FF2B5EF4-FFF2-40B4-BE49-F238E27FC236}">
                <a16:creationId xmlns:a16="http://schemas.microsoft.com/office/drawing/2014/main" id="{33EA1260-3987-F74A-D70F-86905900F62A}"/>
              </a:ext>
            </a:extLst>
          </p:cNvPr>
          <p:cNvSpPr>
            <a:spLocks noGrp="1"/>
          </p:cNvSpPr>
          <p:nvPr>
            <p:ph type="title"/>
          </p:nvPr>
        </p:nvSpPr>
        <p:spPr/>
        <p:txBody>
          <a:bodyPr/>
          <a:lstStyle/>
          <a:p>
            <a:r>
              <a:rPr lang="en-US" dirty="0" err="1"/>
              <a:t>Zaklju</a:t>
            </a:r>
            <a:r>
              <a:rPr lang="sr-Latn-RS" dirty="0"/>
              <a:t>čak</a:t>
            </a:r>
            <a:endParaRPr lang="en-US" dirty="0"/>
          </a:p>
        </p:txBody>
      </p:sp>
      <p:sp>
        <p:nvSpPr>
          <p:cNvPr id="3" name="Content Placeholder 2">
            <a:extLst>
              <a:ext uri="{FF2B5EF4-FFF2-40B4-BE49-F238E27FC236}">
                <a16:creationId xmlns:a16="http://schemas.microsoft.com/office/drawing/2014/main" id="{C272B9D7-71CD-86CE-B206-FE46BDABAD2E}"/>
              </a:ext>
            </a:extLst>
          </p:cNvPr>
          <p:cNvSpPr>
            <a:spLocks noGrp="1"/>
          </p:cNvSpPr>
          <p:nvPr>
            <p:ph idx="1"/>
          </p:nvPr>
        </p:nvSpPr>
        <p:spPr>
          <a:xfrm>
            <a:off x="1141412" y="2249487"/>
            <a:ext cx="5409700" cy="3541714"/>
          </a:xfrm>
        </p:spPr>
        <p:txBody>
          <a:bodyPr>
            <a:normAutofit fontScale="70000" lnSpcReduction="20000"/>
          </a:bodyPr>
          <a:lstStyle/>
          <a:p>
            <a:r>
              <a:rPr lang="en-US" dirty="0" err="1"/>
              <a:t>Projekat</a:t>
            </a:r>
            <a:r>
              <a:rPr lang="en-US" dirty="0"/>
              <a:t> </a:t>
            </a:r>
            <a:r>
              <a:rPr lang="en-US" dirty="0" err="1"/>
              <a:t>demonstrira</a:t>
            </a:r>
            <a:r>
              <a:rPr lang="en-US" dirty="0"/>
              <a:t> </a:t>
            </a:r>
            <a:r>
              <a:rPr lang="en-US" dirty="0" err="1"/>
              <a:t>značajan</a:t>
            </a:r>
            <a:r>
              <a:rPr lang="en-US" dirty="0"/>
              <a:t> </a:t>
            </a:r>
            <a:r>
              <a:rPr lang="en-US" dirty="0" err="1"/>
              <a:t>napredak</a:t>
            </a:r>
            <a:r>
              <a:rPr lang="en-US" dirty="0"/>
              <a:t> u </a:t>
            </a:r>
            <a:r>
              <a:rPr lang="en-US" dirty="0" err="1"/>
              <a:t>integraciji</a:t>
            </a:r>
            <a:r>
              <a:rPr lang="en-US" dirty="0"/>
              <a:t> </a:t>
            </a:r>
            <a:r>
              <a:rPr lang="en-US" dirty="0" err="1"/>
              <a:t>kvantnog</a:t>
            </a:r>
            <a:r>
              <a:rPr lang="en-US" dirty="0"/>
              <a:t> </a:t>
            </a:r>
            <a:r>
              <a:rPr lang="en-US" dirty="0" err="1"/>
              <a:t>računarstva</a:t>
            </a:r>
            <a:r>
              <a:rPr lang="en-US" dirty="0"/>
              <a:t> u </a:t>
            </a:r>
            <a:r>
              <a:rPr lang="en-US" dirty="0" err="1"/>
              <a:t>praktične</a:t>
            </a:r>
            <a:r>
              <a:rPr lang="en-US" dirty="0"/>
              <a:t> </a:t>
            </a:r>
            <a:r>
              <a:rPr lang="en-US" dirty="0" err="1"/>
              <a:t>softverske</a:t>
            </a:r>
            <a:r>
              <a:rPr lang="en-US" dirty="0"/>
              <a:t> </a:t>
            </a:r>
            <a:r>
              <a:rPr lang="en-US" dirty="0" err="1"/>
              <a:t>aplikacije</a:t>
            </a:r>
            <a:r>
              <a:rPr lang="en-US" dirty="0"/>
              <a:t>.</a:t>
            </a:r>
          </a:p>
          <a:p>
            <a:r>
              <a:rPr lang="en-US" dirty="0" err="1"/>
              <a:t>Glavne</a:t>
            </a:r>
            <a:r>
              <a:rPr lang="en-US" dirty="0"/>
              <a:t> </a:t>
            </a:r>
            <a:r>
              <a:rPr lang="en-US" dirty="0" err="1"/>
              <a:t>prednosti</a:t>
            </a:r>
            <a:r>
              <a:rPr lang="en-US" dirty="0"/>
              <a:t> </a:t>
            </a:r>
            <a:r>
              <a:rPr lang="en-US" dirty="0" err="1"/>
              <a:t>uključuju</a:t>
            </a:r>
            <a:r>
              <a:rPr lang="en-US" dirty="0"/>
              <a:t> </a:t>
            </a:r>
            <a:r>
              <a:rPr lang="en-US" dirty="0" err="1"/>
              <a:t>unapređenu</a:t>
            </a:r>
            <a:r>
              <a:rPr lang="en-US" dirty="0"/>
              <a:t> </a:t>
            </a:r>
            <a:r>
              <a:rPr lang="en-US" dirty="0" err="1"/>
              <a:t>efikasnost</a:t>
            </a:r>
            <a:r>
              <a:rPr lang="en-US" dirty="0"/>
              <a:t> </a:t>
            </a:r>
            <a:r>
              <a:rPr lang="en-US" dirty="0" err="1"/>
              <a:t>i</a:t>
            </a:r>
            <a:r>
              <a:rPr lang="en-US" dirty="0"/>
              <a:t> </a:t>
            </a:r>
            <a:r>
              <a:rPr lang="en-US" dirty="0" err="1"/>
              <a:t>mogućnost</a:t>
            </a:r>
            <a:r>
              <a:rPr lang="en-US" dirty="0"/>
              <a:t> </a:t>
            </a:r>
            <a:r>
              <a:rPr lang="en-US" dirty="0" err="1"/>
              <a:t>obavljanja</a:t>
            </a:r>
            <a:r>
              <a:rPr lang="en-US" dirty="0"/>
              <a:t> </a:t>
            </a:r>
            <a:r>
              <a:rPr lang="en-US" dirty="0" err="1"/>
              <a:t>složenih</a:t>
            </a:r>
            <a:r>
              <a:rPr lang="en-US" dirty="0"/>
              <a:t> </a:t>
            </a:r>
            <a:r>
              <a:rPr lang="en-US" dirty="0" err="1"/>
              <a:t>simulacija</a:t>
            </a:r>
            <a:r>
              <a:rPr lang="en-US" dirty="0"/>
              <a:t> </a:t>
            </a:r>
            <a:r>
              <a:rPr lang="en-US" dirty="0" err="1"/>
              <a:t>koje</a:t>
            </a:r>
            <a:r>
              <a:rPr lang="en-US" dirty="0"/>
              <a:t> </a:t>
            </a:r>
            <a:r>
              <a:rPr lang="en-US" dirty="0" err="1"/>
              <a:t>nisu</a:t>
            </a:r>
            <a:r>
              <a:rPr lang="en-US" dirty="0"/>
              <a:t> </a:t>
            </a:r>
            <a:r>
              <a:rPr lang="en-US" dirty="0" err="1"/>
              <a:t>izvodljive</a:t>
            </a:r>
            <a:r>
              <a:rPr lang="en-US" dirty="0"/>
              <a:t> </a:t>
            </a:r>
            <a:r>
              <a:rPr lang="en-US" dirty="0" err="1"/>
              <a:t>klasičnim</a:t>
            </a:r>
            <a:r>
              <a:rPr lang="en-US" dirty="0"/>
              <a:t> </a:t>
            </a:r>
            <a:r>
              <a:rPr lang="en-US" dirty="0" err="1"/>
              <a:t>računarima</a:t>
            </a:r>
            <a:r>
              <a:rPr lang="en-US" dirty="0"/>
              <a:t>.</a:t>
            </a:r>
          </a:p>
          <a:p>
            <a:r>
              <a:rPr lang="en-US" dirty="0" err="1"/>
              <a:t>Ograničenja</a:t>
            </a:r>
            <a:r>
              <a:rPr lang="en-US" dirty="0"/>
              <a:t> </a:t>
            </a:r>
            <a:r>
              <a:rPr lang="en-US" dirty="0" err="1"/>
              <a:t>su</a:t>
            </a:r>
            <a:r>
              <a:rPr lang="en-US" dirty="0"/>
              <a:t> </a:t>
            </a:r>
            <a:r>
              <a:rPr lang="en-US" dirty="0" err="1"/>
              <a:t>vezana</a:t>
            </a:r>
            <a:r>
              <a:rPr lang="en-US" dirty="0"/>
              <a:t> za </a:t>
            </a:r>
            <a:r>
              <a:rPr lang="en-US" dirty="0" err="1"/>
              <a:t>trenutna</a:t>
            </a:r>
            <a:r>
              <a:rPr lang="en-US" dirty="0"/>
              <a:t> </a:t>
            </a:r>
            <a:r>
              <a:rPr lang="en-US" dirty="0" err="1"/>
              <a:t>tehnička</a:t>
            </a:r>
            <a:r>
              <a:rPr lang="en-US" dirty="0"/>
              <a:t> </a:t>
            </a:r>
            <a:r>
              <a:rPr lang="en-US" dirty="0" err="1"/>
              <a:t>ograničenja</a:t>
            </a:r>
            <a:r>
              <a:rPr lang="en-US" dirty="0"/>
              <a:t> </a:t>
            </a:r>
            <a:r>
              <a:rPr lang="en-US" dirty="0" err="1"/>
              <a:t>kvantnih</a:t>
            </a:r>
            <a:r>
              <a:rPr lang="en-US" dirty="0"/>
              <a:t> </a:t>
            </a:r>
            <a:r>
              <a:rPr lang="en-US" dirty="0" err="1"/>
              <a:t>računara</a:t>
            </a:r>
            <a:r>
              <a:rPr lang="en-US" dirty="0"/>
              <a:t> </a:t>
            </a:r>
            <a:r>
              <a:rPr lang="en-US" dirty="0" err="1"/>
              <a:t>i</a:t>
            </a:r>
            <a:r>
              <a:rPr lang="en-US" dirty="0"/>
              <a:t> </a:t>
            </a:r>
            <a:r>
              <a:rPr lang="en-US" dirty="0" err="1"/>
              <a:t>složenost</a:t>
            </a:r>
            <a:r>
              <a:rPr lang="en-US" dirty="0"/>
              <a:t> </a:t>
            </a:r>
            <a:r>
              <a:rPr lang="en-US" dirty="0" err="1"/>
              <a:t>integracije</a:t>
            </a:r>
            <a:r>
              <a:rPr lang="en-US" dirty="0"/>
              <a:t> </a:t>
            </a:r>
            <a:r>
              <a:rPr lang="en-US" dirty="0" err="1"/>
              <a:t>sa</a:t>
            </a:r>
            <a:r>
              <a:rPr lang="en-US" dirty="0"/>
              <a:t> </a:t>
            </a:r>
            <a:r>
              <a:rPr lang="en-US" dirty="0" err="1"/>
              <a:t>klasičnim</a:t>
            </a:r>
            <a:r>
              <a:rPr lang="en-US" dirty="0"/>
              <a:t> </a:t>
            </a:r>
            <a:r>
              <a:rPr lang="en-US" dirty="0" err="1"/>
              <a:t>sistemima</a:t>
            </a:r>
            <a:r>
              <a:rPr lang="en-US" dirty="0"/>
              <a:t>.</a:t>
            </a:r>
          </a:p>
          <a:p>
            <a:r>
              <a:rPr lang="en-US" dirty="0" err="1"/>
              <a:t>Postoji</a:t>
            </a:r>
            <a:r>
              <a:rPr lang="en-US" dirty="0"/>
              <a:t> </a:t>
            </a:r>
            <a:r>
              <a:rPr lang="en-US" dirty="0" err="1"/>
              <a:t>veliki</a:t>
            </a:r>
            <a:r>
              <a:rPr lang="en-US" dirty="0"/>
              <a:t> </a:t>
            </a:r>
            <a:r>
              <a:rPr lang="en-US" dirty="0" err="1"/>
              <a:t>potencijal</a:t>
            </a:r>
            <a:r>
              <a:rPr lang="en-US" dirty="0"/>
              <a:t> za </a:t>
            </a:r>
            <a:r>
              <a:rPr lang="en-US" dirty="0" err="1"/>
              <a:t>dalji</a:t>
            </a:r>
            <a:r>
              <a:rPr lang="en-US" dirty="0"/>
              <a:t> </a:t>
            </a:r>
            <a:r>
              <a:rPr lang="en-US" dirty="0" err="1"/>
              <a:t>razvoj</a:t>
            </a:r>
            <a:r>
              <a:rPr lang="en-US" dirty="0"/>
              <a:t>, </a:t>
            </a:r>
            <a:r>
              <a:rPr lang="en-US" dirty="0" err="1"/>
              <a:t>posebno</a:t>
            </a:r>
            <a:r>
              <a:rPr lang="en-US" dirty="0"/>
              <a:t> u </a:t>
            </a:r>
            <a:r>
              <a:rPr lang="en-US" dirty="0" err="1"/>
              <a:t>smislu</a:t>
            </a:r>
            <a:r>
              <a:rPr lang="en-US" dirty="0"/>
              <a:t> </a:t>
            </a:r>
            <a:r>
              <a:rPr lang="en-US" dirty="0" err="1"/>
              <a:t>poboljšanja</a:t>
            </a:r>
            <a:r>
              <a:rPr lang="en-US" dirty="0"/>
              <a:t> </a:t>
            </a:r>
            <a:r>
              <a:rPr lang="en-US" dirty="0" err="1"/>
              <a:t>preciznosti</a:t>
            </a:r>
            <a:r>
              <a:rPr lang="en-US" dirty="0"/>
              <a:t> </a:t>
            </a:r>
            <a:r>
              <a:rPr lang="en-US" dirty="0" err="1"/>
              <a:t>i</a:t>
            </a:r>
            <a:r>
              <a:rPr lang="en-US" dirty="0"/>
              <a:t> </a:t>
            </a:r>
            <a:r>
              <a:rPr lang="en-US" dirty="0" err="1"/>
              <a:t>skalabilnosti</a:t>
            </a:r>
            <a:r>
              <a:rPr lang="en-US" dirty="0"/>
              <a:t> </a:t>
            </a:r>
            <a:r>
              <a:rPr lang="en-US" dirty="0" err="1"/>
              <a:t>softvera</a:t>
            </a:r>
            <a:r>
              <a:rPr lang="en-US" dirty="0"/>
              <a:t>, </a:t>
            </a:r>
            <a:r>
              <a:rPr lang="en-US" dirty="0" err="1"/>
              <a:t>kao</a:t>
            </a:r>
            <a:r>
              <a:rPr lang="en-US" dirty="0"/>
              <a:t> </a:t>
            </a:r>
            <a:r>
              <a:rPr lang="en-US" dirty="0" err="1"/>
              <a:t>i</a:t>
            </a:r>
            <a:r>
              <a:rPr lang="en-US" dirty="0"/>
              <a:t> </a:t>
            </a:r>
            <a:r>
              <a:rPr lang="en-US" dirty="0" err="1"/>
              <a:t>istraživanja</a:t>
            </a:r>
            <a:r>
              <a:rPr lang="en-US" dirty="0"/>
              <a:t> </a:t>
            </a:r>
            <a:r>
              <a:rPr lang="en-US" dirty="0" err="1"/>
              <a:t>novih</a:t>
            </a:r>
            <a:r>
              <a:rPr lang="en-US" dirty="0"/>
              <a:t> </a:t>
            </a:r>
            <a:r>
              <a:rPr lang="en-US" dirty="0" err="1"/>
              <a:t>aplikacija</a:t>
            </a:r>
            <a:r>
              <a:rPr lang="en-US" dirty="0"/>
              <a:t> u </a:t>
            </a:r>
            <a:r>
              <a:rPr lang="en-US" dirty="0" err="1"/>
              <a:t>različitim</a:t>
            </a:r>
            <a:r>
              <a:rPr lang="en-US" dirty="0"/>
              <a:t> </a:t>
            </a:r>
            <a:r>
              <a:rPr lang="en-US" dirty="0" err="1"/>
              <a:t>oblastima</a:t>
            </a:r>
            <a:r>
              <a:rPr lang="en-US" dirty="0"/>
              <a:t>.</a:t>
            </a:r>
          </a:p>
          <a:p>
            <a:endParaRPr lang="en-US" dirty="0"/>
          </a:p>
        </p:txBody>
      </p:sp>
    </p:spTree>
    <p:extLst>
      <p:ext uri="{BB962C8B-B14F-4D97-AF65-F5344CB8AC3E}">
        <p14:creationId xmlns:p14="http://schemas.microsoft.com/office/powerpoint/2010/main" val="3035159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54</TotalTime>
  <Words>633</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Kvantni novac</vt:lpstr>
      <vt:lpstr>O projektu</vt:lpstr>
      <vt:lpstr>Grafički korisnički interfejs</vt:lpstr>
      <vt:lpstr>Algoritam</vt:lpstr>
      <vt:lpstr>Programski kod</vt:lpstr>
      <vt:lpstr>Programski kod</vt:lpstr>
      <vt:lpstr>Programski kod</vt:lpstr>
      <vt:lpstr>Testiranje</vt:lpstr>
      <vt:lpstr>Zaključak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Kvantni novac</dc:title>
  <dc:creator>Veljko Živanović</dc:creator>
  <cp:lastModifiedBy>Veljko Živanović</cp:lastModifiedBy>
  <cp:revision>3</cp:revision>
  <dcterms:created xsi:type="dcterms:W3CDTF">2024-01-08T19:49:32Z</dcterms:created>
  <dcterms:modified xsi:type="dcterms:W3CDTF">2024-01-08T20:49:22Z</dcterms:modified>
</cp:coreProperties>
</file>