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72" r:id="rId14"/>
    <p:sldId id="26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4CB04-2D73-4451-A826-F4FECF6461FD}" type="datetimeFigureOut">
              <a:rPr lang="cs-CZ" smtClean="0"/>
              <a:t>18.02.2025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A03B9-49B0-4313-9DA8-99D07CA28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7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17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Vidíme </a:t>
            </a:r>
            <a:r>
              <a:rPr lang="cs-CZ" b="1" dirty="0"/>
              <a:t>pozvolný růst podílu produktivní populace</a:t>
            </a:r>
            <a:r>
              <a:rPr lang="cs-CZ" dirty="0"/>
              <a:t> v období 2018–2023.</a:t>
            </a:r>
            <a:r>
              <a:rPr lang="cs-CZ" b="1" dirty="0"/>
              <a:t>Zajímavost:</a:t>
            </a:r>
            <a:r>
              <a:rPr lang="cs-CZ" dirty="0"/>
              <a:t> Muži mají vždy </a:t>
            </a:r>
            <a:r>
              <a:rPr lang="cs-CZ" b="1" dirty="0"/>
              <a:t>vyšší podíl v produktivním věku než ženy</a:t>
            </a:r>
            <a:r>
              <a:rPr lang="cs-CZ" dirty="0"/>
              <a:t>, což může být způsobeno delší délkou života žen a dřívějším odchodem do </a:t>
            </a:r>
            <a:r>
              <a:rPr lang="cs-CZ" dirty="0" err="1"/>
              <a:t>důchodu.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Růst podílu ekonomicky aktivní populace může být pozitivní pro ekonomiku, ale je nutné sledovat, zda tento trend přetrvá.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02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Klesající tendence</a:t>
            </a:r>
            <a:r>
              <a:rPr lang="cs-CZ" dirty="0"/>
              <a:t> v obou hodnotách, což naznačuje </a:t>
            </a:r>
            <a:r>
              <a:rPr lang="cs-CZ" b="1" dirty="0"/>
              <a:t>omlazování </a:t>
            </a:r>
            <a:r>
              <a:rPr lang="cs-CZ" b="1" dirty="0" err="1"/>
              <a:t>populace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Mediánový věk (hranice, kdy polovina populace je mladší a polovina starší) </a:t>
            </a:r>
            <a:r>
              <a:rPr lang="cs-CZ" b="1" dirty="0"/>
              <a:t>klesá rychleji než průměrný věk</a:t>
            </a:r>
            <a:r>
              <a:rPr lang="cs-CZ" dirty="0"/>
              <a:t>, což naznačuje </a:t>
            </a:r>
            <a:r>
              <a:rPr lang="cs-CZ" b="1" dirty="0"/>
              <a:t>vyšší zastoupení mladší </a:t>
            </a:r>
            <a:r>
              <a:rPr lang="cs-CZ" b="1" dirty="0" err="1"/>
              <a:t>generace</a:t>
            </a:r>
            <a:r>
              <a:rPr lang="cs-CZ" dirty="0" err="1"/>
              <a:t>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Tento trend může být ovlivněn </a:t>
            </a:r>
            <a:r>
              <a:rPr lang="cs-CZ" b="1" dirty="0"/>
              <a:t>vyšší porodností nebo migrací mladých lidí na Slovensko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3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Pokles indexu ekonomické závislosti</a:t>
            </a:r>
            <a:r>
              <a:rPr lang="cs-CZ" dirty="0"/>
              <a:t> v čase znamená, že </a:t>
            </a:r>
            <a:r>
              <a:rPr lang="cs-CZ" b="1" dirty="0"/>
              <a:t>na jednoho seniora připadá více lidí v produktivním </a:t>
            </a:r>
            <a:r>
              <a:rPr lang="cs-CZ" b="1" dirty="0" err="1"/>
              <a:t>věku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Nejvýraznější pokles je u mužů, což může souviset s nižší průměrnou délkou života oproti </a:t>
            </a:r>
            <a:r>
              <a:rPr lang="cs-CZ" dirty="0" err="1"/>
              <a:t>ženám.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Pokud bude tento trend pokračovat, může to vést k </a:t>
            </a:r>
            <a:r>
              <a:rPr lang="cs-CZ" b="1" dirty="0"/>
              <a:t>nižšímu zatížení důchodového systému</a:t>
            </a:r>
            <a:r>
              <a:rPr lang="cs-CZ" dirty="0"/>
              <a:t> a vyšší udržitelnosti veřejných financí.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1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Demografická analýza Slovenska a Slovenek v ČR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 err="1"/>
              <a:t>Prezentace</a:t>
            </a:r>
            <a:r>
              <a:rPr dirty="0"/>
              <a:t> </a:t>
            </a:r>
            <a:r>
              <a:rPr dirty="0" err="1"/>
              <a:t>výsledků</a:t>
            </a:r>
            <a:r>
              <a:rPr dirty="0"/>
              <a:t> </a:t>
            </a:r>
            <a:r>
              <a:rPr dirty="0" err="1"/>
              <a:t>analýzy</a:t>
            </a:r>
            <a:endParaRPr dirty="0"/>
          </a:p>
          <a:p>
            <a:r>
              <a:rPr dirty="0"/>
              <a:t>Autor: </a:t>
            </a:r>
            <a:r>
              <a:rPr lang="cs-CZ" dirty="0"/>
              <a:t>Martin Šašinka (Zoufalý student, hledající </a:t>
            </a:r>
            <a:r>
              <a:rPr lang="cs-CZ" dirty="0" err="1"/>
              <a:t>sloveskou</a:t>
            </a:r>
            <a:r>
              <a:rPr lang="cs-CZ" dirty="0"/>
              <a:t> dívku s gymplem, studující obor Umělá </a:t>
            </a:r>
            <a:r>
              <a:rPr lang="cs-CZ" dirty="0" err="1"/>
              <a:t>intelignece</a:t>
            </a:r>
            <a:r>
              <a:rPr lang="cs-CZ" dirty="0"/>
              <a:t> na Ostravské univerzitě v Ostravě Přírodovědecká fakulta)</a:t>
            </a:r>
            <a:endParaRPr dirty="0"/>
          </a:p>
          <a:p>
            <a:r>
              <a:rPr dirty="0"/>
              <a:t>Datum: </a:t>
            </a:r>
            <a:r>
              <a:rPr lang="cs-CZ" dirty="0"/>
              <a:t>18.02.2025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A52895-D35D-E1FA-7459-0248E19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Slovenské ženy ve věku 20–30 let</a:t>
            </a:r>
            <a:endParaRPr lang="cs-CZ" dirty="0"/>
          </a:p>
        </p:txBody>
      </p:sp>
      <p:pic>
        <p:nvPicPr>
          <p:cNvPr id="5" name="Zástupný obsah 4" descr="Obsah obrázku text, snímek obrazovky, řada/pruh, Vykreslený graf&#10;&#10;Obsah vygenerovaný umělou inteligencí může být nesprávný.">
            <a:extLst>
              <a:ext uri="{FF2B5EF4-FFF2-40B4-BE49-F238E27FC236}">
                <a16:creationId xmlns:a16="http://schemas.microsoft.com/office/drawing/2014/main" id="{72EB5DEE-9816-127E-EBBD-C3D33FC55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31699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6EDCB7-39BF-4B78-BDE9-37C9845F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98B9-6B2A-AD8D-4DA5-D576CAC3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cs-CZ" dirty="0"/>
              <a:t>Jaká je tedy možnost získat ženu s požadavky na vzdělání, věk a atraktivitu pro Ostravského 25 letého studenta Umělé inteligence na Ostravské univerzitě v Ostravě na přírodovědecké fakultě?</a:t>
            </a:r>
          </a:p>
        </p:txBody>
      </p:sp>
    </p:spTree>
    <p:extLst>
      <p:ext uri="{BB962C8B-B14F-4D97-AF65-F5344CB8AC3E}">
        <p14:creationId xmlns:p14="http://schemas.microsoft.com/office/powerpoint/2010/main" val="155539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0F903-8860-53C2-A6BB-D03FE65B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Odhad odpovědi na celou Českou a Slovenskou republiku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13B995B-E73A-0563-C7EF-29BB6F2C8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16" y="1999285"/>
            <a:ext cx="7753768" cy="4446715"/>
          </a:xfrm>
        </p:spPr>
      </p:pic>
    </p:spTree>
    <p:extLst>
      <p:ext uri="{BB962C8B-B14F-4D97-AF65-F5344CB8AC3E}">
        <p14:creationId xmlns:p14="http://schemas.microsoft.com/office/powerpoint/2010/main" val="10934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003CB1-B0FA-BEF1-453F-A89C524C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Pravděpodobnost náhodného setkání s takovou ženou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F02743C-A010-9A09-C8EC-4EC51E0ED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5" y="2650436"/>
            <a:ext cx="8685589" cy="2183528"/>
          </a:xfrm>
        </p:spPr>
      </p:pic>
    </p:spTree>
    <p:extLst>
      <p:ext uri="{BB962C8B-B14F-4D97-AF65-F5344CB8AC3E}">
        <p14:creationId xmlns:p14="http://schemas.microsoft.com/office/powerpoint/2010/main" val="108157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Otázky a diskuse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Prostor pro vaše dotazy a připomínky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Viz. Sources.txt</a:t>
            </a:r>
          </a:p>
          <a:p>
            <a:r>
              <a:rPr lang="cs-CZ" dirty="0"/>
              <a:t>Celý </a:t>
            </a:r>
            <a:r>
              <a:rPr lang="cs-CZ"/>
              <a:t>projekt naleznete zde: https://github.com/VelkaSunka/Slovakian_woman_propability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Cíl prezentace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Analyzovat</a:t>
            </a:r>
            <a:r>
              <a:rPr dirty="0"/>
              <a:t> </a:t>
            </a:r>
            <a:r>
              <a:rPr dirty="0" err="1"/>
              <a:t>demografické</a:t>
            </a:r>
            <a:r>
              <a:rPr dirty="0"/>
              <a:t> trendy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Slovensku</a:t>
            </a:r>
            <a:endParaRPr dirty="0"/>
          </a:p>
          <a:p>
            <a:r>
              <a:rPr dirty="0"/>
              <a:t>- </a:t>
            </a:r>
            <a:r>
              <a:rPr dirty="0" err="1"/>
              <a:t>Vyhodnotit</a:t>
            </a:r>
            <a:r>
              <a:rPr dirty="0"/>
              <a:t>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slovenských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20–30 let</a:t>
            </a:r>
          </a:p>
          <a:p>
            <a:r>
              <a:rPr dirty="0"/>
              <a:t>- </a:t>
            </a:r>
            <a:r>
              <a:rPr dirty="0" err="1"/>
              <a:t>Odhadnout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s </a:t>
            </a:r>
            <a:r>
              <a:rPr dirty="0" err="1"/>
              <a:t>gymnaziálním</a:t>
            </a:r>
            <a:r>
              <a:rPr dirty="0"/>
              <a:t> </a:t>
            </a:r>
            <a:r>
              <a:rPr dirty="0" err="1"/>
              <a:t>vzděláním</a:t>
            </a:r>
            <a:r>
              <a:rPr dirty="0"/>
              <a:t> a </a:t>
            </a:r>
            <a:r>
              <a:rPr dirty="0" err="1"/>
              <a:t>jejich</a:t>
            </a:r>
            <a:r>
              <a:rPr dirty="0"/>
              <a:t> </a:t>
            </a:r>
            <a:r>
              <a:rPr dirty="0" err="1"/>
              <a:t>atraktivitu</a:t>
            </a:r>
            <a:endParaRPr dirty="0"/>
          </a:p>
          <a:p>
            <a:r>
              <a:rPr dirty="0"/>
              <a:t>- </a:t>
            </a:r>
            <a:r>
              <a:rPr dirty="0" err="1"/>
              <a:t>Porovnat</a:t>
            </a:r>
            <a:r>
              <a:rPr dirty="0"/>
              <a:t> </a:t>
            </a:r>
            <a:r>
              <a:rPr dirty="0" err="1"/>
              <a:t>statistiky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Slovenskem</a:t>
            </a:r>
            <a:r>
              <a:rPr dirty="0"/>
              <a:t> a </a:t>
            </a:r>
            <a:r>
              <a:rPr dirty="0" err="1"/>
              <a:t>Českou</a:t>
            </a:r>
            <a:r>
              <a:rPr dirty="0"/>
              <a:t> </a:t>
            </a:r>
            <a:r>
              <a:rPr dirty="0" err="1"/>
              <a:t>republikou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Vývoj</a:t>
            </a:r>
            <a:r>
              <a:rPr dirty="0"/>
              <a:t> populace </a:t>
            </a:r>
            <a:r>
              <a:rPr dirty="0" err="1"/>
              <a:t>Slovenska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Celkový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obyvatel</a:t>
            </a:r>
            <a:r>
              <a:rPr dirty="0"/>
              <a:t> v </a:t>
            </a:r>
            <a:r>
              <a:rPr dirty="0" err="1"/>
              <a:t>produktivním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(15–64 let)</a:t>
            </a:r>
          </a:p>
          <a:p>
            <a:r>
              <a:rPr dirty="0"/>
              <a:t>- </a:t>
            </a:r>
            <a:r>
              <a:rPr dirty="0" err="1"/>
              <a:t>Průměrný</a:t>
            </a:r>
            <a:r>
              <a:rPr dirty="0"/>
              <a:t> a </a:t>
            </a:r>
            <a:r>
              <a:rPr dirty="0" err="1"/>
              <a:t>mediánový</a:t>
            </a:r>
            <a:r>
              <a:rPr dirty="0"/>
              <a:t> </a:t>
            </a:r>
            <a:r>
              <a:rPr dirty="0" err="1"/>
              <a:t>věk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Index </a:t>
            </a:r>
            <a:r>
              <a:rPr dirty="0" err="1"/>
              <a:t>ekonomické</a:t>
            </a:r>
            <a:r>
              <a:rPr dirty="0"/>
              <a:t> </a:t>
            </a:r>
            <a:r>
              <a:rPr dirty="0" err="1"/>
              <a:t>závislosti</a:t>
            </a:r>
            <a:r>
              <a:rPr dirty="0"/>
              <a:t> </a:t>
            </a:r>
            <a:r>
              <a:rPr dirty="0" err="1"/>
              <a:t>starších</a:t>
            </a:r>
            <a:r>
              <a:rPr dirty="0"/>
              <a:t> </a:t>
            </a:r>
            <a:r>
              <a:rPr dirty="0" err="1"/>
              <a:t>oso</a:t>
            </a:r>
            <a:r>
              <a:rPr lang="cs-CZ" dirty="0"/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85B7DE-057E-5B24-2FD9-C172240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snímek obrazovky, řada/pruh, Vykreslený graf&#10;&#10;Obsah vygenerovaný umělou inteligencí může být nesprávný.">
            <a:extLst>
              <a:ext uri="{FF2B5EF4-FFF2-40B4-BE49-F238E27FC236}">
                <a16:creationId xmlns:a16="http://schemas.microsoft.com/office/drawing/2014/main" id="{D1BF4CB9-F7F2-3535-2161-69B64C133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6298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7D7F-023C-4309-883C-7D8093CB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E03809-5F39-03E5-FADF-5C069AD1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1A66242F-D8ED-4BB3-D9B1-21F5B47C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0337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9AD1-7471-749D-777D-A84C314C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925A3-52F3-8B4C-7B55-71447C7B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řada/pruh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6C46F535-102D-67F5-F72F-E07B6C7C2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53061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D666-6070-06AE-2E98-1C85B5A1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51B50-7F04-E3C1-F79F-93CB8E3B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AC7A7140-D10A-A2CE-6037-E51ACF888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28439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EE552-146B-061B-3F91-03107CFB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B542DF-F914-057E-61E5-48BB179F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Podíl slovenských žen ve věku 20-30 = 0.15</a:t>
            </a:r>
          </a:p>
          <a:p>
            <a:r>
              <a:rPr lang="cs-CZ" sz="2400" dirty="0"/>
              <a:t>Počet cizinek v česku (z celkových žen) = 0.036</a:t>
            </a:r>
          </a:p>
          <a:p>
            <a:r>
              <a:rPr lang="cs-CZ" sz="2400" dirty="0"/>
              <a:t>Počet slovenských žen z cizinek = 0.5</a:t>
            </a:r>
          </a:p>
          <a:p>
            <a:r>
              <a:rPr lang="cs-CZ" sz="2400" dirty="0"/>
              <a:t>Počet žen s gymnáziem = 0.1</a:t>
            </a:r>
          </a:p>
          <a:p>
            <a:r>
              <a:rPr lang="cs-CZ" sz="2400" dirty="0"/>
              <a:t>Koeficient atraktivnosti = 0.5</a:t>
            </a:r>
          </a:p>
          <a:p>
            <a:endParaRPr lang="cs-CZ" sz="2400" dirty="0"/>
          </a:p>
          <a:p>
            <a:r>
              <a:rPr lang="cs-CZ" sz="2400" dirty="0"/>
              <a:t>ODCHYLKA</a:t>
            </a:r>
          </a:p>
          <a:p>
            <a:r>
              <a:rPr lang="cs-CZ" sz="2400" dirty="0"/>
              <a:t>Vždy uváděna +-10%</a:t>
            </a:r>
          </a:p>
        </p:txBody>
      </p:sp>
    </p:spTree>
    <p:extLst>
      <p:ext uri="{BB962C8B-B14F-4D97-AF65-F5344CB8AC3E}">
        <p14:creationId xmlns:p14="http://schemas.microsoft.com/office/powerpoint/2010/main" val="243854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Slovenské</a:t>
            </a:r>
            <a:r>
              <a:rPr dirty="0"/>
              <a:t> </a:t>
            </a:r>
            <a:r>
              <a:rPr dirty="0" err="1"/>
              <a:t>ženy</a:t>
            </a:r>
            <a:r>
              <a:rPr dirty="0"/>
              <a:t> </a:t>
            </a:r>
            <a:r>
              <a:rPr lang="cs-CZ" dirty="0"/>
              <a:t>ve věku 20–30 let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Slovenské ženy ve věku 20–30 let</a:t>
            </a:r>
            <a:r>
              <a:rPr sz="2400" dirty="0"/>
              <a:t> </a:t>
            </a:r>
            <a:endParaRPr lang="cs-CZ" sz="2400" dirty="0"/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Slovensku</a:t>
            </a:r>
            <a:r>
              <a:rPr sz="2400" dirty="0"/>
              <a:t>: ~415 500</a:t>
            </a:r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v </a:t>
            </a:r>
            <a:r>
              <a:rPr sz="2400" dirty="0" err="1"/>
              <a:t>České</a:t>
            </a:r>
            <a:r>
              <a:rPr sz="2400" dirty="0"/>
              <a:t> </a:t>
            </a:r>
            <a:r>
              <a:rPr sz="2400" dirty="0" err="1"/>
              <a:t>republice</a:t>
            </a:r>
            <a:r>
              <a:rPr sz="2400" dirty="0"/>
              <a:t>: ~9 000</a:t>
            </a:r>
          </a:p>
          <a:p>
            <a:r>
              <a:rPr lang="cs-CZ" sz="2400" dirty="0"/>
              <a:t>Podíl žen s gymnaziálním vzděláním</a:t>
            </a:r>
          </a:p>
          <a:p>
            <a:r>
              <a:rPr lang="cs-CZ" sz="2400" dirty="0"/>
              <a:t>- Na Slovensku: ~41 550 žen</a:t>
            </a:r>
          </a:p>
          <a:p>
            <a:r>
              <a:rPr lang="cs-CZ" sz="2400" dirty="0"/>
              <a:t>- V České republice: ~900 žen</a:t>
            </a:r>
          </a:p>
          <a:p>
            <a:r>
              <a:rPr lang="cs-CZ" sz="2400" dirty="0"/>
              <a:t>Podíl žen, které jsou „průměrně atraktivní“</a:t>
            </a:r>
          </a:p>
          <a:p>
            <a:r>
              <a:rPr lang="cs-CZ" sz="2400" dirty="0"/>
              <a:t>- Na Slovensku: ~20 775 žen</a:t>
            </a:r>
          </a:p>
          <a:p>
            <a:r>
              <a:rPr lang="cs-CZ" sz="2400" dirty="0"/>
              <a:t>- V České republice: ~450 žen</a:t>
            </a:r>
          </a:p>
          <a:p>
            <a:endParaRPr lang="cs-CZ" sz="2400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505</Words>
  <Application>Microsoft Office PowerPoint</Application>
  <PresentationFormat>Předvádění na obrazovce (4:3)</PresentationFormat>
  <Paragraphs>54</Paragraphs>
  <Slides>15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Demografická analýza Slovenska a Slovenek v ČR</vt:lpstr>
      <vt:lpstr>Cíl prezentace</vt:lpstr>
      <vt:lpstr>Vývoj populace Slovenska</vt:lpstr>
      <vt:lpstr>Vývoj populace Slovenska</vt:lpstr>
      <vt:lpstr>Vývoj populace Slovenska</vt:lpstr>
      <vt:lpstr>Vývoj populace Slovenska</vt:lpstr>
      <vt:lpstr>Vývoj populace Slovenska</vt:lpstr>
      <vt:lpstr>Proměnné</vt:lpstr>
      <vt:lpstr>Slovenské ženy ve věku 20–30 let</vt:lpstr>
      <vt:lpstr>Slovenské ženy ve věku 20–30 let</vt:lpstr>
      <vt:lpstr>Otázka?</vt:lpstr>
      <vt:lpstr>Odhad odpovědi na celou Českou a Slovenskou republiku</vt:lpstr>
      <vt:lpstr>Pravděpodobnost náhodného setkání s takovou ženou</vt:lpstr>
      <vt:lpstr>Otázky a diskuse</vt:lpstr>
      <vt:lpstr>Zdroje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Šašinka Martin</cp:lastModifiedBy>
  <cp:revision>17</cp:revision>
  <dcterms:created xsi:type="dcterms:W3CDTF">2013-01-27T09:14:16Z</dcterms:created>
  <dcterms:modified xsi:type="dcterms:W3CDTF">2025-02-18T11:45:16Z</dcterms:modified>
  <cp:category/>
</cp:coreProperties>
</file>