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41_FBA074C9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3" r:id="rId3"/>
    <p:sldId id="321" r:id="rId4"/>
    <p:sldId id="354" r:id="rId5"/>
    <p:sldId id="355" r:id="rId6"/>
    <p:sldId id="356" r:id="rId7"/>
    <p:sldId id="357" r:id="rId8"/>
    <p:sldId id="358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8" r:id="rId17"/>
    <p:sldId id="367" r:id="rId18"/>
    <p:sldId id="369" r:id="rId19"/>
    <p:sldId id="370" r:id="rId20"/>
    <p:sldId id="372" r:id="rId21"/>
    <p:sldId id="3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5751A5-341D-597F-EA44-F5683F2DE2EB}" name="Michal Helgert" initials="MH" userId="cf4b2e04c85dea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05133"/>
    <a:srgbClr val="5FDBCF"/>
    <a:srgbClr val="2CC3B4"/>
    <a:srgbClr val="FF8227"/>
    <a:srgbClr val="CC0066"/>
    <a:srgbClr val="79C257"/>
    <a:srgbClr val="B9B9B9"/>
    <a:srgbClr val="873AF2"/>
    <a:srgbClr val="E33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E3ACB-D6D1-4C8A-9346-4C533A9F2417}" v="118" dt="2022-06-08T22:20:50.514"/>
    <p1510:client id="{CDD3AE46-C369-4608-ABD3-E00295D6AC8B}" v="3" dt="2022-06-03T18:48:31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9" autoAdjust="0"/>
    <p:restoredTop sz="96927" autoAdjust="0"/>
  </p:normalViewPr>
  <p:slideViewPr>
    <p:cSldViewPr snapToGrid="0">
      <p:cViewPr varScale="1">
        <p:scale>
          <a:sx n="128" d="100"/>
          <a:sy n="128" d="100"/>
        </p:scale>
        <p:origin x="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Helgert" userId="KA5zbV/EiOlld16hboGn6PxXR8KYxWTMbCg1kZ1iaCo=" providerId="None" clId="Web-{CDD3AE46-C369-4608-ABD3-E00295D6AC8B}"/>
    <pc:docChg chg="addSld delSld">
      <pc:chgData name="Michal Helgert" userId="KA5zbV/EiOlld16hboGn6PxXR8KYxWTMbCg1kZ1iaCo=" providerId="None" clId="Web-{CDD3AE46-C369-4608-ABD3-E00295D6AC8B}" dt="2022-06-03T18:48:31.059" v="2"/>
      <pc:docMkLst>
        <pc:docMk/>
      </pc:docMkLst>
      <pc:sldChg chg="del">
        <pc:chgData name="Michal Helgert" userId="KA5zbV/EiOlld16hboGn6PxXR8KYxWTMbCg1kZ1iaCo=" providerId="None" clId="Web-{CDD3AE46-C369-4608-ABD3-E00295D6AC8B}" dt="2022-06-03T18:48:28.856" v="1"/>
        <pc:sldMkLst>
          <pc:docMk/>
          <pc:sldMk cId="3736058560" sldId="371"/>
        </pc:sldMkLst>
      </pc:sldChg>
      <pc:sldChg chg="add del replId">
        <pc:chgData name="Michal Helgert" userId="KA5zbV/EiOlld16hboGn6PxXR8KYxWTMbCg1kZ1iaCo=" providerId="None" clId="Web-{CDD3AE46-C369-4608-ABD3-E00295D6AC8B}" dt="2022-06-03T18:48:31.059" v="2"/>
        <pc:sldMkLst>
          <pc:docMk/>
          <pc:sldMk cId="719713868" sldId="374"/>
        </pc:sldMkLst>
      </pc:sldChg>
    </pc:docChg>
  </pc:docChgLst>
  <pc:docChgLst>
    <pc:chgData name="Michal Helgert" userId="KA5zbV/EiOlld16hboGn6PxXR8KYxWTMbCg1kZ1iaCo=" providerId="None" clId="Web-{B31E3ACB-D6D1-4C8A-9346-4C533A9F2417}"/>
    <pc:docChg chg="modSld">
      <pc:chgData name="Michal Helgert" userId="KA5zbV/EiOlld16hboGn6PxXR8KYxWTMbCg1kZ1iaCo=" providerId="None" clId="Web-{B31E3ACB-D6D1-4C8A-9346-4C533A9F2417}" dt="2022-06-08T22:20:49.186" v="68" actId="20577"/>
      <pc:docMkLst>
        <pc:docMk/>
      </pc:docMkLst>
      <pc:sldChg chg="addSp modSp">
        <pc:chgData name="Michal Helgert" userId="KA5zbV/EiOlld16hboGn6PxXR8KYxWTMbCg1kZ1iaCo=" providerId="None" clId="Web-{B31E3ACB-D6D1-4C8A-9346-4C533A9F2417}" dt="2022-06-08T22:20:49.186" v="68" actId="20577"/>
        <pc:sldMkLst>
          <pc:docMk/>
          <pc:sldMk cId="3634146563" sldId="366"/>
        </pc:sldMkLst>
        <pc:spChg chg="add mod">
          <ac:chgData name="Michal Helgert" userId="KA5zbV/EiOlld16hboGn6PxXR8KYxWTMbCg1kZ1iaCo=" providerId="None" clId="Web-{B31E3ACB-D6D1-4C8A-9346-4C533A9F2417}" dt="2022-06-08T22:20:49.186" v="68" actId="20577"/>
          <ac:spMkLst>
            <pc:docMk/>
            <pc:sldMk cId="3634146563" sldId="366"/>
            <ac:spMk id="4" creationId="{C6D60E0F-6624-87B1-266E-47C6ACB2676E}"/>
          </ac:spMkLst>
        </pc:spChg>
        <pc:spChg chg="mod">
          <ac:chgData name="Michal Helgert" userId="KA5zbV/EiOlld16hboGn6PxXR8KYxWTMbCg1kZ1iaCo=" providerId="None" clId="Web-{B31E3ACB-D6D1-4C8A-9346-4C533A9F2417}" dt="2022-06-08T22:18:32.932" v="33" actId="20577"/>
          <ac:spMkLst>
            <pc:docMk/>
            <pc:sldMk cId="3634146563" sldId="366"/>
            <ac:spMk id="15" creationId="{DCA63B64-BFDD-1E39-4516-EC4D89C60F84}"/>
          </ac:spMkLst>
        </pc:spChg>
      </pc:sldChg>
    </pc:docChg>
  </pc:docChgLst>
</pc:chgInfo>
</file>

<file path=ppt/comments/modernComment_141_FBA074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14A232-213F-4790-8124-799359A409DF}" authorId="{B35751A5-341D-597F-EA44-F5683F2DE2EB}" created="2022-02-27T14:36:41.793">
    <pc:sldMkLst xmlns:pc="http://schemas.microsoft.com/office/powerpoint/2013/main/command">
      <pc:docMk/>
      <pc:sldMk cId="4221596873" sldId="321"/>
    </pc:sldMkLst>
    <p188:txBody>
      <a:bodyPr/>
      <a:lstStyle/>
      <a:p>
        <a:r>
          <a:rPr lang="cs-CZ"/>
          <a:t>Zdroje:
https://gs.statcounter.com/os-market-share/tablet/worldwide#monthly-202108-202108-bar
https://gs.statcounter.com/os-market-share/desktop/worldwide/#monthly-202109-202109-bar
https://gs.statcounter.com/os-market-share/mobile/worldwide/#monthly-202109-202109-bar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4:54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24575,'0'1'0,"0"0"0,1 0 0,-1-1 0,0 1 0,1 0 0,-1-1 0,1 1 0,-1 0 0,1-1 0,-1 1 0,1-1 0,0 1 0,-1-1 0,1 1 0,-1-1 0,1 1 0,0-1 0,0 1 0,17 7 0,-14-6 0,3 1 0,77 33 0,-73-33 0,1 0 0,-1 0 0,1-1 0,0 0 0,21-1 0,398-2 0,-403 2 0,-1 2 0,51 12 0,-48-9 0,56 6 0,-37-12 0,54-7 0,-26 1 0,31 6 62,-57 0-1489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4:57.1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51 24575,'19'0'0,"259"-4"0,-1-20 0,-218 18 0,96 2 0,-111 4 0,-24 0 0,27-6 0,-27 3 0,29 0 0,459 3 0,-486 1-341,0 0 0,-1 2-1,29 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10:25:07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1,'2'2,"1"0,1 0,-1 0,0 0,0-1,1 1,-1-1,1 0,4 1,6 2,27 9,1-3,-1-1,73 5,132-7,-204-7,37 1,373 7,490 6,-817-14,181 7,-20-1,305 3,128-5,-413-5,-63 1,-229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DBE20-9D2B-4281-85DE-C67CB6D573C6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DCDD-598C-4D07-BF0A-3C3CD2BD72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43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docs.github.com/en/repositories/releasing-projects-on-github/managing-releases-in-a-reposi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hyperlink" Target="https://github.com/PostHog/posthog" TargetMode="External"/><Relationship Id="rId4" Type="http://schemas.openxmlformats.org/officeDocument/2006/relationships/hyperlink" Target="https://docs.github.com/en/get-started/writing-on-github/working-with-advanced-formatting/organizing-information-with-table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wertol/MetroAplika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microsoft.com/office/2018/10/relationships/comments" Target="../comments/modernComment_141_FBA074C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qbGKbro1q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69158-572B-47BD-B6F6-27E6D9AD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742" y="2591397"/>
            <a:ext cx="10226515" cy="1203757"/>
          </a:xfrm>
        </p:spPr>
        <p:txBody>
          <a:bodyPr>
            <a:normAutofit fontScale="90000"/>
          </a:bodyPr>
          <a:lstStyle/>
          <a:p>
            <a:r>
              <a:rPr lang="cs-CZ" sz="5700" b="1" dirty="0"/>
              <a:t>Publikování</a:t>
            </a:r>
            <a:r>
              <a:rPr lang="cs-CZ" sz="5700" dirty="0"/>
              <a:t> </a:t>
            </a:r>
            <a:r>
              <a:rPr lang="cs-CZ" sz="5700" b="1" dirty="0">
                <a:latin typeface="Arial Rounded MT Bold" panose="020F0704030504030204" pitchFamily="34" charset="0"/>
              </a:rPr>
              <a:t>konzolových</a:t>
            </a:r>
            <a:br>
              <a:rPr lang="cs-CZ" sz="5700" dirty="0"/>
            </a:br>
            <a:r>
              <a:rPr lang="cs-CZ" sz="5700" b="1" dirty="0"/>
              <a:t> a </a:t>
            </a:r>
            <a:r>
              <a:rPr lang="cs-CZ" sz="57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WPF</a:t>
            </a:r>
            <a:r>
              <a:rPr lang="cs-CZ" sz="5700" dirty="0"/>
              <a:t> </a:t>
            </a:r>
            <a:r>
              <a:rPr lang="cs-CZ" sz="5700" b="1" dirty="0"/>
              <a:t>aplikací</a:t>
            </a:r>
            <a:br>
              <a:rPr lang="cs-CZ" sz="5700" dirty="0"/>
            </a:br>
            <a:endParaRPr lang="cs-CZ" sz="57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AF8516-44F6-41E2-A04C-8DDD0D1E0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8" y="6000332"/>
            <a:ext cx="10106526" cy="460625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1. </a:t>
            </a:r>
            <a:r>
              <a:rPr lang="cs-CZ" dirty="0"/>
              <a:t>a </a:t>
            </a:r>
            <a:r>
              <a:rPr lang="cs-CZ" b="1" dirty="0"/>
              <a:t>2. ročník							Michal Helgert</a:t>
            </a:r>
          </a:p>
        </p:txBody>
      </p:sp>
    </p:spTree>
    <p:extLst>
      <p:ext uri="{BB962C8B-B14F-4D97-AF65-F5344CB8AC3E}">
        <p14:creationId xmlns:p14="http://schemas.microsoft.com/office/powerpoint/2010/main" val="111767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2929225" y="4564132"/>
            <a:ext cx="7526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Publikování do složky: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Nevytváří instalační soubor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Vhodné použít pro případ, kdy ještě budeme chtít modifikovat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soubory aplikace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Testovací účely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Nenastane problém s odinstalováním starší verze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E1A926A-6A3F-B4DB-8AE2-80BCC483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3" y="1428930"/>
            <a:ext cx="6296297" cy="2920086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F13C45A-63BA-71FC-6E3F-A3C8C841C243}"/>
              </a:ext>
            </a:extLst>
          </p:cNvPr>
          <p:cNvCxnSpPr/>
          <p:nvPr/>
        </p:nvCxnSpPr>
        <p:spPr>
          <a:xfrm>
            <a:off x="2873827" y="4114397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5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45" y="0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4066573" y="3771216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Vyber možnost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E1A926A-6A3F-B4DB-8AE2-80BCC483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956692"/>
            <a:ext cx="5260377" cy="2439649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F13C45A-63BA-71FC-6E3F-A3C8C841C243}"/>
              </a:ext>
            </a:extLst>
          </p:cNvPr>
          <p:cNvCxnSpPr>
            <a:cxnSpLocks/>
          </p:cNvCxnSpPr>
          <p:nvPr/>
        </p:nvCxnSpPr>
        <p:spPr>
          <a:xfrm>
            <a:off x="5578238" y="3086784"/>
            <a:ext cx="714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F7310892-D609-BB92-4374-803AD17B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6" y="2033400"/>
            <a:ext cx="5644282" cy="2254813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1A6AD1C2-323E-B789-3E8A-1B31A40B4D42}"/>
              </a:ext>
            </a:extLst>
          </p:cNvPr>
          <p:cNvCxnSpPr>
            <a:cxnSpLocks/>
          </p:cNvCxnSpPr>
          <p:nvPr/>
        </p:nvCxnSpPr>
        <p:spPr>
          <a:xfrm>
            <a:off x="5745480" y="4074448"/>
            <a:ext cx="701040" cy="0"/>
          </a:xfrm>
          <a:prstGeom prst="straightConnector1">
            <a:avLst/>
          </a:prstGeom>
          <a:ln w="38100">
            <a:solidFill>
              <a:srgbClr val="F4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55F7208-22F8-56CA-3AF1-CA5EE8CF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9568"/>
            <a:ext cx="4090130" cy="2338432"/>
          </a:xfrm>
          <a:prstGeom prst="rect">
            <a:avLst/>
          </a:prstGeom>
        </p:spPr>
      </p:pic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AA466D1-5603-4469-4652-E019AD0C4ABC}"/>
              </a:ext>
            </a:extLst>
          </p:cNvPr>
          <p:cNvCxnSpPr/>
          <p:nvPr/>
        </p:nvCxnSpPr>
        <p:spPr>
          <a:xfrm flipH="1">
            <a:off x="3540034" y="4140548"/>
            <a:ext cx="550096" cy="305178"/>
          </a:xfrm>
          <a:prstGeom prst="straightConnector1">
            <a:avLst/>
          </a:prstGeom>
          <a:ln w="38100">
            <a:solidFill>
              <a:srgbClr val="F4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7E45409A-1488-CCFB-520F-AB11E30FE149}"/>
              </a:ext>
            </a:extLst>
          </p:cNvPr>
          <p:cNvSpPr txBox="1"/>
          <p:nvPr/>
        </p:nvSpPr>
        <p:spPr>
          <a:xfrm>
            <a:off x="4410892" y="6242447"/>
            <a:ext cx="63527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Zde můžeme přímo omezit na nějakou konkrétní platformu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sz="1600" dirty="0">
                <a:solidFill>
                  <a:schemeClr val="bg1"/>
                </a:solidFill>
              </a:rPr>
              <a:t>(např. 64 bitové počítače s </a:t>
            </a:r>
            <a:r>
              <a:rPr lang="cs-CZ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Windows</a:t>
            </a:r>
            <a:r>
              <a:rPr lang="cs-CZ" sz="1600" dirty="0">
                <a:solidFill>
                  <a:schemeClr val="bg1"/>
                </a:solidFill>
              </a:rPr>
              <a:t> nebo </a:t>
            </a:r>
            <a:r>
              <a:rPr lang="cs-CZ" sz="1600" b="1" dirty="0">
                <a:solidFill>
                  <a:schemeClr val="bg1">
                    <a:lumMod val="85000"/>
                  </a:schemeClr>
                </a:solidFill>
              </a:rPr>
              <a:t>MacOS</a:t>
            </a:r>
            <a:r>
              <a:rPr lang="cs-CZ" sz="1600" dirty="0">
                <a:solidFill>
                  <a:schemeClr val="bg1"/>
                </a:solidFill>
              </a:rPr>
              <a:t>)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B8E744D6-E982-995F-7312-76B22A9277DB}"/>
              </a:ext>
            </a:extLst>
          </p:cNvPr>
          <p:cNvCxnSpPr>
            <a:cxnSpLocks/>
          </p:cNvCxnSpPr>
          <p:nvPr/>
        </p:nvCxnSpPr>
        <p:spPr>
          <a:xfrm flipH="1">
            <a:off x="3753394" y="6444343"/>
            <a:ext cx="613955" cy="0"/>
          </a:xfrm>
          <a:prstGeom prst="straightConnector1">
            <a:avLst/>
          </a:prstGeom>
          <a:ln w="57150">
            <a:solidFill>
              <a:srgbClr val="FF82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45" y="0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14B07F2-F5C0-2FAE-C881-5CBA93CE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5" y="1917053"/>
            <a:ext cx="5056624" cy="4567273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EDF90C6-0A8C-618B-F2E4-73ADD3670E1B}"/>
              </a:ext>
            </a:extLst>
          </p:cNvPr>
          <p:cNvSpPr txBox="1"/>
          <p:nvPr/>
        </p:nvSpPr>
        <p:spPr>
          <a:xfrm>
            <a:off x="2557097" y="1133974"/>
            <a:ext cx="792454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2000" b="1" u="sng" dirty="0"/>
              <a:t>Takto vypadá profil pro publikování na MacOS (osx-x64)</a:t>
            </a:r>
          </a:p>
          <a:p>
            <a:r>
              <a:rPr lang="cs-CZ" sz="1600" dirty="0"/>
              <a:t>Vytvoří jen jeden soubor, přes který se aplikace spouští a zároveň obsahuje její data</a:t>
            </a:r>
          </a:p>
        </p:txBody>
      </p:sp>
      <p:sp>
        <p:nvSpPr>
          <p:cNvPr id="11" name="Šipka: ohnutá nahoru 10">
            <a:extLst>
              <a:ext uri="{FF2B5EF4-FFF2-40B4-BE49-F238E27FC236}">
                <a16:creationId xmlns:a16="http://schemas.microsoft.com/office/drawing/2014/main" id="{DF49E37D-B1AE-710A-C3B7-A63ABBDBF724}"/>
              </a:ext>
            </a:extLst>
          </p:cNvPr>
          <p:cNvSpPr/>
          <p:nvPr/>
        </p:nvSpPr>
        <p:spPr>
          <a:xfrm rot="5400000">
            <a:off x="1547648" y="3237114"/>
            <a:ext cx="3645138" cy="731520"/>
          </a:xfrm>
          <a:prstGeom prst="bentUpArrow">
            <a:avLst/>
          </a:prstGeom>
          <a:solidFill>
            <a:srgbClr val="2CC3B4"/>
          </a:solidFill>
          <a:ln>
            <a:solidFill>
              <a:srgbClr val="2C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057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5DF71538-6F28-DEF2-7693-ADD5FA7AFD74}"/>
              </a:ext>
            </a:extLst>
          </p:cNvPr>
          <p:cNvSpPr/>
          <p:nvPr/>
        </p:nvSpPr>
        <p:spPr>
          <a:xfrm>
            <a:off x="0" y="5179454"/>
            <a:ext cx="2404056" cy="1678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45" y="0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aplikací - finále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D9BB11C-076B-F975-00A8-3A13BC7BF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89"/>
          <a:stretch/>
        </p:blipFill>
        <p:spPr>
          <a:xfrm>
            <a:off x="3039433" y="962066"/>
            <a:ext cx="5484423" cy="1624309"/>
          </a:xfrm>
          <a:prstGeom prst="rect">
            <a:avLst/>
          </a:prstGeom>
        </p:spPr>
      </p:pic>
      <p:sp>
        <p:nvSpPr>
          <p:cNvPr id="7" name="Šipka: dolů 6">
            <a:extLst>
              <a:ext uri="{FF2B5EF4-FFF2-40B4-BE49-F238E27FC236}">
                <a16:creationId xmlns:a16="http://schemas.microsoft.com/office/drawing/2014/main" id="{86246DCB-27B8-2CF5-0906-3104909BAD5A}"/>
              </a:ext>
            </a:extLst>
          </p:cNvPr>
          <p:cNvSpPr/>
          <p:nvPr/>
        </p:nvSpPr>
        <p:spPr>
          <a:xfrm>
            <a:off x="5459428" y="2586375"/>
            <a:ext cx="322216" cy="59709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18951D0-9C1C-5A75-3B38-3ECEEB70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84" y="3393969"/>
            <a:ext cx="4857247" cy="2091506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957CF97-FE12-CDFC-8137-F275A1A67565}"/>
              </a:ext>
            </a:extLst>
          </p:cNvPr>
          <p:cNvSpPr txBox="1"/>
          <p:nvPr/>
        </p:nvSpPr>
        <p:spPr>
          <a:xfrm>
            <a:off x="4598431" y="5146921"/>
            <a:ext cx="44051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1600" dirty="0">
                <a:solidFill>
                  <a:srgbClr val="7030A0"/>
                </a:solidFill>
              </a:rPr>
              <a:t>Zvolit složku, kam se má aplikace nainstalovat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D36A441-FBDB-AF55-64EF-41321E41C88D}"/>
              </a:ext>
            </a:extLst>
          </p:cNvPr>
          <p:cNvSpPr/>
          <p:nvPr/>
        </p:nvSpPr>
        <p:spPr>
          <a:xfrm>
            <a:off x="4191241" y="2137650"/>
            <a:ext cx="2052399" cy="4487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3C2C84B-02A9-8AAB-772D-604FF70C52F4}"/>
              </a:ext>
            </a:extLst>
          </p:cNvPr>
          <p:cNvSpPr txBox="1"/>
          <p:nvPr/>
        </p:nvSpPr>
        <p:spPr>
          <a:xfrm>
            <a:off x="1492499" y="6141501"/>
            <a:ext cx="878965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Skrze </a:t>
            </a:r>
            <a:r>
              <a:rPr lang="cs-CZ" sz="2400" b="1" dirty="0" err="1">
                <a:solidFill>
                  <a:schemeClr val="bg1"/>
                </a:solidFill>
              </a:rPr>
              <a:t>ClickOnce</a:t>
            </a:r>
            <a:r>
              <a:rPr lang="cs-CZ" sz="2400" dirty="0">
                <a:solidFill>
                  <a:schemeClr val="bg1"/>
                </a:solidFill>
              </a:rPr>
              <a:t> vytvořte instalační soubory pro vaše aplikace</a:t>
            </a:r>
          </a:p>
        </p:txBody>
      </p:sp>
    </p:spTree>
    <p:extLst>
      <p:ext uri="{BB962C8B-B14F-4D97-AF65-F5344CB8AC3E}">
        <p14:creationId xmlns:p14="http://schemas.microsoft.com/office/powerpoint/2010/main" val="176414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9" y="-207433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aplikací - finále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0E76B8-E9C5-BD21-1404-F2F00FB0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62" y="1047545"/>
            <a:ext cx="7090305" cy="5027307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957CF97-FE12-CDFC-8137-F275A1A67565}"/>
              </a:ext>
            </a:extLst>
          </p:cNvPr>
          <p:cNvSpPr txBox="1"/>
          <p:nvPr/>
        </p:nvSpPr>
        <p:spPr>
          <a:xfrm>
            <a:off x="3908729" y="4313766"/>
            <a:ext cx="3971087" cy="307777"/>
          </a:xfrm>
          <a:prstGeom prst="rect">
            <a:avLst/>
          </a:prstGeom>
          <a:solidFill>
            <a:srgbClr val="5FDBC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002060"/>
                </a:solidFill>
              </a:rPr>
              <a:t>Prozatím tato možnost, instalace bude </a:t>
            </a:r>
            <a:r>
              <a:rPr lang="cs-CZ" sz="1400" dirty="0" err="1">
                <a:solidFill>
                  <a:srgbClr val="002060"/>
                </a:solidFill>
              </a:rPr>
              <a:t>offline</a:t>
            </a:r>
            <a:r>
              <a:rPr lang="cs-CZ" sz="1400" dirty="0">
                <a:solidFill>
                  <a:srgbClr val="002060"/>
                </a:solidFill>
              </a:rPr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374882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9" y="-207433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aplikací - finále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A49341FB-BBDD-D133-A044-B1E38BFB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60" y="1012791"/>
            <a:ext cx="5578382" cy="3931206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2BFDF8B6-0ADF-D1C2-5BF7-83BA9C06F0F9}"/>
              </a:ext>
            </a:extLst>
          </p:cNvPr>
          <p:cNvSpPr txBox="1"/>
          <p:nvPr/>
        </p:nvSpPr>
        <p:spPr>
          <a:xfrm>
            <a:off x="4876801" y="3941233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bg1"/>
                </a:solidFill>
              </a:rPr>
              <a:t>Zde můžeš nastavit verzi :)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CA63B64-BFDD-1E39-4516-EC4D89C60F84}"/>
              </a:ext>
            </a:extLst>
          </p:cNvPr>
          <p:cNvSpPr txBox="1"/>
          <p:nvPr/>
        </p:nvSpPr>
        <p:spPr>
          <a:xfrm>
            <a:off x="2599266" y="5018845"/>
            <a:ext cx="862620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cs-CZ" u="sng" dirty="0">
                <a:solidFill>
                  <a:schemeClr val="tx1"/>
                </a:solidFill>
              </a:rPr>
              <a:t>Sémantické verzování: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tx1"/>
                </a:solidFill>
                <a:highlight>
                  <a:srgbClr val="FFFF00"/>
                </a:highlight>
              </a:rPr>
              <a:t>MAJOR</a:t>
            </a:r>
            <a:r>
              <a:rPr lang="cs-CZ" dirty="0">
                <a:solidFill>
                  <a:schemeClr val="tx1"/>
                </a:solidFill>
              </a:rPr>
              <a:t> – velké změny, nevratné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tx1"/>
                </a:solidFill>
                <a:highlight>
                  <a:srgbClr val="00FF00"/>
                </a:highlight>
              </a:rPr>
              <a:t>MINOR</a:t>
            </a:r>
            <a:r>
              <a:rPr lang="cs-CZ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– nové funkce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tx1"/>
                </a:solidFill>
                <a:highlight>
                  <a:srgbClr val="00FFFF"/>
                </a:highlight>
              </a:rPr>
              <a:t>BUILD</a:t>
            </a:r>
            <a:r>
              <a:rPr lang="cs-CZ" dirty="0">
                <a:solidFill>
                  <a:schemeClr val="tx1"/>
                </a:solidFill>
              </a:rPr>
              <a:t> – rozdílná čísla když se změní např. platforma (Mac / Windows)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tx1"/>
                </a:solidFill>
                <a:highlight>
                  <a:srgbClr val="C0C0C0"/>
                </a:highlight>
              </a:rPr>
              <a:t>REVISION</a:t>
            </a:r>
            <a:r>
              <a:rPr lang="cs-CZ" dirty="0">
                <a:solidFill>
                  <a:schemeClr val="tx1"/>
                </a:solidFill>
              </a:rPr>
              <a:t> – žádná nová funkcionalita, opravy chyb (překlepy v UI, </a:t>
            </a:r>
            <a:r>
              <a:rPr lang="cs-CZ" dirty="0" err="1">
                <a:solidFill>
                  <a:schemeClr val="tx1"/>
                </a:solidFill>
              </a:rPr>
              <a:t>bugfixy</a:t>
            </a:r>
            <a:r>
              <a:rPr lang="cs-CZ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E0D71E3-5D23-12AE-C923-9554B59541D0}"/>
              </a:ext>
            </a:extLst>
          </p:cNvPr>
          <p:cNvSpPr/>
          <p:nvPr/>
        </p:nvSpPr>
        <p:spPr>
          <a:xfrm>
            <a:off x="7315200" y="4550834"/>
            <a:ext cx="626534" cy="2667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60E0F-6624-87B1-266E-47C6ACB2676E}"/>
              </a:ext>
            </a:extLst>
          </p:cNvPr>
          <p:cNvSpPr txBox="1"/>
          <p:nvPr/>
        </p:nvSpPr>
        <p:spPr>
          <a:xfrm>
            <a:off x="7576696" y="5290694"/>
            <a:ext cx="243506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mic Sans MS"/>
                <a:cs typeface="Courier New"/>
              </a:rPr>
              <a:t>např</a:t>
            </a:r>
            <a:r>
              <a:rPr lang="en-US" sz="2400" dirty="0">
                <a:solidFill>
                  <a:srgbClr val="000000"/>
                </a:solidFill>
                <a:latin typeface="Comic Sans MS"/>
                <a:cs typeface="Courier New"/>
              </a:rPr>
              <a:t>.</a:t>
            </a:r>
            <a:r>
              <a:rPr lang="en-US" sz="2400" b="1" i="1" dirty="0">
                <a:solidFill>
                  <a:srgbClr val="000000"/>
                </a:solidFill>
                <a:latin typeface="TW Cen MT"/>
              </a:rPr>
              <a:t> 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</a:rPr>
              <a:t>2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</a:rPr>
              <a:t>7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0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3414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9" y="-207433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aplikací - finále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BFDF8B6-0ADF-D1C2-5BF7-83BA9C06F0F9}"/>
              </a:ext>
            </a:extLst>
          </p:cNvPr>
          <p:cNvSpPr txBox="1"/>
          <p:nvPr/>
        </p:nvSpPr>
        <p:spPr>
          <a:xfrm>
            <a:off x="7970570" y="1069427"/>
            <a:ext cx="4005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>
                <a:solidFill>
                  <a:schemeClr val="bg1"/>
                </a:solidFill>
              </a:rPr>
              <a:t>Při publikování jakéhokoli projektu:</a:t>
            </a:r>
            <a:br>
              <a:rPr lang="cs-CZ" sz="1400" b="1" dirty="0">
                <a:solidFill>
                  <a:schemeClr val="bg1"/>
                </a:solidFill>
              </a:rPr>
            </a:br>
            <a:r>
              <a:rPr lang="cs-CZ" sz="1600" dirty="0">
                <a:solidFill>
                  <a:srgbClr val="FF0000"/>
                </a:solidFill>
              </a:rPr>
              <a:t>Nezapomeň vždy to publikování zahájit :)</a:t>
            </a:r>
            <a:endParaRPr lang="cs-CZ" sz="1400" dirty="0">
              <a:solidFill>
                <a:srgbClr val="FF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04236C-793C-C276-D938-2E0DE770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9" y="834197"/>
            <a:ext cx="7675368" cy="3669755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9F05B42-ED1F-5330-99C3-1294EB132C57}"/>
              </a:ext>
            </a:extLst>
          </p:cNvPr>
          <p:cNvSpPr/>
          <p:nvPr/>
        </p:nvSpPr>
        <p:spPr>
          <a:xfrm>
            <a:off x="6696673" y="918796"/>
            <a:ext cx="958362" cy="4615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B12D717-8CF9-73F9-EF07-523706C04B95}"/>
              </a:ext>
            </a:extLst>
          </p:cNvPr>
          <p:cNvSpPr txBox="1"/>
          <p:nvPr/>
        </p:nvSpPr>
        <p:spPr>
          <a:xfrm>
            <a:off x="3520194" y="5737328"/>
            <a:ext cx="635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Ve složce najdete po kliknutí na „</a:t>
            </a:r>
            <a:r>
              <a:rPr lang="cs-CZ" sz="2400" dirty="0">
                <a:solidFill>
                  <a:srgbClr val="F4EE00"/>
                </a:solidFill>
              </a:rPr>
              <a:t>Publikovat</a:t>
            </a:r>
            <a:r>
              <a:rPr lang="cs-CZ" sz="2400" dirty="0">
                <a:solidFill>
                  <a:schemeClr val="bg1"/>
                </a:solidFill>
              </a:rPr>
              <a:t>“</a:t>
            </a:r>
            <a:br>
              <a:rPr lang="cs-CZ" sz="2400" dirty="0">
                <a:solidFill>
                  <a:schemeClr val="bg1"/>
                </a:solidFill>
              </a:rPr>
            </a:br>
            <a:r>
              <a:rPr lang="cs-CZ" sz="2400" dirty="0">
                <a:solidFill>
                  <a:schemeClr val="bg1"/>
                </a:solidFill>
              </a:rPr>
              <a:t>funkční instalační soubor :)</a:t>
            </a:r>
          </a:p>
        </p:txBody>
      </p:sp>
    </p:spTree>
    <p:extLst>
      <p:ext uri="{BB962C8B-B14F-4D97-AF65-F5344CB8AC3E}">
        <p14:creationId xmlns:p14="http://schemas.microsoft.com/office/powerpoint/2010/main" val="417716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8E394B-A000-85C7-D2BD-2ACCDA3E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7" y="314548"/>
            <a:ext cx="5832542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Původ slova „</a:t>
            </a:r>
            <a:r>
              <a:rPr lang="cs-CZ" b="1" dirty="0"/>
              <a:t>Patch</a:t>
            </a:r>
            <a:r>
              <a:rPr lang="cs-CZ" dirty="0"/>
              <a:t>“</a:t>
            </a:r>
          </a:p>
        </p:txBody>
      </p:sp>
      <p:pic>
        <p:nvPicPr>
          <p:cNvPr id="5" name="Zástupný obsah 4" descr="Obsah obrázku text, účtenka&#10;&#10;Popis byl vytvořen automaticky">
            <a:extLst>
              <a:ext uri="{FF2B5EF4-FFF2-40B4-BE49-F238E27FC236}">
                <a16:creationId xmlns:a16="http://schemas.microsoft.com/office/drawing/2014/main" id="{4B2F461D-46C5-4813-2A43-25E59034F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72" y="0"/>
            <a:ext cx="4343849" cy="6869345"/>
          </a:xfrm>
        </p:spPr>
      </p:pic>
    </p:spTree>
    <p:extLst>
      <p:ext uri="{BB962C8B-B14F-4D97-AF65-F5344CB8AC3E}">
        <p14:creationId xmlns:p14="http://schemas.microsoft.com/office/powerpoint/2010/main" val="161983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DABA2D-C994-FDAB-34B6-34B1D773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b="1" dirty="0">
                <a:solidFill>
                  <a:schemeClr val="bg1"/>
                </a:solidFill>
              </a:rPr>
              <a:t>Přidání do 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4C31C5-0157-1355-C9E9-60D3FE0A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Přidání souboru s aplikací do repositáře</a:t>
            </a:r>
            <a:r>
              <a:rPr lang="cs-CZ" dirty="0">
                <a:solidFill>
                  <a:srgbClr val="FFFF00"/>
                </a:solidFill>
              </a:rPr>
              <a:t> </a:t>
            </a:r>
            <a:r>
              <a:rPr lang="cs-CZ" sz="2400" dirty="0">
                <a:solidFill>
                  <a:srgbClr val="FFFF00"/>
                </a:solidFill>
              </a:rPr>
              <a:t>(odkaz)</a:t>
            </a:r>
            <a:endParaRPr lang="cs-CZ" dirty="0">
              <a:solidFill>
                <a:srgbClr val="FFFF00"/>
              </a:solidFill>
            </a:endParaRPr>
          </a:p>
          <a:p>
            <a:r>
              <a:rPr lang="cs-CZ" b="1" dirty="0">
                <a:solidFill>
                  <a:schemeClr val="bg1">
                    <a:lumMod val="85000"/>
                  </a:schemeClr>
                </a:solidFill>
              </a:rPr>
              <a:t>Jak psát README a popisky verzí</a:t>
            </a:r>
          </a:p>
          <a:p>
            <a:pPr lvl="1"/>
            <a:r>
              <a:rPr lang="cs-CZ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Formátování a text</a:t>
            </a:r>
            <a:r>
              <a:rPr lang="cs-CZ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cs-CZ" dirty="0">
                <a:solidFill>
                  <a:srgbClr val="F4EE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Pokročilé formátování</a:t>
            </a:r>
            <a:endParaRPr lang="cs-CZ" dirty="0">
              <a:solidFill>
                <a:srgbClr val="F4EE00"/>
              </a:solidFill>
            </a:endParaRPr>
          </a:p>
          <a:p>
            <a:pPr lvl="1"/>
            <a:r>
              <a:rPr lang="cs-CZ" dirty="0">
                <a:solidFill>
                  <a:schemeClr val="bg1"/>
                </a:solidFill>
              </a:rPr>
              <a:t>A takto se vloží </a:t>
            </a:r>
            <a:r>
              <a:rPr lang="cs-CZ" dirty="0">
                <a:solidFill>
                  <a:schemeClr val="bg1"/>
                </a:solidFill>
                <a:latin typeface="Arial Rounded MT Bold" panose="020F0704030504030204" pitchFamily="34" charset="0"/>
              </a:rPr>
              <a:t>GIF</a:t>
            </a:r>
            <a:r>
              <a:rPr lang="cs-CZ" dirty="0">
                <a:solidFill>
                  <a:schemeClr val="bg1"/>
                </a:solidFill>
              </a:rPr>
              <a:t> do popisu :)</a:t>
            </a:r>
          </a:p>
          <a:p>
            <a:pPr lvl="2"/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![](http://adresagifu.com/obrazek.gif)</a:t>
            </a:r>
            <a:r>
              <a:rPr kumimoji="0" lang="cs-CZ" altLang="cs-CZ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cs-CZ" dirty="0">
              <a:solidFill>
                <a:schemeClr val="bg1"/>
              </a:solidFill>
            </a:endParaRPr>
          </a:p>
          <a:p>
            <a:pPr lvl="1"/>
            <a:endParaRPr lang="cs-CZ" sz="2000" dirty="0">
              <a:solidFill>
                <a:srgbClr val="FFFF00"/>
              </a:solidFill>
            </a:endParaRPr>
          </a:p>
          <a:p>
            <a:pPr lvl="1"/>
            <a:r>
              <a:rPr lang="cs-CZ" sz="2000" dirty="0">
                <a:solidFill>
                  <a:srgbClr val="FFFF00"/>
                </a:solidFill>
                <a:hlinkClick r:id="rId5"/>
              </a:rPr>
              <a:t>README</a:t>
            </a:r>
            <a:r>
              <a:rPr lang="cs-CZ" sz="2000" dirty="0">
                <a:solidFill>
                  <a:srgbClr val="FFFF00"/>
                </a:solidFill>
              </a:rPr>
              <a:t> většího projektu </a:t>
            </a:r>
          </a:p>
        </p:txBody>
      </p:sp>
      <p:pic>
        <p:nvPicPr>
          <p:cNvPr id="8195" name="Picture 3" descr="Top 30 Pipe Warp GIFs | Find the best GIF on Gfycat">
            <a:extLst>
              <a:ext uri="{FF2B5EF4-FFF2-40B4-BE49-F238E27FC236}">
                <a16:creationId xmlns:a16="http://schemas.microsoft.com/office/drawing/2014/main" id="{8867D5DD-5F2A-16AB-D677-2E930C93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57625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6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DABA2D-C994-FDAB-34B6-34B1D773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279960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Přidání do 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4C31C5-0157-1355-C9E9-60D3FE0A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cs-CZ" sz="3200" b="1" dirty="0">
                <a:solidFill>
                  <a:schemeClr val="bg1"/>
                </a:solidFill>
              </a:rPr>
              <a:t>Licence aplikace:</a:t>
            </a:r>
          </a:p>
          <a:p>
            <a:pPr lvl="1"/>
            <a:endParaRPr lang="cs-CZ" sz="2000" b="1" dirty="0">
              <a:solidFill>
                <a:schemeClr val="bg1"/>
              </a:solidFill>
            </a:endParaRPr>
          </a:p>
          <a:p>
            <a:pPr lvl="1"/>
            <a:endParaRPr lang="cs-CZ" sz="2000" dirty="0">
              <a:solidFill>
                <a:srgbClr val="FFFF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6E8E5B4-54CF-838C-DBFD-174D12E3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2032250"/>
            <a:ext cx="10745700" cy="88594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D59B236-33DD-26BE-6F8F-6DF62AD5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0" y="3270697"/>
            <a:ext cx="11252521" cy="135845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78982DB-6D92-0631-BDA8-6270FEECA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"/>
          <a:stretch/>
        </p:blipFill>
        <p:spPr>
          <a:xfrm>
            <a:off x="354790" y="4629150"/>
            <a:ext cx="11636938" cy="14441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C59741AC-B0E2-D6A7-C242-BC61A5CFF4E6}"/>
                  </a:ext>
                </a:extLst>
              </p14:cNvPr>
              <p14:cNvContentPartPr/>
              <p14:nvPr/>
            </p14:nvContentPartPr>
            <p14:xfrm>
              <a:off x="1679088" y="3679484"/>
              <a:ext cx="461880" cy="4032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C59741AC-B0E2-D6A7-C242-BC61A5CFF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6448" y="3616484"/>
                <a:ext cx="587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0C30303F-EF5C-BC94-343A-116ABFA16281}"/>
                  </a:ext>
                </a:extLst>
              </p14:cNvPr>
              <p14:cNvContentPartPr/>
              <p14:nvPr/>
            </p14:nvContentPartPr>
            <p14:xfrm>
              <a:off x="1674768" y="5098964"/>
              <a:ext cx="573480" cy="18360"/>
            </p14:xfrm>
          </p:contentPart>
        </mc:Choice>
        <mc:Fallback xmlns=""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0C30303F-EF5C-BC94-343A-116ABFA162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2128" y="5036324"/>
                <a:ext cx="699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Rukopis 15">
                <a:extLst>
                  <a:ext uri="{FF2B5EF4-FFF2-40B4-BE49-F238E27FC236}">
                    <a16:creationId xmlns:a16="http://schemas.microsoft.com/office/drawing/2014/main" id="{2DF5798A-3868-29F2-D7C2-454F7DE55AFC}"/>
                  </a:ext>
                </a:extLst>
              </p14:cNvPr>
              <p14:cNvContentPartPr/>
              <p14:nvPr/>
            </p14:nvContentPartPr>
            <p14:xfrm>
              <a:off x="10111008" y="4888364"/>
              <a:ext cx="1671120" cy="44640"/>
            </p14:xfrm>
          </p:contentPart>
        </mc:Choice>
        <mc:Fallback xmlns="">
          <p:pic>
            <p:nvPicPr>
              <p:cNvPr id="16" name="Rukopis 15">
                <a:extLst>
                  <a:ext uri="{FF2B5EF4-FFF2-40B4-BE49-F238E27FC236}">
                    <a16:creationId xmlns:a16="http://schemas.microsoft.com/office/drawing/2014/main" id="{2DF5798A-3868-29F2-D7C2-454F7DE55A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7368" y="4780724"/>
                <a:ext cx="17787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3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4C715D-34A8-478F-AE6F-3CC9CE79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60"/>
            <a:ext cx="10515600" cy="1190597"/>
          </a:xfrm>
        </p:spPr>
        <p:txBody>
          <a:bodyPr>
            <a:normAutofit/>
          </a:bodyPr>
          <a:lstStyle/>
          <a:p>
            <a:r>
              <a:rPr lang="cs-CZ" sz="5400" b="1" dirty="0"/>
              <a:t>Publikování softwaru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F4947A-A0AC-4CD2-B4A3-FCA48B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369531"/>
            <a:ext cx="11196190" cy="4315836"/>
          </a:xfrm>
        </p:spPr>
        <p:txBody>
          <a:bodyPr/>
          <a:lstStyle/>
          <a:p>
            <a:r>
              <a:rPr lang="cs-CZ" i="1" dirty="0">
                <a:solidFill>
                  <a:srgbClr val="002060"/>
                </a:solidFill>
              </a:rPr>
              <a:t>Publikace = uveřejnění</a:t>
            </a:r>
          </a:p>
          <a:p>
            <a:r>
              <a:rPr lang="cs-CZ" dirty="0"/>
              <a:t>Často se přemýšlí o cílových OS, jejich kompatibilitě</a:t>
            </a:r>
          </a:p>
          <a:p>
            <a:r>
              <a:rPr lang="cs-CZ" b="1" dirty="0">
                <a:solidFill>
                  <a:srgbClr val="00B0F0"/>
                </a:solidFill>
              </a:rPr>
              <a:t>Kompatibilita zařízení spjatá s OS</a:t>
            </a:r>
          </a:p>
          <a:p>
            <a:pPr lvl="1"/>
            <a:r>
              <a:rPr lang="cs-CZ" dirty="0"/>
              <a:t>Např. některý software již není možné spustit na Android 5.0</a:t>
            </a:r>
          </a:p>
          <a:p>
            <a:r>
              <a:rPr lang="cs-CZ" dirty="0"/>
              <a:t>Velké firmy si zajišťují i </a:t>
            </a:r>
            <a:r>
              <a:rPr lang="cs-CZ" b="1" dirty="0">
                <a:solidFill>
                  <a:schemeClr val="accent4">
                    <a:lumMod val="75000"/>
                  </a:schemeClr>
                </a:solidFill>
              </a:rPr>
              <a:t>vydavatele softwaru </a:t>
            </a:r>
            <a:r>
              <a:rPr lang="cs-CZ" sz="2000" i="1" dirty="0"/>
              <a:t>(</a:t>
            </a:r>
            <a:r>
              <a:rPr lang="cs-CZ" sz="2000" i="1" dirty="0">
                <a:solidFill>
                  <a:schemeClr val="accent4">
                    <a:lumMod val="75000"/>
                  </a:schemeClr>
                </a:solidFill>
              </a:rPr>
              <a:t>SW Publisher</a:t>
            </a:r>
            <a:r>
              <a:rPr lang="cs-CZ" sz="2000" i="1" dirty="0"/>
              <a:t>)</a:t>
            </a:r>
          </a:p>
          <a:p>
            <a:pPr lvl="1"/>
            <a:r>
              <a:rPr lang="cs-CZ" dirty="0"/>
              <a:t>Marketing, správa a podpora v regionu, výroba krabiček (</a:t>
            </a:r>
            <a:r>
              <a:rPr lang="cs-CZ" sz="1800" dirty="0"/>
              <a:t>např. konzolové hry</a:t>
            </a:r>
            <a:r>
              <a:rPr lang="cs-CZ" dirty="0"/>
              <a:t>)</a:t>
            </a:r>
          </a:p>
        </p:txBody>
      </p:sp>
      <p:pic>
        <p:nvPicPr>
          <p:cNvPr id="6" name="Picture 2" descr="Byte | Web security blog">
            <a:extLst>
              <a:ext uri="{FF2B5EF4-FFF2-40B4-BE49-F238E27FC236}">
                <a16:creationId xmlns:a16="http://schemas.microsoft.com/office/drawing/2014/main" id="{E49AE7B1-DB4A-4F55-8923-EE456122D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2" t="35824" r="28015" b="31512"/>
          <a:stretch/>
        </p:blipFill>
        <p:spPr bwMode="auto">
          <a:xfrm>
            <a:off x="8293357" y="5229088"/>
            <a:ext cx="3815320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5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DABA2D-C994-FDAB-34B6-34B1D773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279960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Přidání do 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4C31C5-0157-1355-C9E9-60D3FE0A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cs-CZ" sz="3200" b="1" dirty="0">
                <a:solidFill>
                  <a:schemeClr val="bg1"/>
                </a:solidFill>
              </a:rPr>
              <a:t>Licence aplikace:</a:t>
            </a:r>
          </a:p>
          <a:p>
            <a:pPr lvl="1"/>
            <a:endParaRPr lang="cs-CZ" sz="2000" b="1" dirty="0">
              <a:solidFill>
                <a:schemeClr val="bg1"/>
              </a:solidFill>
            </a:endParaRPr>
          </a:p>
          <a:p>
            <a:pPr lvl="1"/>
            <a:endParaRPr lang="cs-CZ" sz="2000" dirty="0">
              <a:solidFill>
                <a:srgbClr val="FFFF0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436E837-3974-5B38-F238-B0CFD17B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48" y="2030412"/>
            <a:ext cx="9220717" cy="407455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39884B42-C128-86D0-46C1-BE9C1B4C5488}"/>
              </a:ext>
            </a:extLst>
          </p:cNvPr>
          <p:cNvSpPr txBox="1"/>
          <p:nvPr/>
        </p:nvSpPr>
        <p:spPr>
          <a:xfrm>
            <a:off x="6703446" y="633616"/>
            <a:ext cx="542071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solidFill>
                  <a:schemeClr val="bg1"/>
                </a:solidFill>
              </a:rPr>
              <a:t>Pro jednoduchost doporučuji licenci MIT :)</a:t>
            </a:r>
            <a:br>
              <a:rPr lang="cs-CZ" i="1" dirty="0"/>
            </a:br>
            <a:br>
              <a:rPr lang="cs-CZ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cs-CZ" i="1" dirty="0">
                <a:solidFill>
                  <a:schemeClr val="bg1">
                    <a:lumMod val="85000"/>
                  </a:schemeClr>
                </a:solidFill>
              </a:rPr>
              <a:t>Další si můžete prohlédnout vlevo</a:t>
            </a:r>
            <a:br>
              <a:rPr lang="cs-CZ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cs-CZ" i="1" dirty="0">
                <a:solidFill>
                  <a:schemeClr val="bg1">
                    <a:lumMod val="85000"/>
                  </a:schemeClr>
                </a:solidFill>
              </a:rPr>
              <a:t>(Velmi často využívaná je 2. ze shora GNU-GPL)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F24F47B-C407-38A0-6446-A7E624F60426}"/>
              </a:ext>
            </a:extLst>
          </p:cNvPr>
          <p:cNvSpPr txBox="1"/>
          <p:nvPr/>
        </p:nvSpPr>
        <p:spPr>
          <a:xfrm>
            <a:off x="1757082" y="6151794"/>
            <a:ext cx="86246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b="1" dirty="0"/>
              <a:t>V případě využití obrázků třetích stran </a:t>
            </a:r>
            <a:r>
              <a:rPr lang="cs-CZ" dirty="0"/>
              <a:t>(stažené, bez kompletně volné licence) </a:t>
            </a:r>
            <a:br>
              <a:rPr lang="cs-CZ" dirty="0"/>
            </a:br>
            <a:r>
              <a:rPr lang="cs-CZ" dirty="0"/>
              <a:t>na ně </a:t>
            </a:r>
            <a:r>
              <a:rPr lang="cs-CZ" b="1" dirty="0"/>
              <a:t>odkazujte v nějakém popisném souboru</a:t>
            </a:r>
          </a:p>
        </p:txBody>
      </p:sp>
    </p:spTree>
    <p:extLst>
      <p:ext uri="{BB962C8B-B14F-4D97-AF65-F5344CB8AC3E}">
        <p14:creationId xmlns:p14="http://schemas.microsoft.com/office/powerpoint/2010/main" val="97499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02D90-09CC-A2BD-0F16-919E3B58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b="1" dirty="0"/>
              <a:t>Repositář pro ukázku</a:t>
            </a:r>
          </a:p>
        </p:txBody>
      </p:sp>
      <p:pic>
        <p:nvPicPr>
          <p:cNvPr id="7170" name="Picture 2" descr="GitHub Logo and symbol, meaning, history, PNG, brand">
            <a:hlinkClick r:id="rId2"/>
            <a:extLst>
              <a:ext uri="{FF2B5EF4-FFF2-40B4-BE49-F238E27FC236}">
                <a16:creationId xmlns:a16="http://schemas.microsoft.com/office/drawing/2014/main" id="{EA17E950-A8A0-43C5-DF7F-ABD91051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46" y="1661502"/>
            <a:ext cx="8589107" cy="48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9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05436"/>
            <a:ext cx="10515600" cy="1325563"/>
          </a:xfrm>
        </p:spPr>
        <p:txBody>
          <a:bodyPr/>
          <a:lstStyle/>
          <a:p>
            <a:r>
              <a:rPr lang="cs-CZ" b="1" dirty="0"/>
              <a:t>Rozdělení dle podílu OS na trhu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30CC1-4963-41FD-A5D6-067DADD5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67" y="1435100"/>
            <a:ext cx="10697633" cy="4080933"/>
          </a:xfrm>
        </p:spPr>
        <p:txBody>
          <a:bodyPr/>
          <a:lstStyle/>
          <a:p>
            <a:pPr lvl="1"/>
            <a:r>
              <a:rPr lang="cs-CZ" b="1" dirty="0"/>
              <a:t>Tři sféry:</a:t>
            </a:r>
          </a:p>
          <a:p>
            <a:pPr lvl="2"/>
            <a:r>
              <a:rPr lang="cs-CZ" dirty="0"/>
              <a:t>Desktop</a:t>
            </a:r>
          </a:p>
          <a:p>
            <a:pPr lvl="2"/>
            <a:r>
              <a:rPr lang="cs-CZ" dirty="0"/>
              <a:t>Mobilní telefony</a:t>
            </a:r>
          </a:p>
          <a:p>
            <a:pPr lvl="2"/>
            <a:r>
              <a:rPr lang="cs-CZ" dirty="0"/>
              <a:t>Tablety</a:t>
            </a:r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D731FF4-4F88-42BF-9A43-B4F49438F735}"/>
              </a:ext>
            </a:extLst>
          </p:cNvPr>
          <p:cNvSpPr/>
          <p:nvPr/>
        </p:nvSpPr>
        <p:spPr>
          <a:xfrm>
            <a:off x="9542113" y="2123665"/>
            <a:ext cx="13970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8FF6649-AFAF-4BF7-A1E2-FF52600B06CF}"/>
              </a:ext>
            </a:extLst>
          </p:cNvPr>
          <p:cNvSpPr/>
          <p:nvPr/>
        </p:nvSpPr>
        <p:spPr>
          <a:xfrm>
            <a:off x="-101600" y="5617634"/>
            <a:ext cx="2442633" cy="1502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6" name="Picture 2" descr="Download Gaming Computer Transparent HQ PNG Image | FreePNGImg">
            <a:extLst>
              <a:ext uri="{FF2B5EF4-FFF2-40B4-BE49-F238E27FC236}">
                <a16:creationId xmlns:a16="http://schemas.microsoft.com/office/drawing/2014/main" id="{9F37C0C0-8309-43BE-94B4-F499EF63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16" y="3429000"/>
            <a:ext cx="1824567" cy="18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FE527FF-C02F-46BD-97E0-D092AA330EEB}"/>
              </a:ext>
            </a:extLst>
          </p:cNvPr>
          <p:cNvSpPr txBox="1"/>
          <p:nvPr/>
        </p:nvSpPr>
        <p:spPr>
          <a:xfrm>
            <a:off x="223034" y="5516033"/>
            <a:ext cx="523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Dominantní je </a:t>
            </a:r>
            <a:r>
              <a:rPr lang="cs-CZ" dirty="0">
                <a:solidFill>
                  <a:srgbClr val="00B0F0"/>
                </a:solidFill>
              </a:rPr>
              <a:t>Windows</a:t>
            </a:r>
            <a:r>
              <a:rPr lang="cs-CZ" dirty="0"/>
              <a:t> se </a:t>
            </a:r>
            <a:r>
              <a:rPr lang="cs-CZ" b="1" dirty="0">
                <a:solidFill>
                  <a:srgbClr val="00B0F0"/>
                </a:solidFill>
              </a:rPr>
              <a:t>75%</a:t>
            </a:r>
          </a:p>
          <a:p>
            <a:r>
              <a:rPr lang="cs-CZ" dirty="0"/>
              <a:t>Poté </a:t>
            </a:r>
            <a:r>
              <a:rPr lang="cs-CZ" b="1" dirty="0"/>
              <a:t>OS X </a:t>
            </a:r>
            <a:r>
              <a:rPr lang="cs-CZ" dirty="0"/>
              <a:t>od        s </a:t>
            </a:r>
            <a:r>
              <a:rPr lang="cs-CZ" b="1" dirty="0"/>
              <a:t>16% </a:t>
            </a:r>
            <a:r>
              <a:rPr lang="cs-CZ" dirty="0"/>
              <a:t>a </a:t>
            </a:r>
            <a:r>
              <a:rPr lang="cs-CZ" b="1" dirty="0">
                <a:solidFill>
                  <a:srgbClr val="CC0066"/>
                </a:solidFill>
              </a:rPr>
              <a:t>Linux</a:t>
            </a:r>
            <a:r>
              <a:rPr lang="cs-CZ" dirty="0"/>
              <a:t> pouze s </a:t>
            </a:r>
            <a:r>
              <a:rPr lang="cs-CZ" b="1" dirty="0">
                <a:solidFill>
                  <a:srgbClr val="CC0066"/>
                </a:solidFill>
              </a:rPr>
              <a:t>2.30%</a:t>
            </a:r>
          </a:p>
        </p:txBody>
      </p:sp>
      <p:pic>
        <p:nvPicPr>
          <p:cNvPr id="1028" name="Picture 4" descr="Evoluce Apple loga aneb jak se vyvíjelo neslavnější jablko – Jablíčkář.cz">
            <a:extLst>
              <a:ext uri="{FF2B5EF4-FFF2-40B4-BE49-F238E27FC236}">
                <a16:creationId xmlns:a16="http://schemas.microsoft.com/office/drawing/2014/main" id="{131D3E81-A387-4865-96AB-8916040A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2" y="5825953"/>
            <a:ext cx="290669" cy="29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Phone 13 Pro Max 128GB Silver - Apple">
            <a:extLst>
              <a:ext uri="{FF2B5EF4-FFF2-40B4-BE49-F238E27FC236}">
                <a16:creationId xmlns:a16="http://schemas.microsoft.com/office/drawing/2014/main" id="{F135C2F9-C157-4CA0-853B-23CF048B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07" y="97665"/>
            <a:ext cx="1573742" cy="18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43BC02D-98B9-4C4C-BF42-8867581032FA}"/>
              </a:ext>
            </a:extLst>
          </p:cNvPr>
          <p:cNvSpPr txBox="1"/>
          <p:nvPr/>
        </p:nvSpPr>
        <p:spPr>
          <a:xfrm>
            <a:off x="6780011" y="2143920"/>
            <a:ext cx="803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Nejsilnější je           s podílem </a:t>
            </a:r>
            <a:r>
              <a:rPr lang="cs-CZ" sz="2000" b="1" dirty="0">
                <a:solidFill>
                  <a:srgbClr val="79C257"/>
                </a:solidFill>
              </a:rPr>
              <a:t>72.7%</a:t>
            </a:r>
          </a:p>
          <a:p>
            <a:r>
              <a:rPr lang="cs-CZ" sz="2000" dirty="0"/>
              <a:t>Poté iOS od        s </a:t>
            </a:r>
            <a:r>
              <a:rPr lang="cs-CZ" sz="2000" b="1" dirty="0"/>
              <a:t>26.4%</a:t>
            </a:r>
            <a:br>
              <a:rPr lang="cs-CZ" sz="2000" dirty="0"/>
            </a:br>
            <a:r>
              <a:rPr lang="cs-CZ" sz="2000" dirty="0"/>
              <a:t>a zbytek je z </a:t>
            </a:r>
            <a:r>
              <a:rPr lang="cs-CZ" sz="2000" dirty="0">
                <a:hlinkClick r:id="rId6"/>
              </a:rPr>
              <a:t>historických důvodů </a:t>
            </a:r>
            <a:r>
              <a:rPr lang="cs-CZ" sz="2000" dirty="0"/>
              <a:t>pod 1% :)</a:t>
            </a:r>
          </a:p>
        </p:txBody>
      </p:sp>
      <p:pic>
        <p:nvPicPr>
          <p:cNvPr id="1032" name="Picture 8" descr="Android Logo, history, meaning, symbol, PNG">
            <a:extLst>
              <a:ext uri="{FF2B5EF4-FFF2-40B4-BE49-F238E27FC236}">
                <a16:creationId xmlns:a16="http://schemas.microsoft.com/office/drawing/2014/main" id="{8FB7B6E0-DC5B-46D3-9AA6-0D1B8E70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85" y="1952290"/>
            <a:ext cx="88053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voluce Apple loga aneb jak se vyvíjelo neslavnější jablko – Jablíčkář.cz">
            <a:extLst>
              <a:ext uri="{FF2B5EF4-FFF2-40B4-BE49-F238E27FC236}">
                <a16:creationId xmlns:a16="http://schemas.microsoft.com/office/drawing/2014/main" id="{0962DDBE-5C7A-4770-B185-8F914AA8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82" y="2492111"/>
            <a:ext cx="290669" cy="29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Pad mini Wi‑Fi 64GB - Space Gray - Apple">
            <a:extLst>
              <a:ext uri="{FF2B5EF4-FFF2-40B4-BE49-F238E27FC236}">
                <a16:creationId xmlns:a16="http://schemas.microsoft.com/office/drawing/2014/main" id="{EC4A7A1C-3EC8-4381-BFBD-DB69EC41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5" y="2936465"/>
            <a:ext cx="2284848" cy="27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ovéPole 17">
            <a:extLst>
              <a:ext uri="{FF2B5EF4-FFF2-40B4-BE49-F238E27FC236}">
                <a16:creationId xmlns:a16="http://schemas.microsoft.com/office/drawing/2014/main" id="{BF25FB86-68E0-44B8-A462-388FAA142315}"/>
              </a:ext>
            </a:extLst>
          </p:cNvPr>
          <p:cNvSpPr txBox="1"/>
          <p:nvPr/>
        </p:nvSpPr>
        <p:spPr>
          <a:xfrm>
            <a:off x="5560926" y="5536286"/>
            <a:ext cx="8034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Vyšší podíl má </a:t>
            </a:r>
            <a:r>
              <a:rPr lang="cs-CZ" sz="2000" b="1" dirty="0"/>
              <a:t>iPad OS </a:t>
            </a:r>
            <a:r>
              <a:rPr lang="cs-CZ" sz="2000" dirty="0"/>
              <a:t>od       s podílem </a:t>
            </a:r>
            <a:r>
              <a:rPr lang="cs-CZ" sz="2000" b="1" dirty="0"/>
              <a:t>55.16%</a:t>
            </a:r>
          </a:p>
          <a:p>
            <a:r>
              <a:rPr lang="cs-CZ" sz="2000" dirty="0"/>
              <a:t>Poté       s </a:t>
            </a:r>
            <a:r>
              <a:rPr lang="cs-CZ" sz="2000" b="1" dirty="0">
                <a:solidFill>
                  <a:srgbClr val="79C257"/>
                </a:solidFill>
              </a:rPr>
              <a:t>26.4%</a:t>
            </a:r>
            <a:br>
              <a:rPr lang="cs-CZ" sz="2000" dirty="0"/>
            </a:br>
            <a:r>
              <a:rPr lang="cs-CZ" sz="2000" dirty="0"/>
              <a:t>a zbytek tabletových OS taktéž neexistuje </a:t>
            </a:r>
            <a:br>
              <a:rPr lang="cs-CZ" sz="2000" dirty="0"/>
            </a:br>
            <a:r>
              <a:rPr lang="cs-CZ" sz="2000" dirty="0"/>
              <a:t>	z historických důvodů :)</a:t>
            </a:r>
          </a:p>
        </p:txBody>
      </p:sp>
      <p:pic>
        <p:nvPicPr>
          <p:cNvPr id="19" name="Picture 4" descr="Evoluce Apple loga aneb jak se vyvíjelo neslavnější jablko – Jablíčkář.cz">
            <a:extLst>
              <a:ext uri="{FF2B5EF4-FFF2-40B4-BE49-F238E27FC236}">
                <a16:creationId xmlns:a16="http://schemas.microsoft.com/office/drawing/2014/main" id="{292C09F7-FF43-4556-805A-14960B44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64" y="5555352"/>
            <a:ext cx="290669" cy="29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Android Logo, history, meaning, symbol, PNG">
            <a:extLst>
              <a:ext uri="{FF2B5EF4-FFF2-40B4-BE49-F238E27FC236}">
                <a16:creationId xmlns:a16="http://schemas.microsoft.com/office/drawing/2014/main" id="{17C0BD94-732E-4F7B-B6F4-8F19C384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82328"/>
            <a:ext cx="575256" cy="3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3B9F2CE-DB32-4E1D-89AE-C4DFAB4FA530}"/>
              </a:ext>
            </a:extLst>
          </p:cNvPr>
          <p:cNvSpPr txBox="1"/>
          <p:nvPr/>
        </p:nvSpPr>
        <p:spPr>
          <a:xfrm>
            <a:off x="139127" y="6424830"/>
            <a:ext cx="174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i="1" dirty="0"/>
              <a:t>Data z roku 2021</a:t>
            </a:r>
          </a:p>
        </p:txBody>
      </p:sp>
    </p:spTree>
    <p:extLst>
      <p:ext uri="{BB962C8B-B14F-4D97-AF65-F5344CB8AC3E}">
        <p14:creationId xmlns:p14="http://schemas.microsoft.com/office/powerpoint/2010/main" val="42215968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 </a:t>
            </a:r>
            <a:r>
              <a:rPr lang="cs-CZ" b="1" dirty="0">
                <a:solidFill>
                  <a:srgbClr val="00B0F0"/>
                </a:solidFill>
              </a:rPr>
              <a:t>WPF</a:t>
            </a:r>
            <a:r>
              <a:rPr lang="cs-CZ" b="1" dirty="0">
                <a:solidFill>
                  <a:schemeClr val="bg1"/>
                </a:solidFill>
              </a:rPr>
              <a:t>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1617133" y="1417217"/>
            <a:ext cx="718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Otevřít jakýkoliv projekt vytvořený jako konzolová / WPF aplikace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5EADBB78-944D-6145-7048-5B90E067FB47}"/>
              </a:ext>
            </a:extLst>
          </p:cNvPr>
          <p:cNvSpPr txBox="1"/>
          <p:nvPr/>
        </p:nvSpPr>
        <p:spPr>
          <a:xfrm>
            <a:off x="1956767" y="1978919"/>
            <a:ext cx="2016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Pravým tlačítkem:</a:t>
            </a:r>
            <a:br>
              <a:rPr lang="cs-CZ" dirty="0">
                <a:solidFill>
                  <a:schemeClr val="bg1"/>
                </a:solidFill>
              </a:rPr>
            </a:b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br>
              <a:rPr lang="cs-CZ" dirty="0">
                <a:solidFill>
                  <a:schemeClr val="bg1"/>
                </a:solidFill>
              </a:rPr>
            </a:br>
            <a:r>
              <a:rPr lang="cs-CZ" b="1" dirty="0">
                <a:solidFill>
                  <a:schemeClr val="bg1"/>
                </a:solidFill>
              </a:rPr>
              <a:t>Publikovat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9B0CCF52-4FF1-F302-9093-31F8AFA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22" y="2113954"/>
            <a:ext cx="3597823" cy="3962504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FC140417-8ECB-CD1A-81B5-3CBE2AC6AC97}"/>
              </a:ext>
            </a:extLst>
          </p:cNvPr>
          <p:cNvSpPr/>
          <p:nvPr/>
        </p:nvSpPr>
        <p:spPr>
          <a:xfrm>
            <a:off x="4219303" y="4336868"/>
            <a:ext cx="1158240" cy="304800"/>
          </a:xfrm>
          <a:prstGeom prst="rect">
            <a:avLst/>
          </a:prstGeom>
          <a:noFill/>
          <a:ln w="57150">
            <a:solidFill>
              <a:srgbClr val="F4E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ohnutá nahoru 14">
            <a:extLst>
              <a:ext uri="{FF2B5EF4-FFF2-40B4-BE49-F238E27FC236}">
                <a16:creationId xmlns:a16="http://schemas.microsoft.com/office/drawing/2014/main" id="{2A2BEC28-853B-E371-AFB1-8429044E40C1}"/>
              </a:ext>
            </a:extLst>
          </p:cNvPr>
          <p:cNvSpPr/>
          <p:nvPr/>
        </p:nvSpPr>
        <p:spPr>
          <a:xfrm rot="6096251">
            <a:off x="3058071" y="2430769"/>
            <a:ext cx="970093" cy="981106"/>
          </a:xfrm>
          <a:prstGeom prst="bentUp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Šipka: ohnutá nahoru 25">
            <a:extLst>
              <a:ext uri="{FF2B5EF4-FFF2-40B4-BE49-F238E27FC236}">
                <a16:creationId xmlns:a16="http://schemas.microsoft.com/office/drawing/2014/main" id="{FC73D7DF-4455-890C-CB38-6DCE0F76556E}"/>
              </a:ext>
            </a:extLst>
          </p:cNvPr>
          <p:cNvSpPr/>
          <p:nvPr/>
        </p:nvSpPr>
        <p:spPr>
          <a:xfrm rot="5400000">
            <a:off x="3233070" y="3692272"/>
            <a:ext cx="327405" cy="1447680"/>
          </a:xfrm>
          <a:prstGeom prst="bentUp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51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 </a:t>
            </a:r>
            <a:r>
              <a:rPr lang="cs-CZ" b="1" dirty="0">
                <a:solidFill>
                  <a:srgbClr val="00B0F0"/>
                </a:solidFill>
              </a:rPr>
              <a:t>WPF</a:t>
            </a:r>
            <a:r>
              <a:rPr lang="cs-CZ" b="1" dirty="0">
                <a:solidFill>
                  <a:schemeClr val="bg1"/>
                </a:solidFill>
              </a:rPr>
              <a:t>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1586653" y="1338840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Nyní klikni na „</a:t>
            </a:r>
            <a:r>
              <a:rPr lang="cs-CZ" b="1" dirty="0" err="1">
                <a:solidFill>
                  <a:schemeClr val="bg1"/>
                </a:solidFill>
              </a:rPr>
              <a:t>ClickOnce</a:t>
            </a:r>
            <a:r>
              <a:rPr lang="cs-CZ" dirty="0">
                <a:solidFill>
                  <a:schemeClr val="bg1"/>
                </a:solidFill>
              </a:rPr>
              <a:t>“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CB7527-6252-7BAF-81E5-E7EA67F0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69" y="1745349"/>
            <a:ext cx="5254329" cy="3695434"/>
          </a:xfrm>
          <a:prstGeom prst="rect">
            <a:avLst/>
          </a:prstGeom>
        </p:spPr>
      </p:pic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C1F88AA-E1B2-C0AC-EE1E-6ADF32B9A494}"/>
              </a:ext>
            </a:extLst>
          </p:cNvPr>
          <p:cNvCxnSpPr/>
          <p:nvPr/>
        </p:nvCxnSpPr>
        <p:spPr>
          <a:xfrm>
            <a:off x="2282943" y="3075786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97CCCFF8-1532-A4AE-F7FB-4584861AF076}"/>
              </a:ext>
            </a:extLst>
          </p:cNvPr>
          <p:cNvSpPr txBox="1"/>
          <p:nvPr/>
        </p:nvSpPr>
        <p:spPr>
          <a:xfrm>
            <a:off x="3108960" y="5717177"/>
            <a:ext cx="4898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solidFill>
                  <a:schemeClr val="bg1"/>
                </a:solidFill>
              </a:rPr>
              <a:t>ClickOnce</a:t>
            </a:r>
            <a:r>
              <a:rPr lang="cs-CZ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  <a:highlight>
                  <a:srgbClr val="0000FF"/>
                </a:highlight>
              </a:rPr>
              <a:t>Vytvoří instalační soubor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B0F0"/>
                </a:solidFill>
              </a:rPr>
              <a:t>WPF</a:t>
            </a:r>
            <a:r>
              <a:rPr lang="cs-CZ" dirty="0">
                <a:solidFill>
                  <a:schemeClr val="bg1"/>
                </a:solidFill>
              </a:rPr>
              <a:t>, Windows </a:t>
            </a:r>
            <a:r>
              <a:rPr lang="cs-CZ" dirty="0" err="1">
                <a:solidFill>
                  <a:schemeClr val="bg1"/>
                </a:solidFill>
              </a:rPr>
              <a:t>Forms</a:t>
            </a:r>
            <a:r>
              <a:rPr lang="cs-CZ" dirty="0">
                <a:solidFill>
                  <a:schemeClr val="bg1"/>
                </a:solidFill>
              </a:rPr>
              <a:t>, konzolové aplikace</a:t>
            </a:r>
          </a:p>
        </p:txBody>
      </p:sp>
    </p:spTree>
    <p:extLst>
      <p:ext uri="{BB962C8B-B14F-4D97-AF65-F5344CB8AC3E}">
        <p14:creationId xmlns:p14="http://schemas.microsoft.com/office/powerpoint/2010/main" val="16390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1617133" y="1417217"/>
            <a:ext cx="34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Co znamenají jiné možnosti?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CB7527-6252-7BAF-81E5-E7EA67F0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2" b="68690"/>
          <a:stretch/>
        </p:blipFill>
        <p:spPr>
          <a:xfrm>
            <a:off x="2891125" y="1802271"/>
            <a:ext cx="6282055" cy="1119051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5E2A6F75-B741-CF39-CA58-6F931F97829A}"/>
              </a:ext>
            </a:extLst>
          </p:cNvPr>
          <p:cNvCxnSpPr/>
          <p:nvPr/>
        </p:nvCxnSpPr>
        <p:spPr>
          <a:xfrm>
            <a:off x="2216331" y="2725380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E808DCD5-AF07-51EF-6203-6DBB3A53AACF}"/>
              </a:ext>
            </a:extLst>
          </p:cNvPr>
          <p:cNvSpPr txBox="1"/>
          <p:nvPr/>
        </p:nvSpPr>
        <p:spPr>
          <a:xfrm>
            <a:off x="3566161" y="2978332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Microsoft Azure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4DB2274-1608-6E71-D86D-DF2E4417E329}"/>
              </a:ext>
            </a:extLst>
          </p:cNvPr>
          <p:cNvSpPr txBox="1"/>
          <p:nvPr/>
        </p:nvSpPr>
        <p:spPr>
          <a:xfrm>
            <a:off x="3030583" y="3347664"/>
            <a:ext cx="631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Cloud-</a:t>
            </a:r>
            <a:r>
              <a:rPr lang="cs-CZ" dirty="0" err="1">
                <a:solidFill>
                  <a:schemeClr val="bg1"/>
                </a:solidFill>
              </a:rPr>
              <a:t>computing</a:t>
            </a:r>
            <a:r>
              <a:rPr lang="cs-CZ" dirty="0">
                <a:solidFill>
                  <a:schemeClr val="bg1"/>
                </a:solidFill>
              </a:rPr>
              <a:t> platforma</a:t>
            </a:r>
          </a:p>
          <a:p>
            <a:r>
              <a:rPr lang="cs-CZ" dirty="0">
                <a:solidFill>
                  <a:srgbClr val="FFFF00"/>
                </a:solidFill>
              </a:rPr>
              <a:t>Placená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chemeClr val="bg1"/>
                </a:solidFill>
              </a:rPr>
              <a:t>po vypršení začátečních kreditů</a:t>
            </a:r>
          </a:p>
          <a:p>
            <a:r>
              <a:rPr lang="cs-CZ" dirty="0">
                <a:solidFill>
                  <a:schemeClr val="bg1"/>
                </a:solidFill>
              </a:rPr>
              <a:t>Poskytuje služby, výpočetní výkon, úložiště a mnohem více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Hostování aplikací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bg1"/>
                </a:solidFill>
              </a:rPr>
              <a:t>Virtual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Machines</a:t>
            </a:r>
            <a:endParaRPr lang="cs-CZ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Databáze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0961C25-73F9-7A55-4C33-27207B89DB9C}"/>
              </a:ext>
            </a:extLst>
          </p:cNvPr>
          <p:cNvSpPr txBox="1"/>
          <p:nvPr/>
        </p:nvSpPr>
        <p:spPr>
          <a:xfrm>
            <a:off x="4108074" y="5897664"/>
            <a:ext cx="3572709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Možnosti publikace do </a:t>
            </a:r>
            <a:r>
              <a:rPr lang="cs-CZ" b="1" dirty="0">
                <a:solidFill>
                  <a:srgbClr val="00B0F0"/>
                </a:solidFill>
              </a:rPr>
              <a:t>Azure</a:t>
            </a:r>
            <a:r>
              <a:rPr lang="cs-CZ" dirty="0">
                <a:solidFill>
                  <a:schemeClr val="bg1"/>
                </a:solidFill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5316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1599716" y="1276629"/>
            <a:ext cx="475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Možnosti publikace do </a:t>
            </a:r>
            <a:r>
              <a:rPr lang="cs-CZ" sz="2800" b="1" dirty="0">
                <a:solidFill>
                  <a:srgbClr val="00B0F0"/>
                </a:solidFill>
              </a:rPr>
              <a:t>Azure</a:t>
            </a:r>
            <a:endParaRPr lang="cs-CZ" sz="2400" b="1" dirty="0">
              <a:solidFill>
                <a:srgbClr val="00B0F0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808DCD5-AF07-51EF-6203-6DBB3A53AACF}"/>
              </a:ext>
            </a:extLst>
          </p:cNvPr>
          <p:cNvSpPr txBox="1"/>
          <p:nvPr/>
        </p:nvSpPr>
        <p:spPr>
          <a:xfrm>
            <a:off x="3566161" y="2978332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Microsoft Azure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4DB2274-1608-6E71-D86D-DF2E4417E329}"/>
              </a:ext>
            </a:extLst>
          </p:cNvPr>
          <p:cNvSpPr txBox="1"/>
          <p:nvPr/>
        </p:nvSpPr>
        <p:spPr>
          <a:xfrm>
            <a:off x="1948059" y="4012523"/>
            <a:ext cx="6313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Azure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WebJobs</a:t>
            </a:r>
            <a:endParaRPr lang="cs-CZ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Služba umožňující spuštění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programů a skriptů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např. na ošetření událostí, které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nastanou na webu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nových souborů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v cloudovém úložišti 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79567F2-B342-7981-FE85-BC5572A6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09" y="1799849"/>
            <a:ext cx="7154091" cy="2049854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5E2A6F75-B741-CF39-CA58-6F931F97829A}"/>
              </a:ext>
            </a:extLst>
          </p:cNvPr>
          <p:cNvCxnSpPr/>
          <p:nvPr/>
        </p:nvCxnSpPr>
        <p:spPr>
          <a:xfrm>
            <a:off x="2603862" y="3088975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ouštění úloh na pozadí pomocí webových úloh - Azure App Service |  Microsoft Docs">
            <a:extLst>
              <a:ext uri="{FF2B5EF4-FFF2-40B4-BE49-F238E27FC236}">
                <a16:creationId xmlns:a16="http://schemas.microsoft.com/office/drawing/2014/main" id="{4A834189-657D-0D89-CC55-D1D5C3BA8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0"/>
          <a:stretch/>
        </p:blipFill>
        <p:spPr bwMode="auto">
          <a:xfrm>
            <a:off x="7330787" y="4618160"/>
            <a:ext cx="4896047" cy="22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0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808DCD5-AF07-51EF-6203-6DBB3A53AACF}"/>
              </a:ext>
            </a:extLst>
          </p:cNvPr>
          <p:cNvSpPr txBox="1"/>
          <p:nvPr/>
        </p:nvSpPr>
        <p:spPr>
          <a:xfrm>
            <a:off x="3566161" y="2978332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Microsoft Azure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79567F2-B342-7981-FE85-BC5572A6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09" y="1799849"/>
            <a:ext cx="7154091" cy="2049854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5E2A6F75-B741-CF39-CA58-6F931F97829A}"/>
              </a:ext>
            </a:extLst>
          </p:cNvPr>
          <p:cNvCxnSpPr/>
          <p:nvPr/>
        </p:nvCxnSpPr>
        <p:spPr>
          <a:xfrm>
            <a:off x="2586445" y="3585364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117F34F7-813C-D83B-02E8-37DA9BB6330B}"/>
              </a:ext>
            </a:extLst>
          </p:cNvPr>
          <p:cNvSpPr txBox="1"/>
          <p:nvPr/>
        </p:nvSpPr>
        <p:spPr>
          <a:xfrm>
            <a:off x="1599716" y="1276629"/>
            <a:ext cx="475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Možnosti publikace do </a:t>
            </a:r>
            <a:r>
              <a:rPr lang="cs-CZ" sz="2800" b="1" dirty="0">
                <a:solidFill>
                  <a:srgbClr val="00B0F0"/>
                </a:solidFill>
              </a:rPr>
              <a:t>Azure</a:t>
            </a:r>
            <a:endParaRPr lang="cs-CZ" sz="2400" b="1" dirty="0">
              <a:solidFill>
                <a:srgbClr val="00B0F0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EAE1BC52-A32D-211F-C2B1-70B72407AB38}"/>
              </a:ext>
            </a:extLst>
          </p:cNvPr>
          <p:cNvSpPr txBox="1"/>
          <p:nvPr/>
        </p:nvSpPr>
        <p:spPr>
          <a:xfrm>
            <a:off x="1987248" y="3941396"/>
            <a:ext cx="6313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Registr kontejneru</a:t>
            </a:r>
            <a:r>
              <a:rPr lang="cs-CZ" b="1" dirty="0">
                <a:solidFill>
                  <a:srgbClr val="00B0F0"/>
                </a:solidFill>
              </a:rPr>
              <a:t>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FFC000"/>
                </a:solidFill>
              </a:rPr>
              <a:t>Kontejner</a:t>
            </a:r>
            <a:r>
              <a:rPr lang="cs-CZ" dirty="0">
                <a:solidFill>
                  <a:schemeClr val="bg1"/>
                </a:solidFill>
              </a:rPr>
              <a:t> = virtualizovaná část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Aplikace „žije / žijí“ v kontejneru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b="1" i="1" dirty="0">
                <a:solidFill>
                  <a:schemeClr val="bg1"/>
                </a:solidFill>
              </a:rPr>
              <a:t>Je jí možné jednoduše přenášet a nasazovat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Kamkoliv se kontejner doručí, bude fungovat</a:t>
            </a:r>
          </a:p>
          <a:p>
            <a:pPr lvl="1"/>
            <a:endParaRPr lang="cs-CZ" dirty="0">
              <a:solidFill>
                <a:schemeClr val="bg1"/>
              </a:solidFill>
            </a:endParaRPr>
          </a:p>
          <a:p>
            <a:pPr lvl="1"/>
            <a:endParaRPr lang="cs-CZ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>
                <a:solidFill>
                  <a:srgbClr val="5FDBCF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= nejpoužívanější služba pro správu kontejnerů na serveru a v cloudu</a:t>
            </a:r>
          </a:p>
        </p:txBody>
      </p:sp>
      <p:pic>
        <p:nvPicPr>
          <p:cNvPr id="2050" name="Picture 2" descr="Container Crane Images | Free Vectors, Stock Photos &amp; PSD | Page 6">
            <a:extLst>
              <a:ext uri="{FF2B5EF4-FFF2-40B4-BE49-F238E27FC236}">
                <a16:creationId xmlns:a16="http://schemas.microsoft.com/office/drawing/2014/main" id="{B42B071F-40C6-E295-1C7E-5E0BCEF9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22" y="4305607"/>
            <a:ext cx="2519736" cy="2519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261E1BF9-CB93-A307-03E3-3E3137BDB323}"/>
              </a:ext>
            </a:extLst>
          </p:cNvPr>
          <p:cNvSpPr/>
          <p:nvPr/>
        </p:nvSpPr>
        <p:spPr>
          <a:xfrm>
            <a:off x="0" y="5216434"/>
            <a:ext cx="1987248" cy="1641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4" name="Picture 6" descr="Docker | Moravio">
            <a:extLst>
              <a:ext uri="{FF2B5EF4-FFF2-40B4-BE49-F238E27FC236}">
                <a16:creationId xmlns:a16="http://schemas.microsoft.com/office/drawing/2014/main" id="{CAE3F6A0-A71F-F3E7-B71B-30DD1B0A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8" y="5086825"/>
            <a:ext cx="1682876" cy="143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6A769-DA77-4371-92F4-CDF3FE1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282444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Publikování konzolových aplikací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ACB2BCD-9544-22B6-39CA-F44E73119D8C}"/>
              </a:ext>
            </a:extLst>
          </p:cNvPr>
          <p:cNvSpPr txBox="1"/>
          <p:nvPr/>
        </p:nvSpPr>
        <p:spPr>
          <a:xfrm>
            <a:off x="3276116" y="4539241"/>
            <a:ext cx="4155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Registr kontejneru </a:t>
            </a:r>
            <a:r>
              <a:rPr lang="cs-CZ" b="1" dirty="0" err="1">
                <a:solidFill>
                  <a:srgbClr val="5FDBCF"/>
                </a:solidFill>
              </a:rPr>
              <a:t>Docker</a:t>
            </a:r>
            <a:r>
              <a:rPr lang="cs-CZ" sz="1600" dirty="0" err="1">
                <a:solidFill>
                  <a:schemeClr val="bg1"/>
                </a:solidFill>
              </a:rPr>
              <a:t>u</a:t>
            </a:r>
            <a:endParaRPr lang="cs-CZ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Další možnosti kontejnerizace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b="1" dirty="0" err="1">
                <a:solidFill>
                  <a:srgbClr val="5FDBCF"/>
                </a:solidFill>
              </a:rPr>
              <a:t>Docker</a:t>
            </a:r>
            <a:endParaRPr lang="cs-CZ" b="1" dirty="0">
              <a:solidFill>
                <a:srgbClr val="5FDBCF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B0F0"/>
                </a:solidFill>
              </a:rPr>
              <a:t>Azure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</a:rPr>
              <a:t>Další registry kontejnerů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CB7527-6252-7BAF-81E5-E7EA67F0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34"/>
          <a:stretch/>
        </p:blipFill>
        <p:spPr>
          <a:xfrm>
            <a:off x="2908543" y="2004326"/>
            <a:ext cx="6282055" cy="2415271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F13C45A-63BA-71FC-6E3F-A3C8C841C243}"/>
              </a:ext>
            </a:extLst>
          </p:cNvPr>
          <p:cNvCxnSpPr/>
          <p:nvPr/>
        </p:nvCxnSpPr>
        <p:spPr>
          <a:xfrm>
            <a:off x="2198913" y="4070854"/>
            <a:ext cx="2037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19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Obrazce</Template>
  <TotalTime>2725</TotalTime>
  <Words>663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ShapesVTI</vt:lpstr>
      <vt:lpstr>Publikování konzolových  a WPF aplikací </vt:lpstr>
      <vt:lpstr>Publikování softwaru</vt:lpstr>
      <vt:lpstr>Rozdělení dle podílu OS na trhu</vt:lpstr>
      <vt:lpstr>Publikování konzolových a WPF aplikací</vt:lpstr>
      <vt:lpstr>Publikování konzolových a WPF aplikací</vt:lpstr>
      <vt:lpstr>Publikování konzolových aplikací</vt:lpstr>
      <vt:lpstr>Publikování konzolových aplikací</vt:lpstr>
      <vt:lpstr>Publikování konzolových aplikací</vt:lpstr>
      <vt:lpstr>Publikování konzolových aplikací</vt:lpstr>
      <vt:lpstr>Publikování konzolových aplikací</vt:lpstr>
      <vt:lpstr>Publikování konzolových aplikací</vt:lpstr>
      <vt:lpstr>Publikování konzolových aplikací</vt:lpstr>
      <vt:lpstr>Publikování aplikací - finále</vt:lpstr>
      <vt:lpstr>Publikování aplikací - finále</vt:lpstr>
      <vt:lpstr>Publikování aplikací - finále</vt:lpstr>
      <vt:lpstr>Publikování aplikací - finále</vt:lpstr>
      <vt:lpstr>Původ slova „Patch“</vt:lpstr>
      <vt:lpstr>Přidání do GitHub</vt:lpstr>
      <vt:lpstr>Přidání do GitHub</vt:lpstr>
      <vt:lpstr>Přidání do GitHub</vt:lpstr>
      <vt:lpstr>Repositář pro ukázku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Algoritmizace a programování</dc:title>
  <dc:creator>Michal Helgert</dc:creator>
  <cp:lastModifiedBy>Michal Helgert</cp:lastModifiedBy>
  <cp:revision>118</cp:revision>
  <dcterms:created xsi:type="dcterms:W3CDTF">2021-08-28T13:27:15Z</dcterms:created>
  <dcterms:modified xsi:type="dcterms:W3CDTF">2022-06-08T22:20:56Z</dcterms:modified>
</cp:coreProperties>
</file>