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8" r:id="rId5"/>
    <p:sldId id="278" r:id="rId6"/>
    <p:sldId id="269" r:id="rId7"/>
    <p:sldId id="279" r:id="rId8"/>
    <p:sldId id="271" r:id="rId9"/>
    <p:sldId id="28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0F6E8B-DF9F-4122-B5CE-45B0B7555FEE}" type="datetime1">
              <a:rPr lang="en-GB" smtClean="0"/>
              <a:t>11/10/2024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6B3739-9081-478F-812E-AE7CE14063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C6486E-0518-4E65-9B27-D1CE42BD0552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CF8BB-EBC7-4B8F-9632-A5A136FBB880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68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7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1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DD42-57B4-AD37-03F1-C21341F0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FB35F-FC73-CBDA-0F05-BDD0EB8C7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455FB-5DF2-F7C3-3F35-A36DE4EE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BF8F3-3631-5691-A9C9-BE8C1A162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79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CBDC8-F830-3348-D61F-A5D13F76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FD38C-A598-7A03-6A55-D363EE515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A4518-6AA3-31BC-1A25-A4265615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7FE39-2766-D8F2-0104-D18CFA951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6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604F8-A232-4827-9630-DE36065AC170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EDFBD1-B729-4EF1-BC28-856A37C93AB3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748B1-E18B-48C8-8B9D-FCEB688BFE02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66BE49-CD07-40B0-AF12-4987BC5CBAB9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D882D-90E6-47BC-B5B4-746B7B67971A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579B9-ED9D-4354-AAFB-9503CB64E5CC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03FC5-4B0D-40A5-8504-19FA076EEEDF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B4661-4EF8-4970-A07D-A7A6852F50C3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6AB42-6316-4267-9D8B-371C2553B8D1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571F5C0-6065-4B39-91C9-26DDA04B0E2A}" type="datetime1">
              <a:rPr lang="en-GB" noProof="0" smtClean="0"/>
              <a:t>11/10/2024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000" dirty="0" err="1"/>
              <a:t>Testovacia</a:t>
            </a:r>
            <a:r>
              <a:rPr lang="en-GB" sz="5000" dirty="0"/>
              <a:t> </a:t>
            </a:r>
            <a:r>
              <a:rPr lang="en-GB" sz="5000" dirty="0" err="1"/>
              <a:t>úloha</a:t>
            </a:r>
            <a:r>
              <a:rPr lang="en-GB" sz="5000" dirty="0"/>
              <a:t> pre</a:t>
            </a:r>
            <a:endParaRPr lang="en-gb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500" dirty="0" err="1"/>
              <a:t>Dentsu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3000" dirty="0"/>
              <a:t>vielkinserhii@gmail.com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96240" y="2212848"/>
            <a:ext cx="5239512" cy="2359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Napísal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veľa</a:t>
            </a:r>
            <a:r>
              <a:rPr lang="en-GB" dirty="0"/>
              <a:t> </a:t>
            </a:r>
            <a:r>
              <a:rPr lang="en-GB" dirty="0" err="1"/>
              <a:t>kódu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vyriešenie</a:t>
            </a:r>
            <a:r>
              <a:rPr lang="en-GB" dirty="0"/>
              <a:t> </a:t>
            </a:r>
            <a:r>
              <a:rPr lang="en-GB" dirty="0" err="1"/>
              <a:t>tejto</a:t>
            </a:r>
            <a:r>
              <a:rPr lang="en-GB" dirty="0"/>
              <a:t> </a:t>
            </a:r>
            <a:r>
              <a:rPr lang="en-GB" dirty="0" err="1"/>
              <a:t>úlohy</a:t>
            </a:r>
            <a:r>
              <a:rPr lang="en-GB" dirty="0"/>
              <a:t>, </a:t>
            </a:r>
            <a:r>
              <a:rPr lang="en-GB" dirty="0" err="1"/>
              <a:t>snažil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zanechať</a:t>
            </a:r>
            <a:r>
              <a:rPr lang="en-GB" dirty="0"/>
              <a:t> </a:t>
            </a:r>
            <a:r>
              <a:rPr lang="en-GB" dirty="0" err="1"/>
              <a:t>viac</a:t>
            </a:r>
            <a:r>
              <a:rPr lang="en-GB" dirty="0"/>
              <a:t> </a:t>
            </a:r>
            <a:r>
              <a:rPr lang="en-GB" dirty="0" err="1"/>
              <a:t>komentárov</a:t>
            </a:r>
            <a:r>
              <a:rPr lang="en-GB" dirty="0"/>
              <a:t> v </a:t>
            </a:r>
            <a:r>
              <a:rPr lang="en-GB" dirty="0" err="1"/>
              <a:t>prípade</a:t>
            </a:r>
            <a:r>
              <a:rPr lang="en-GB" dirty="0"/>
              <a:t>,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nerozumiete</a:t>
            </a:r>
            <a:r>
              <a:rPr lang="en-GB" dirty="0"/>
              <a:t>, o </a:t>
            </a:r>
            <a:r>
              <a:rPr lang="en-GB" dirty="0" err="1"/>
              <a:t>čo</a:t>
            </a:r>
            <a:r>
              <a:rPr lang="en-GB" dirty="0"/>
              <a:t> ide, ale </a:t>
            </a:r>
            <a:r>
              <a:rPr lang="en-GB" dirty="0" err="1"/>
              <a:t>ak</a:t>
            </a:r>
            <a:r>
              <a:rPr lang="en-GB" dirty="0"/>
              <a:t> </a:t>
            </a:r>
            <a:r>
              <a:rPr lang="en-GB" dirty="0" err="1"/>
              <a:t>stále</a:t>
            </a:r>
            <a:r>
              <a:rPr lang="en-GB" dirty="0"/>
              <a:t> </a:t>
            </a:r>
            <a:r>
              <a:rPr lang="en-GB" dirty="0" err="1"/>
              <a:t>niečo</a:t>
            </a:r>
            <a:r>
              <a:rPr lang="en-GB" dirty="0"/>
              <a:t> </a:t>
            </a:r>
            <a:r>
              <a:rPr lang="en-GB" dirty="0" err="1"/>
              <a:t>nechápete</a:t>
            </a:r>
            <a:r>
              <a:rPr lang="en-GB" dirty="0"/>
              <a:t>, </a:t>
            </a:r>
            <a:r>
              <a:rPr lang="en-GB" dirty="0" err="1"/>
              <a:t>kontaktujte</a:t>
            </a:r>
            <a:r>
              <a:rPr lang="en-GB" dirty="0"/>
              <a:t> ma a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napíšem</a:t>
            </a:r>
            <a:r>
              <a:rPr lang="en-GB" dirty="0"/>
              <a:t> </a:t>
            </a:r>
            <a:r>
              <a:rPr lang="en-GB" dirty="0" err="1"/>
              <a:t>podrobnejšiu</a:t>
            </a:r>
            <a:r>
              <a:rPr lang="en-GB" dirty="0"/>
              <a:t> </a:t>
            </a:r>
            <a:r>
              <a:rPr lang="en-GB" dirty="0" err="1"/>
              <a:t>dokumentáciu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3235960"/>
          </a:xfrm>
        </p:spPr>
        <p:txBody>
          <a:bodyPr rtlCol="0">
            <a:normAutofit/>
          </a:bodyPr>
          <a:lstStyle/>
          <a:p>
            <a:pPr algn="just" rtl="0"/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skladá</a:t>
            </a:r>
            <a:r>
              <a:rPr lang="en-GB" dirty="0"/>
              <a:t> z </a:t>
            </a:r>
            <a:r>
              <a:rPr lang="en-GB" dirty="0" err="1"/>
              <a:t>niekoľkých</a:t>
            </a:r>
            <a:r>
              <a:rPr lang="en-GB" dirty="0"/>
              <a:t> </a:t>
            </a:r>
            <a:r>
              <a:rPr lang="en-GB" dirty="0" err="1"/>
              <a:t>priečinkov</a:t>
            </a:r>
            <a:r>
              <a:rPr lang="en-GB" dirty="0"/>
              <a:t> a </a:t>
            </a:r>
            <a:r>
              <a:rPr lang="en-GB" dirty="0" err="1"/>
              <a:t>súborov</a:t>
            </a:r>
            <a:r>
              <a:rPr lang="en-GB" dirty="0"/>
              <a:t>. Pre </a:t>
            </a:r>
            <a:r>
              <a:rPr lang="en-GB" dirty="0" err="1"/>
              <a:t>každú</a:t>
            </a:r>
            <a:r>
              <a:rPr lang="en-GB" dirty="0"/>
              <a:t> </a:t>
            </a:r>
            <a:r>
              <a:rPr lang="en-GB" dirty="0" err="1"/>
              <a:t>úlohu</a:t>
            </a:r>
            <a:r>
              <a:rPr lang="en-GB" dirty="0"/>
              <a:t> </a:t>
            </a:r>
            <a:r>
              <a:rPr lang="en-GB" dirty="0" err="1"/>
              <a:t>existuje</a:t>
            </a:r>
            <a:r>
              <a:rPr lang="en-GB" dirty="0"/>
              <a:t> </a:t>
            </a:r>
            <a:r>
              <a:rPr lang="en-GB" dirty="0" err="1"/>
              <a:t>priečinok</a:t>
            </a:r>
            <a:r>
              <a:rPr lang="en-GB" dirty="0"/>
              <a:t> so </a:t>
            </a:r>
            <a:r>
              <a:rPr lang="en-GB" dirty="0" err="1"/>
              <a:t>všetkými</a:t>
            </a:r>
            <a:r>
              <a:rPr lang="en-GB" dirty="0"/>
              <a:t> </a:t>
            </a:r>
            <a:r>
              <a:rPr lang="en-GB" dirty="0" err="1"/>
              <a:t>výsledkami</a:t>
            </a:r>
            <a:r>
              <a:rPr lang="en-GB" dirty="0"/>
              <a:t> </a:t>
            </a:r>
            <a:r>
              <a:rPr lang="en-GB" dirty="0" err="1"/>
              <a:t>mojej</a:t>
            </a:r>
            <a:r>
              <a:rPr lang="en-GB" dirty="0"/>
              <a:t> </a:t>
            </a:r>
            <a:r>
              <a:rPr lang="en-GB" dirty="0" err="1"/>
              <a:t>práce</a:t>
            </a:r>
            <a:r>
              <a:rPr lang="en-GB" dirty="0"/>
              <a:t>. </a:t>
            </a:r>
            <a:r>
              <a:rPr lang="en-GB" dirty="0" err="1"/>
              <a:t>Takisto</a:t>
            </a:r>
            <a:r>
              <a:rPr lang="en-GB" dirty="0"/>
              <a:t> </a:t>
            </a:r>
            <a:r>
              <a:rPr lang="en-GB" dirty="0" err="1"/>
              <a:t>existujú</a:t>
            </a:r>
            <a:r>
              <a:rPr lang="en-GB" dirty="0"/>
              <a:t> 2 </a:t>
            </a:r>
            <a:r>
              <a:rPr lang="en-GB" dirty="0" err="1"/>
              <a:t>súbory</a:t>
            </a:r>
            <a:r>
              <a:rPr lang="en-GB" dirty="0"/>
              <a:t> .</a:t>
            </a:r>
            <a:r>
              <a:rPr lang="en-GB" dirty="0" err="1"/>
              <a:t>ipynb</a:t>
            </a:r>
            <a:r>
              <a:rPr lang="en-GB" dirty="0"/>
              <a:t>, v </a:t>
            </a:r>
            <a:r>
              <a:rPr lang="en-GB" dirty="0" err="1"/>
              <a:t>ktorých</a:t>
            </a:r>
            <a:r>
              <a:rPr lang="en-GB" dirty="0"/>
              <a:t> je </a:t>
            </a:r>
            <a:r>
              <a:rPr lang="en-GB" dirty="0" err="1"/>
              <a:t>zapísaný</a:t>
            </a:r>
            <a:r>
              <a:rPr lang="en-GB" dirty="0"/>
              <a:t> </a:t>
            </a:r>
            <a:r>
              <a:rPr lang="en-GB" dirty="0" err="1"/>
              <a:t>kód</a:t>
            </a:r>
            <a:r>
              <a:rPr lang="en-GB" dirty="0"/>
              <a:t>, </a:t>
            </a:r>
            <a:r>
              <a:rPr lang="en-GB" dirty="0" err="1"/>
              <a:t>moje</a:t>
            </a:r>
            <a:r>
              <a:rPr lang="en-GB" dirty="0"/>
              <a:t> </a:t>
            </a:r>
            <a:r>
              <a:rPr lang="en-GB" dirty="0" err="1"/>
              <a:t>komentáre</a:t>
            </a:r>
            <a:r>
              <a:rPr lang="en-GB" dirty="0"/>
              <a:t>, </a:t>
            </a:r>
            <a:r>
              <a:rPr lang="en-GB" dirty="0" err="1"/>
              <a:t>analýzy</a:t>
            </a:r>
            <a:r>
              <a:rPr lang="en-GB" dirty="0"/>
              <a:t> a </a:t>
            </a:r>
            <a:r>
              <a:rPr lang="en-GB" dirty="0" err="1"/>
              <a:t>úvahy</a:t>
            </a:r>
            <a:r>
              <a:rPr lang="en-GB" dirty="0"/>
              <a:t> o </a:t>
            </a:r>
            <a:r>
              <a:rPr lang="en-GB" dirty="0" err="1"/>
              <a:t>získaných</a:t>
            </a:r>
            <a:r>
              <a:rPr lang="en-GB" dirty="0"/>
              <a:t> </a:t>
            </a:r>
            <a:r>
              <a:rPr lang="en-GB" dirty="0" err="1"/>
              <a:t>údajoch</a:t>
            </a:r>
            <a:r>
              <a:rPr lang="en-GB" dirty="0"/>
              <a:t>. </a:t>
            </a:r>
            <a:r>
              <a:rPr lang="en-GB" dirty="0" err="1"/>
              <a:t>Môžete</a:t>
            </a:r>
            <a:r>
              <a:rPr lang="en-GB" dirty="0"/>
              <a:t> ich </a:t>
            </a:r>
            <a:r>
              <a:rPr lang="en-GB" dirty="0" err="1"/>
              <a:t>spustiť</a:t>
            </a:r>
            <a:r>
              <a:rPr lang="en-GB" dirty="0"/>
              <a:t> </a:t>
            </a:r>
            <a:r>
              <a:rPr lang="en-GB" dirty="0" err="1"/>
              <a:t>prostredníctvom</a:t>
            </a:r>
            <a:r>
              <a:rPr lang="en-GB" dirty="0"/>
              <a:t> </a:t>
            </a:r>
            <a:r>
              <a:rPr lang="en-GB" dirty="0" err="1"/>
              <a:t>VSCode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PyCharm. Ak </a:t>
            </a:r>
            <a:r>
              <a:rPr lang="en-GB" dirty="0" err="1"/>
              <a:t>nemáte</a:t>
            </a:r>
            <a:r>
              <a:rPr lang="en-GB" dirty="0"/>
              <a:t> ani </a:t>
            </a:r>
            <a:r>
              <a:rPr lang="en-GB" dirty="0" err="1"/>
              <a:t>jedno</a:t>
            </a:r>
            <a:r>
              <a:rPr lang="en-GB" dirty="0"/>
              <a:t> z toho, </a:t>
            </a:r>
            <a:r>
              <a:rPr lang="en-GB" dirty="0" err="1"/>
              <a:t>napíšte</a:t>
            </a:r>
            <a:r>
              <a:rPr lang="en-GB" dirty="0"/>
              <a:t> mi a </a:t>
            </a:r>
            <a:r>
              <a:rPr lang="en-GB" dirty="0" err="1"/>
              <a:t>pošlem</a:t>
            </a:r>
            <a:r>
              <a:rPr lang="en-GB" dirty="0"/>
              <a:t> </a:t>
            </a:r>
            <a:r>
              <a:rPr lang="en-GB" dirty="0" err="1"/>
              <a:t>vám</a:t>
            </a:r>
            <a:r>
              <a:rPr lang="en-GB" dirty="0"/>
              <a:t> </a:t>
            </a:r>
            <a:r>
              <a:rPr lang="en-GB" dirty="0" err="1"/>
              <a:t>videonávod</a:t>
            </a:r>
            <a:r>
              <a:rPr lang="en-GB" dirty="0"/>
              <a:t>, </a:t>
            </a:r>
            <a:r>
              <a:rPr lang="en-GB" dirty="0" err="1"/>
              <a:t>ako</a:t>
            </a:r>
            <a:r>
              <a:rPr lang="en-GB" dirty="0"/>
              <a:t> to </a:t>
            </a:r>
            <a:r>
              <a:rPr lang="en-GB" dirty="0" err="1"/>
              <a:t>urobiť</a:t>
            </a:r>
            <a:r>
              <a:rPr lang="en-GB" dirty="0"/>
              <a:t> </a:t>
            </a:r>
            <a:r>
              <a:rPr lang="en-GB" dirty="0" err="1"/>
              <a:t>cez</a:t>
            </a:r>
            <a:r>
              <a:rPr lang="en-GB" dirty="0"/>
              <a:t> </a:t>
            </a:r>
            <a:r>
              <a:rPr lang="en-GB" dirty="0" err="1"/>
              <a:t>služby</a:t>
            </a:r>
            <a:r>
              <a:rPr lang="en-GB" dirty="0"/>
              <a:t> </a:t>
            </a:r>
            <a:r>
              <a:rPr lang="en-GB" dirty="0" err="1"/>
              <a:t>googlle</a:t>
            </a:r>
            <a:r>
              <a:rPr lang="en-GB" dirty="0"/>
              <a:t>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zadanie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1 - media spendy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tx2"/>
                </a:solidFill>
                <a:effectLst/>
                <a:latin typeface="+mj-lt"/>
              </a:rPr>
              <a:t>Podiel investícií podľa typu médií (Stĺpcový graf)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Rozdelenie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výdavkov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podľa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mesiacov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(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Čiarkový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graf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Najväčší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výrobcovia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podľa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výdavkov</a:t>
            </a:r>
            <a:r>
              <a:rPr lang="ru-RU" dirty="0">
                <a:solidFill>
                  <a:schemeClr val="tx2"/>
                </a:solidFill>
                <a:effectLst/>
                <a:latin typeface="+mj-lt"/>
              </a:rPr>
              <a:t> (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Horizontálny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stĺpcový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graf</a:t>
            </a:r>
            <a:r>
              <a:rPr lang="ru-RU" dirty="0">
                <a:solidFill>
                  <a:schemeClr val="tx2"/>
                </a:solidFill>
                <a:effectLst/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Najlepšie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značky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podľa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výdavkov</a:t>
            </a:r>
            <a:r>
              <a:rPr lang="ru-RU" dirty="0">
                <a:solidFill>
                  <a:schemeClr val="tx2"/>
                </a:solidFill>
                <a:effectLst/>
                <a:latin typeface="+mj-lt"/>
              </a:rPr>
              <a:t> (</a:t>
            </a:r>
            <a:r>
              <a:rPr lang="en-US" dirty="0">
                <a:solidFill>
                  <a:schemeClr val="tx2"/>
                </a:solidFill>
                <a:effectLst/>
                <a:latin typeface="+mj-lt"/>
              </a:rPr>
              <a:t>S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tĺpcový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graf</a:t>
            </a:r>
            <a:r>
              <a:rPr lang="ru-RU" dirty="0">
                <a:solidFill>
                  <a:schemeClr val="tx2"/>
                </a:solidFill>
                <a:effectLst/>
                <a:latin typeface="+mj-lt"/>
              </a:rPr>
              <a:t>)</a:t>
            </a:r>
            <a:endParaRPr lang="en-US" dirty="0">
              <a:solidFill>
                <a:schemeClr val="tx2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Medziročné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porovnanie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(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Zoskupený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stĺpcový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lang="en-GB" dirty="0" err="1">
                <a:solidFill>
                  <a:schemeClr val="tx2"/>
                </a:solidFill>
                <a:effectLst/>
                <a:latin typeface="+mj-lt"/>
              </a:rPr>
              <a:t>graf</a:t>
            </a:r>
            <a:r>
              <a:rPr lang="en-GB" dirty="0">
                <a:solidFill>
                  <a:schemeClr val="tx2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Podrobný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opis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grafov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nachádza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súbore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main.ipynb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Grafy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dispozícii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aj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priečinku</a:t>
            </a:r>
            <a:r>
              <a:rPr lang="en-GB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zadanie1</a:t>
            </a:r>
          </a:p>
          <a:p>
            <a:pPr marL="457200" indent="-457200">
              <a:buFont typeface="+mj-lt"/>
              <a:buAutoNum type="arabicPeriod"/>
            </a:pPr>
            <a:endParaRPr lang="en-GB" b="0" dirty="0">
              <a:solidFill>
                <a:srgbClr val="E1E4E8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GB" b="0" dirty="0">
              <a:solidFill>
                <a:srgbClr val="E1E4E8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pt-BR" b="1" dirty="0">
              <a:solidFill>
                <a:srgbClr val="79B8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E153-0B03-1097-40EA-CF2F5A77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5D22-781E-EC3D-60FA-1FC7EFF2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zadanie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2 - TV data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89C-7FFA-B05F-D6D8-5C5AEB8F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0" dirty="0">
                <a:solidFill>
                  <a:schemeClr val="tx2"/>
                </a:solidFill>
                <a:effectLst/>
              </a:rPr>
              <a:t>1.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Podiel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TRP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odvysielaných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na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TV Wau v prime time:</a:t>
            </a:r>
          </a:p>
          <a:p>
            <a:pPr marL="0" indent="0">
              <a:buNone/>
            </a:pPr>
            <a:r>
              <a:rPr lang="en-GB" sz="2300" b="1" dirty="0">
                <a:solidFill>
                  <a:schemeClr val="tx2"/>
                </a:solidFill>
                <a:effectLst/>
              </a:rPr>
              <a:t>54.1%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TRP je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generovaných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mimo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prime time (17:00-23:59),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čo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znamená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,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že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viac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ako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polovica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sledovanosti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pochádza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z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iných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častí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dňa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GB" sz="2800" b="0" dirty="0">
                <a:solidFill>
                  <a:schemeClr val="tx2"/>
                </a:solidFill>
                <a:effectLst/>
              </a:rPr>
              <a:t>2. % TRPs pre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zadávateľa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NAY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Elektrodom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na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prémiových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pozíciách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GB" sz="2300" b="0" dirty="0">
                <a:solidFill>
                  <a:schemeClr val="tx2"/>
                </a:solidFill>
                <a:effectLst/>
              </a:rPr>
              <a:t>Len </a:t>
            </a:r>
            <a:r>
              <a:rPr lang="en-GB" sz="2300" b="1" dirty="0">
                <a:solidFill>
                  <a:schemeClr val="tx2"/>
                </a:solidFill>
                <a:effectLst/>
              </a:rPr>
              <a:t>15.8%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TRP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pochádza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z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prémiových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pozícií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v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reklamných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brejkoch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(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prvá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,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druhá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,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predposledná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a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posledná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pozícia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).</a:t>
            </a:r>
          </a:p>
          <a:p>
            <a:pPr marL="0" indent="0">
              <a:buNone/>
            </a:pPr>
            <a:r>
              <a:rPr lang="en-GB" sz="2800" b="0" dirty="0">
                <a:solidFill>
                  <a:schemeClr val="tx2"/>
                </a:solidFill>
                <a:effectLst/>
              </a:rPr>
              <a:t>3.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Najčastejšie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využívaná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stopáž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na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TV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Markíza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800" b="0" dirty="0" err="1">
                <a:solidFill>
                  <a:schemeClr val="tx2"/>
                </a:solidFill>
                <a:effectLst/>
              </a:rPr>
              <a:t>počas</a:t>
            </a:r>
            <a:r>
              <a:rPr lang="en-GB" sz="2800" b="0" dirty="0">
                <a:solidFill>
                  <a:schemeClr val="tx2"/>
                </a:solidFill>
                <a:effectLst/>
              </a:rPr>
              <a:t> 27.9:</a:t>
            </a:r>
          </a:p>
          <a:p>
            <a:pPr marL="0" indent="0">
              <a:buNone/>
            </a:pPr>
            <a:r>
              <a:rPr lang="en-GB" sz="2300" b="1" dirty="0" err="1">
                <a:solidFill>
                  <a:schemeClr val="tx2"/>
                </a:solidFill>
                <a:effectLst/>
              </a:rPr>
              <a:t>Najviac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TRP bolo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dosiahnutých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reklamami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s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dĺžkou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1" dirty="0">
                <a:solidFill>
                  <a:schemeClr val="tx2"/>
                </a:solidFill>
                <a:effectLst/>
              </a:rPr>
              <a:t>20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a </a:t>
            </a:r>
            <a:r>
              <a:rPr lang="en-GB" sz="2300" b="1" dirty="0">
                <a:solidFill>
                  <a:schemeClr val="tx2"/>
                </a:solidFill>
                <a:effectLst/>
              </a:rPr>
              <a:t>30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sekúnd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,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ktoré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generovali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najvyššiu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 </a:t>
            </a:r>
            <a:r>
              <a:rPr lang="en-GB" sz="2300" b="0" dirty="0" err="1">
                <a:solidFill>
                  <a:schemeClr val="tx2"/>
                </a:solidFill>
                <a:effectLst/>
              </a:rPr>
              <a:t>sledovanosť</a:t>
            </a:r>
            <a:r>
              <a:rPr lang="en-GB" sz="2300" b="0" dirty="0">
                <a:solidFill>
                  <a:schemeClr val="tx2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GB" b="0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Podrobný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opis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grafov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nachádza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súbore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main.ipynb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Grafy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dispozícii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aj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2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priečinku</a:t>
            </a:r>
            <a:r>
              <a:rPr lang="en-GB" sz="2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zadanie2</a:t>
            </a:r>
          </a:p>
          <a:p>
            <a:pPr marL="457200" indent="-457200">
              <a:buFont typeface="+mj-lt"/>
              <a:buAutoNum type="arabicPeriod"/>
            </a:pPr>
            <a:endParaRPr lang="en-GB" b="0" dirty="0">
              <a:solidFill>
                <a:schemeClr val="tx2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GB" b="0" dirty="0">
              <a:solidFill>
                <a:schemeClr val="tx2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pt-BR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466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116139"/>
            <a:ext cx="11247120" cy="1011621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4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zadanie</a:t>
            </a:r>
            <a:r>
              <a:rPr lang="en-GB" sz="4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3 - </a:t>
            </a:r>
            <a:r>
              <a:rPr lang="en-GB" sz="40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analyza</a:t>
            </a:r>
            <a:r>
              <a:rPr lang="en-GB" sz="40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CS</a:t>
            </a:r>
            <a:endParaRPr lang="en-gb" sz="4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45CDA43-AE97-8C83-C72E-B468E4BC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5200" y="1483360"/>
            <a:ext cx="10668000" cy="43789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>
                <a:solidFill>
                  <a:schemeClr val="tx2"/>
                </a:solidFill>
              </a:rPr>
              <a:t>Spoločné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témy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Mnohé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odpovede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naznačujú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že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cieľová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skupina</a:t>
            </a:r>
            <a:r>
              <a:rPr lang="en-GB" dirty="0">
                <a:solidFill>
                  <a:schemeClr val="tx2"/>
                </a:solidFill>
              </a:rPr>
              <a:t> je </a:t>
            </a:r>
            <a:r>
              <a:rPr lang="en-GB" dirty="0" err="1">
                <a:solidFill>
                  <a:schemeClr val="tx2"/>
                </a:solidFill>
              </a:rPr>
              <a:t>silno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ovplyvnená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názorom</a:t>
            </a:r>
            <a:r>
              <a:rPr lang="en-GB" dirty="0">
                <a:solidFill>
                  <a:schemeClr val="tx2"/>
                </a:solidFill>
              </a:rPr>
              <a:t> a </a:t>
            </a:r>
            <a:r>
              <a:rPr lang="en-GB" dirty="0" err="1">
                <a:solidFill>
                  <a:schemeClr val="tx2"/>
                </a:solidFill>
              </a:rPr>
              <a:t>odporúčaniami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iných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Obavy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Odpoveď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otázku</a:t>
            </a:r>
            <a:r>
              <a:rPr lang="en-GB" dirty="0">
                <a:solidFill>
                  <a:schemeClr val="tx2"/>
                </a:solidFill>
              </a:rPr>
              <a:t> o </a:t>
            </a:r>
            <a:r>
              <a:rPr lang="en-GB" dirty="0" err="1">
                <a:solidFill>
                  <a:schemeClr val="tx2"/>
                </a:solidFill>
              </a:rPr>
              <a:t>bezpečnosti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pri</a:t>
            </a:r>
            <a:r>
              <a:rPr lang="en-GB" dirty="0">
                <a:solidFill>
                  <a:schemeClr val="tx2"/>
                </a:solidFill>
              </a:rPr>
              <a:t> online </a:t>
            </a:r>
            <a:r>
              <a:rPr lang="en-GB" dirty="0" err="1">
                <a:solidFill>
                  <a:schemeClr val="tx2"/>
                </a:solidFill>
              </a:rPr>
              <a:t>nákupoch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tiež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zdôrazňuje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že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cieľová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skupina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má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obavy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spojené</a:t>
            </a:r>
            <a:r>
              <a:rPr lang="en-GB" dirty="0">
                <a:solidFill>
                  <a:schemeClr val="tx2"/>
                </a:solidFill>
              </a:rPr>
              <a:t> s </a:t>
            </a:r>
            <a:r>
              <a:rPr lang="en-GB" dirty="0" err="1">
                <a:solidFill>
                  <a:schemeClr val="tx2"/>
                </a:solidFill>
              </a:rPr>
              <a:t>internetovými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nákupmi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Rodičský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faktor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Uvedenie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že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deti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ovplyvňujú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nákupy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naznačuje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význam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cieľovej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skupiny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ako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rodičov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Kozmetické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výdavky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Odpovede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naznačujú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že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respondenti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míňajú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veľa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peňazí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osobné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kozmetické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produkty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čo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naznačuje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vysokú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citlivosť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cieľovej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skupiny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produkty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osobnej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hygieny</a:t>
            </a:r>
            <a:r>
              <a:rPr lang="en-GB" dirty="0">
                <a:solidFill>
                  <a:schemeClr val="tx2"/>
                </a:solidFill>
              </a:rPr>
              <a:t> a </a:t>
            </a:r>
            <a:r>
              <a:rPr lang="en-GB" dirty="0" err="1">
                <a:solidFill>
                  <a:schemeClr val="tx2"/>
                </a:solidFill>
              </a:rPr>
              <a:t>kozmetiky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Móda</a:t>
            </a:r>
            <a:r>
              <a:rPr lang="en-GB" b="1" dirty="0">
                <a:solidFill>
                  <a:schemeClr val="tx2"/>
                </a:solidFill>
              </a:rPr>
              <a:t> a </a:t>
            </a:r>
            <a:r>
              <a:rPr lang="en-GB" b="1" dirty="0" err="1">
                <a:solidFill>
                  <a:schemeClr val="tx2"/>
                </a:solidFill>
              </a:rPr>
              <a:t>štýl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Vysoký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záujem</a:t>
            </a:r>
            <a:r>
              <a:rPr lang="en-GB" dirty="0">
                <a:solidFill>
                  <a:schemeClr val="tx2"/>
                </a:solidFill>
              </a:rPr>
              <a:t> o </a:t>
            </a:r>
            <a:r>
              <a:rPr lang="en-GB" dirty="0" err="1">
                <a:solidFill>
                  <a:schemeClr val="tx2"/>
                </a:solidFill>
              </a:rPr>
              <a:t>najnovšie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módne</a:t>
            </a:r>
            <a:r>
              <a:rPr lang="en-GB" dirty="0">
                <a:solidFill>
                  <a:schemeClr val="tx2"/>
                </a:solidFill>
              </a:rPr>
              <a:t> trendy </a:t>
            </a:r>
            <a:r>
              <a:rPr lang="en-GB" dirty="0" err="1">
                <a:solidFill>
                  <a:schemeClr val="tx2"/>
                </a:solidFill>
              </a:rPr>
              <a:t>naznačuje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túžbu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cieľovej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skupiny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vyjadriť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prostredníctvom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módy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Používanie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internetu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Frekvencia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používania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internetu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naznačuje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dôležitosť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digitálnych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kanálov</a:t>
            </a:r>
            <a:r>
              <a:rPr lang="en-GB" dirty="0">
                <a:solidFill>
                  <a:schemeClr val="tx2"/>
                </a:solidFill>
              </a:rPr>
              <a:t> pre </a:t>
            </a:r>
            <a:r>
              <a:rPr lang="en-GB" dirty="0" err="1">
                <a:solidFill>
                  <a:schemeClr val="tx2"/>
                </a:solidFill>
              </a:rPr>
              <a:t>interakciu</a:t>
            </a:r>
            <a:r>
              <a:rPr lang="en-GB" dirty="0">
                <a:solidFill>
                  <a:schemeClr val="tx2"/>
                </a:solidFill>
              </a:rPr>
              <a:t> so </a:t>
            </a:r>
            <a:r>
              <a:rPr lang="en-GB" dirty="0" err="1">
                <a:solidFill>
                  <a:schemeClr val="tx2"/>
                </a:solidFill>
              </a:rPr>
              <a:t>zákazníkmi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r>
              <a:rPr lang="en-GB" b="1" dirty="0" err="1">
                <a:solidFill>
                  <a:schemeClr val="tx2"/>
                </a:solidFill>
              </a:rPr>
              <a:t>Mobilita</a:t>
            </a:r>
            <a:r>
              <a:rPr lang="en-GB" b="1" dirty="0">
                <a:solidFill>
                  <a:schemeClr val="tx2"/>
                </a:solidFill>
              </a:rPr>
              <a:t> a </a:t>
            </a:r>
            <a:r>
              <a:rPr lang="en-GB" b="1" dirty="0" err="1">
                <a:solidFill>
                  <a:schemeClr val="tx2"/>
                </a:solidFill>
              </a:rPr>
              <a:t>cestovanie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 err="1">
                <a:solidFill>
                  <a:schemeClr val="tx2"/>
                </a:solidFill>
              </a:rPr>
              <a:t>Uvedenie</a:t>
            </a:r>
            <a:r>
              <a:rPr lang="en-GB" dirty="0">
                <a:solidFill>
                  <a:schemeClr val="tx2"/>
                </a:solidFill>
              </a:rPr>
              <a:t> o </a:t>
            </a:r>
            <a:r>
              <a:rPr lang="en-GB" dirty="0" err="1">
                <a:solidFill>
                  <a:schemeClr val="tx2"/>
                </a:solidFill>
              </a:rPr>
              <a:t>cestovaní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prenajatými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autami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naznačuje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rastúci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záujem</a:t>
            </a:r>
            <a:r>
              <a:rPr lang="en-GB" dirty="0">
                <a:solidFill>
                  <a:schemeClr val="tx2"/>
                </a:solidFill>
              </a:rPr>
              <a:t> o </a:t>
            </a:r>
            <a:r>
              <a:rPr lang="en-GB" dirty="0" err="1">
                <a:solidFill>
                  <a:schemeClr val="tx2"/>
                </a:solidFill>
              </a:rPr>
              <a:t>pohodlie</a:t>
            </a:r>
            <a:r>
              <a:rPr lang="en-GB" dirty="0">
                <a:solidFill>
                  <a:schemeClr val="tx2"/>
                </a:solidFill>
              </a:rPr>
              <a:t> a </a:t>
            </a:r>
            <a:r>
              <a:rPr lang="en-GB" dirty="0" err="1">
                <a:solidFill>
                  <a:schemeClr val="tx2"/>
                </a:solidFill>
              </a:rPr>
              <a:t>dostupnosť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služieb</a:t>
            </a:r>
            <a:r>
              <a:rPr lang="en-GB" dirty="0">
                <a:solidFill>
                  <a:schemeClr val="tx2"/>
                </a:solidFill>
              </a:rPr>
              <a:t>.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22B33-E717-4785-9A7B-921B56377F39}"/>
              </a:ext>
            </a:extLst>
          </p:cNvPr>
          <p:cNvSpPr txBox="1"/>
          <p:nvPr/>
        </p:nvSpPr>
        <p:spPr>
          <a:xfrm>
            <a:off x="1209040" y="5659735"/>
            <a:ext cx="1001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Podrobný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opis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analýzy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nachádza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súbore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main.ipynb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Tabuľka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odpovedí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je k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dispozícii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aj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priečinku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s zadanie2</a:t>
            </a: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932D9-DDAC-56E7-EBF6-B22F5A70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6F19-5D2D-698F-29A8-6D04817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16139"/>
            <a:ext cx="11247120" cy="1011621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200" dirty="0"/>
              <a:t>Bonus </a:t>
            </a:r>
            <a:r>
              <a:rPr lang="en-US" sz="4200" dirty="0" err="1"/>
              <a:t>Zadanie</a:t>
            </a:r>
            <a:endParaRPr lang="en-gb" sz="4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E39CF8-F371-BF9C-B66B-8E7843A4FF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263847"/>
              </p:ext>
            </p:extLst>
          </p:nvPr>
        </p:nvGraphicFramePr>
        <p:xfrm>
          <a:off x="965200" y="1127761"/>
          <a:ext cx="10261600" cy="4582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3791543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67713711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328953170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884947135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128669471"/>
                    </a:ext>
                  </a:extLst>
                </a:gridCol>
              </a:tblGrid>
              <a:tr h="26847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Advertiser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2024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2025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2026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u="none" strike="noStrike">
                          <a:effectLst/>
                        </a:rPr>
                        <a:t>2027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/>
                </a:tc>
                <a:extLst>
                  <a:ext uri="{0D108BD9-81ED-4DB2-BD59-A6C34878D82A}">
                    <a16:rowId xmlns:a16="http://schemas.microsoft.com/office/drawing/2014/main" val="400885058"/>
                  </a:ext>
                </a:extLst>
              </a:tr>
              <a:tr h="795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KOFT S.R.O. | BROWN-FORMAN SLOVAKIA S.R.O.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1015,166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1217,794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1462,997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1711,004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1520448171"/>
                  </a:ext>
                </a:extLst>
              </a:tr>
              <a:tr h="400216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GAS FAMILIA S.R.O.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436,0777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911,2599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993,8072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1086,379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3912606815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ITALMARKET SLOVAKIA A.S.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593,7002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1384,657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1656,796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1928,414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1021464283"/>
                  </a:ext>
                </a:extLst>
              </a:tr>
              <a:tr h="467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MASPEX SLOVAKIA S.R.O.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579,6973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965,0374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1181,291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1395,683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947825607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MAST-JAEGERMEISTER SK S.R.O.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3785,268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4377,31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4494,847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4683,171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2272845111"/>
                  </a:ext>
                </a:extLst>
              </a:tr>
              <a:tr h="531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PERNOD RICARD SLOVAKIA S.R.O.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4028,083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4104,402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4066,609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4116,878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1087406522"/>
                  </a:ext>
                </a:extLst>
              </a:tr>
              <a:tr h="268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ST.NICOLAUS A.S.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1936,87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2141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2352,351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2562,971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4194174446"/>
                  </a:ext>
                </a:extLst>
              </a:tr>
              <a:tr h="467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STOCK SLOVENSKO S.R.O.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2784,274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3836,11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4369,175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4900,724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432035054"/>
                  </a:ext>
                </a:extLst>
              </a:tr>
              <a:tr h="268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VITIS PEZINOK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474,4245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1077,3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1297,328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1518,239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0" marR="4970" marT="4970" marB="0" anchor="b"/>
                </a:tc>
                <a:extLst>
                  <a:ext uri="{0D108BD9-81ED-4DB2-BD59-A6C34878D82A}">
                    <a16:rowId xmlns:a16="http://schemas.microsoft.com/office/drawing/2014/main" val="296170601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7D48C5A-6EEB-9DCC-BB8E-98812DC04AE0}"/>
              </a:ext>
            </a:extLst>
          </p:cNvPr>
          <p:cNvSpPr txBox="1"/>
          <p:nvPr/>
        </p:nvSpPr>
        <p:spPr>
          <a:xfrm>
            <a:off x="1209040" y="5905881"/>
            <a:ext cx="1001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Riešenie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je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priložené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súbore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BonusZadanie.ipynb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všetky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výsledky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môžete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pozrieť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priečinku</a:t>
            </a:r>
            <a:r>
              <a:rPr lang="en-GB" sz="1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bonus_zadanie</a:t>
            </a:r>
            <a:endParaRPr lang="en-GB" sz="1800" b="0" dirty="0">
              <a:solidFill>
                <a:schemeClr val="bg2">
                  <a:lumMod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8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94_TF03031027" id="{FA044B40-04E4-4400-9FC3-ED96674E5B50}" vid="{72B8D07F-DAC1-4D7D-BA4B-829C0E68476C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0C5B9-1E5F-4356-968E-2FC64955BFF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111</TotalTime>
  <Words>613</Words>
  <Application>Microsoft Office PowerPoint</Application>
  <PresentationFormat>Widescreen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Wireframe Building 16x9</vt:lpstr>
      <vt:lpstr>Testovacia úloha pre</vt:lpstr>
      <vt:lpstr>vielkinserhii@gmail.com</vt:lpstr>
      <vt:lpstr>zadanie 1 - media spendy</vt:lpstr>
      <vt:lpstr>zadanie 2 - TV data</vt:lpstr>
      <vt:lpstr>zadanie 3 - analyza CS</vt:lpstr>
      <vt:lpstr>Bonus Zadanie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вячеслав</dc:creator>
  <cp:lastModifiedBy>вячеслав вячеслав</cp:lastModifiedBy>
  <cp:revision>1</cp:revision>
  <dcterms:created xsi:type="dcterms:W3CDTF">2024-10-11T13:58:42Z</dcterms:created>
  <dcterms:modified xsi:type="dcterms:W3CDTF">2024-10-11T15:49:45Z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