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F2F"/>
    <a:srgbClr val="9DCAB5"/>
    <a:srgbClr val="132A13"/>
    <a:srgbClr val="98D5AE"/>
    <a:srgbClr val="E6D0D7"/>
    <a:srgbClr val="262626"/>
    <a:srgbClr val="D8B6C1"/>
    <a:srgbClr val="C38D9E"/>
    <a:srgbClr val="D65A31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>
        <p:scale>
          <a:sx n="66" d="100"/>
          <a:sy n="66" d="100"/>
        </p:scale>
        <p:origin x="105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929CD-F3D9-40E6-A9D6-56D71BB57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BE45EC-F3A4-4054-BC0C-B10C2BAD8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990EBF-9F4E-48DD-9852-FCF530112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51AA-9128-4675-9886-0498F64F98A0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0A24FA-B000-4CC7-A186-8315ABE7E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0119D0-8EF2-4BBF-9EB7-28D51FA0D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9019-ED88-4EF0-AFBF-CA9F545126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26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139FAA-6E84-4EA8-9DAA-8B974418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933B40-9F2B-489F-A2DC-C2DC6CB38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7B04A1-CC78-4D2F-950F-B79F1BFE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51AA-9128-4675-9886-0498F64F98A0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B98463-36F1-4936-8EAA-EDEBD820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C276F5-5543-4085-A788-04DA841D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9019-ED88-4EF0-AFBF-CA9F545126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74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821F559-1A82-4088-9F46-60900757D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0AE90E-6A49-4931-84BD-C11882C6F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0ECFEB-0330-46BB-9435-0C3A9FE7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51AA-9128-4675-9886-0498F64F98A0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B34532-995C-484B-A449-434130E6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9F361F-0DE6-4699-8381-81F4DA18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9019-ED88-4EF0-AFBF-CA9F545126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16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53791-7062-488A-A57C-5DE172F38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78075A-ED3E-449B-B3AF-62F25DEC4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074911-B5EF-4848-9946-E28BF853F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51AA-9128-4675-9886-0498F64F98A0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E97502-CD86-466B-995D-FFECBDD2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6A203A-4B46-4647-BDF7-8C3E1682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9019-ED88-4EF0-AFBF-CA9F545126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91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D151F-75E1-4524-B871-13749EB0B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7D9F9B-3B1D-48E2-A860-6A6A23C99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30EFA9-F9C6-4644-BF77-61ED26A4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51AA-9128-4675-9886-0498F64F98A0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D08F15-A519-4D3C-9817-718921A5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E93545-837E-419D-82D3-EB158725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9019-ED88-4EF0-AFBF-CA9F545126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75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54DAFA-DA58-48B9-99FA-BDF58A6A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9FA670-612D-4785-A87B-B25A2B923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92379E-3DBC-4348-9742-015A87251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43D71C-6072-4A7E-98BD-5F09575D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51AA-9128-4675-9886-0498F64F98A0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A42FAF-37EE-4076-8EB6-657478C4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0D7AB7-FB5D-4928-92DE-8F45A6C3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9019-ED88-4EF0-AFBF-CA9F545126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2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BCD574-D80F-480D-B5FD-1E9D040A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2EFC5A-36E7-470B-8228-88F662CCE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98F6F3-B40E-415A-98B2-124370DCE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A7D55BC-1AAC-4731-BF65-564399D47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61EAA18-8C6F-44FE-91E6-65DE7EC49F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01B4D63-A0B6-412A-9BDB-2EAD52E47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51AA-9128-4675-9886-0498F64F98A0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3FA2D63-0932-42FF-9DCF-1BBE9270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FD4F470-443B-43D1-880D-94B115BD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9019-ED88-4EF0-AFBF-CA9F545126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35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805476-4F3B-451E-893E-21DFCD5E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79C375C-1B6B-4E30-BD8F-6013F10DD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51AA-9128-4675-9886-0498F64F98A0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0CAF12-8B03-4230-BFDB-A348B5A2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EA720B5-BFA3-44A9-9E0D-435A5990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9019-ED88-4EF0-AFBF-CA9F545126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819CF0A-30A7-4B92-89A0-D4B8DD91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51AA-9128-4675-9886-0498F64F98A0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4C19EDF-D5F0-4A5E-A06F-F41921F5D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A6321A-FF9E-4B90-92AF-44810AAC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9019-ED88-4EF0-AFBF-CA9F545126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10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F7ABBD-DD28-4391-BDD2-E5477E6C7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68B8A5-0455-47C9-A598-A279E78A2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2A2136-DBBD-402A-8869-62F147FCB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B9C390-5CA4-4EEA-89D7-F4581966A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51AA-9128-4675-9886-0498F64F98A0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3AB251-7FBB-4566-8408-59B10EE04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A91D00-8567-4FC6-A5FF-7E0CCE35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9019-ED88-4EF0-AFBF-CA9F545126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0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DFE96-AB99-4B4A-BE25-E22BFE4B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A3935C6-7579-4D92-BE82-F4B11F0EB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C15F94-A018-4BD8-83D1-EDC05D240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A370E3-E13B-4744-873D-2258FF23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951AA-9128-4675-9886-0498F64F98A0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8D2090-0ADA-45FA-9EA8-799BA8D4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1B5AB3-020F-49A4-8945-09CB7E5C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9019-ED88-4EF0-AFBF-CA9F545126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78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A27FE-8217-4979-980A-EB99BDCE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5F1928-155C-46DE-8BD3-43369136D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DC5722-9051-48F1-8291-9BBCDDADE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951AA-9128-4675-9886-0498F64F98A0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BC658D-C5B4-4DED-A22A-C589553A1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7C70E3-94B8-4071-AE45-94AE1DEE0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59019-ED88-4EF0-AFBF-CA9F545126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00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D5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B6EA0-AE75-46B5-8CF4-DFE76E647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9144000" cy="1698171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latin typeface="Montserrat" panose="00000500000000000000" pitchFamily="2" charset="-52"/>
              </a:rPr>
              <a:t>Сайт обращающий внимание на бездомных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49D368-D4ED-4C59-8E26-A502C2C2F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093" y="5607678"/>
            <a:ext cx="1465579" cy="1461497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BD44BBC-9F96-4130-8713-4A1EEAE88981}"/>
              </a:ext>
            </a:extLst>
          </p:cNvPr>
          <p:cNvSpPr/>
          <p:nvPr/>
        </p:nvSpPr>
        <p:spPr>
          <a:xfrm rot="18912217">
            <a:off x="10277253" y="701866"/>
            <a:ext cx="5429051" cy="5454268"/>
          </a:xfrm>
          <a:prstGeom prst="roundRect">
            <a:avLst/>
          </a:prstGeom>
          <a:solidFill>
            <a:srgbClr val="01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CD3EB-4115-40D4-B40C-2769826BD4FC}"/>
              </a:ext>
            </a:extLst>
          </p:cNvPr>
          <p:cNvSpPr txBox="1"/>
          <p:nvPr/>
        </p:nvSpPr>
        <p:spPr>
          <a:xfrm>
            <a:off x="929112" y="6145845"/>
            <a:ext cx="3140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latin typeface="Montserrat" pitchFamily="2" charset="-52"/>
              </a:rPr>
              <a:t>Команда «</a:t>
            </a:r>
            <a:r>
              <a:rPr lang="en-US" sz="1800" dirty="0">
                <a:latin typeface="Montserrat" pitchFamily="2" charset="-52"/>
              </a:rPr>
              <a:t>CyberMonkey»</a:t>
            </a:r>
          </a:p>
          <a:p>
            <a:r>
              <a:rPr lang="ru-RU" sz="1800" dirty="0">
                <a:latin typeface="Montserrat" pitchFamily="2" charset="-52"/>
              </a:rPr>
              <a:t>УГК им. И.И. Ползунова</a:t>
            </a:r>
          </a:p>
          <a:p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A13D9E-3445-47DE-809A-194AD7B96FD3}"/>
              </a:ext>
            </a:extLst>
          </p:cNvPr>
          <p:cNvSpPr txBox="1"/>
          <p:nvPr/>
        </p:nvSpPr>
        <p:spPr>
          <a:xfrm>
            <a:off x="12326927" y="2736502"/>
            <a:ext cx="352692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200" dirty="0">
                <a:solidFill>
                  <a:srgbClr val="9DCAB5"/>
                </a:solidFill>
                <a:latin typeface="Montserrat" panose="00000500000000000000" pitchFamily="2" charset="-52"/>
              </a:rPr>
              <a:t>Помощь</a:t>
            </a:r>
          </a:p>
          <a:p>
            <a:pPr algn="ctr"/>
            <a:r>
              <a:rPr lang="ru-RU" sz="4200" dirty="0">
                <a:solidFill>
                  <a:srgbClr val="9DCAB5"/>
                </a:solidFill>
                <a:latin typeface="Montserrat" panose="00000500000000000000" pitchFamily="2" charset="-52"/>
              </a:rPr>
              <a:t>Бездомным</a:t>
            </a:r>
          </a:p>
        </p:txBody>
      </p:sp>
    </p:spTree>
    <p:extLst>
      <p:ext uri="{BB962C8B-B14F-4D97-AF65-F5344CB8AC3E}">
        <p14:creationId xmlns:p14="http://schemas.microsoft.com/office/powerpoint/2010/main" val="2653625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D5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111358C6-2DB7-4717-888E-DE952BB6D214}"/>
              </a:ext>
            </a:extLst>
          </p:cNvPr>
          <p:cNvGrpSpPr/>
          <p:nvPr/>
        </p:nvGrpSpPr>
        <p:grpSpPr>
          <a:xfrm>
            <a:off x="13466864" y="1228288"/>
            <a:ext cx="3015919" cy="795838"/>
            <a:chOff x="6511086" y="1825625"/>
            <a:chExt cx="3015919" cy="795838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4EFAAC31-4F21-483F-8794-EFFF35FA9CE6}"/>
                </a:ext>
              </a:extLst>
            </p:cNvPr>
            <p:cNvSpPr/>
            <p:nvPr/>
          </p:nvSpPr>
          <p:spPr>
            <a:xfrm>
              <a:off x="6511086" y="1825625"/>
              <a:ext cx="818149" cy="795838"/>
            </a:xfrm>
            <a:prstGeom prst="rect">
              <a:avLst/>
            </a:prstGeom>
            <a:solidFill>
              <a:srgbClr val="98D5A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A0509D12-F4BE-47B9-81E9-66069F216884}"/>
                </a:ext>
              </a:extLst>
            </p:cNvPr>
            <p:cNvSpPr/>
            <p:nvPr/>
          </p:nvSpPr>
          <p:spPr>
            <a:xfrm>
              <a:off x="7609970" y="1825625"/>
              <a:ext cx="818149" cy="795838"/>
            </a:xfrm>
            <a:prstGeom prst="rect">
              <a:avLst/>
            </a:prstGeom>
            <a:solidFill>
              <a:srgbClr val="132A13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6B98F73A-B7EF-4B8A-AFAB-37DE08673BE6}"/>
                </a:ext>
              </a:extLst>
            </p:cNvPr>
            <p:cNvSpPr/>
            <p:nvPr/>
          </p:nvSpPr>
          <p:spPr>
            <a:xfrm>
              <a:off x="8708856" y="1825625"/>
              <a:ext cx="818149" cy="795838"/>
            </a:xfrm>
            <a:prstGeom prst="rect">
              <a:avLst/>
            </a:prstGeom>
            <a:solidFill>
              <a:srgbClr val="012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49D368-D4ED-4C59-8E26-A502C2C2F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093" y="5607678"/>
            <a:ext cx="1465579" cy="1461497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BD44BBC-9F96-4130-8713-4A1EEAE88981}"/>
              </a:ext>
            </a:extLst>
          </p:cNvPr>
          <p:cNvSpPr/>
          <p:nvPr/>
        </p:nvSpPr>
        <p:spPr>
          <a:xfrm rot="18912217">
            <a:off x="7727297" y="-517884"/>
            <a:ext cx="7945419" cy="7905063"/>
          </a:xfrm>
          <a:prstGeom prst="roundRect">
            <a:avLst/>
          </a:prstGeom>
          <a:solidFill>
            <a:srgbClr val="01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CD3EB-4115-40D4-B40C-2769826BD4FC}"/>
              </a:ext>
            </a:extLst>
          </p:cNvPr>
          <p:cNvSpPr txBox="1"/>
          <p:nvPr/>
        </p:nvSpPr>
        <p:spPr>
          <a:xfrm>
            <a:off x="929112" y="6145845"/>
            <a:ext cx="3140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latin typeface="Montserrat" pitchFamily="2" charset="-52"/>
              </a:rPr>
              <a:t>Команда «</a:t>
            </a:r>
            <a:r>
              <a:rPr lang="en-US" sz="1800" dirty="0">
                <a:latin typeface="Montserrat" pitchFamily="2" charset="-52"/>
              </a:rPr>
              <a:t>CyberMonkey»</a:t>
            </a:r>
          </a:p>
          <a:p>
            <a:r>
              <a:rPr lang="ru-RU" sz="1800" dirty="0">
                <a:latin typeface="Montserrat" pitchFamily="2" charset="-52"/>
              </a:rPr>
              <a:t>УГК им. И.И. Ползунова</a:t>
            </a:r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475F0A1-5890-4523-8847-F3FB82BEE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"/>
            <a:ext cx="4688115" cy="1030514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Montserrat" panose="00000500000000000000" pitchFamily="2" charset="-52"/>
              </a:rPr>
              <a:t>Выбор темы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A77B2-2CD8-413B-A3DB-476CE1585832}"/>
              </a:ext>
            </a:extLst>
          </p:cNvPr>
          <p:cNvSpPr txBox="1"/>
          <p:nvPr/>
        </p:nvSpPr>
        <p:spPr>
          <a:xfrm>
            <a:off x="-1" y="1172944"/>
            <a:ext cx="66559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Montserrat" pitchFamily="2" charset="-52"/>
              </a:rPr>
              <a:t>Почему именно эта тема?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Montserrat" pitchFamily="2" charset="-52"/>
              </a:rPr>
              <a:t>Актуальность темы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Montserrat" pitchFamily="2" charset="-52"/>
              </a:rPr>
              <a:t>Неосведомленность общества о данной проблеме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Montserrat" pitchFamily="2" charset="-52"/>
              </a:rPr>
              <a:t>Ценность проекта для общества</a:t>
            </a:r>
          </a:p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C2881-22D6-4108-A9C0-A7F5D2F3A5D1}"/>
              </a:ext>
            </a:extLst>
          </p:cNvPr>
          <p:cNvSpPr txBox="1"/>
          <p:nvPr/>
        </p:nvSpPr>
        <p:spPr>
          <a:xfrm>
            <a:off x="0" y="3952545"/>
            <a:ext cx="73340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Montserrat" pitchFamily="2" charset="-52"/>
              </a:rPr>
              <a:t>Задачи</a:t>
            </a:r>
            <a:r>
              <a:rPr lang="en-US" dirty="0">
                <a:latin typeface="Montserrat" pitchFamily="2" charset="-52"/>
              </a:rPr>
              <a:t>:</a:t>
            </a:r>
          </a:p>
          <a:p>
            <a:endParaRPr lang="en-US" dirty="0">
              <a:latin typeface="Montserra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Montserrat" pitchFamily="2" charset="-52"/>
              </a:rPr>
              <a:t>Создать платформу для осведомления проблемы</a:t>
            </a:r>
            <a:endParaRPr lang="en-US" sz="1800" dirty="0">
              <a:latin typeface="Montserra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Montserrat" pitchFamily="2" charset="-52"/>
              </a:rPr>
              <a:t>Спроектировать удобную и понятную архитектуру сайта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Montserrat" pitchFamily="2" charset="-52"/>
              </a:rPr>
              <a:t>Выбрать привлекательный и приятный дизайн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Montserrat" pitchFamily="2" charset="-52"/>
              </a:rPr>
              <a:t>Адаптировать сайт под мобильные устройства</a:t>
            </a:r>
          </a:p>
          <a:p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14E9F5-269D-4213-9E11-AA248215D7A8}"/>
              </a:ext>
            </a:extLst>
          </p:cNvPr>
          <p:cNvSpPr txBox="1"/>
          <p:nvPr/>
        </p:nvSpPr>
        <p:spPr>
          <a:xfrm>
            <a:off x="7031027" y="2736502"/>
            <a:ext cx="352692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200" dirty="0">
                <a:solidFill>
                  <a:srgbClr val="9DCAB5"/>
                </a:solidFill>
                <a:latin typeface="Montserrat" panose="00000500000000000000" pitchFamily="2" charset="-52"/>
              </a:rPr>
              <a:t>Помощь</a:t>
            </a:r>
          </a:p>
          <a:p>
            <a:pPr algn="ctr"/>
            <a:r>
              <a:rPr lang="ru-RU" sz="4200" dirty="0">
                <a:solidFill>
                  <a:srgbClr val="9DCAB5"/>
                </a:solidFill>
                <a:latin typeface="Montserrat" panose="00000500000000000000" pitchFamily="2" charset="-52"/>
              </a:rPr>
              <a:t>Бездомным</a:t>
            </a:r>
          </a:p>
        </p:txBody>
      </p:sp>
    </p:spTree>
    <p:extLst>
      <p:ext uri="{BB962C8B-B14F-4D97-AF65-F5344CB8AC3E}">
        <p14:creationId xmlns:p14="http://schemas.microsoft.com/office/powerpoint/2010/main" val="3174177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D5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E6ADC426-F012-4AE1-8E3B-AA6BC469FCBF}"/>
              </a:ext>
            </a:extLst>
          </p:cNvPr>
          <p:cNvGrpSpPr/>
          <p:nvPr/>
        </p:nvGrpSpPr>
        <p:grpSpPr>
          <a:xfrm>
            <a:off x="8653564" y="1224147"/>
            <a:ext cx="3015919" cy="795838"/>
            <a:chOff x="6511086" y="1825625"/>
            <a:chExt cx="3015919" cy="79583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9BB3BC1-D535-4BC6-BFDC-5D0229F7F30C}"/>
                </a:ext>
              </a:extLst>
            </p:cNvPr>
            <p:cNvSpPr/>
            <p:nvPr/>
          </p:nvSpPr>
          <p:spPr>
            <a:xfrm>
              <a:off x="6511086" y="1825625"/>
              <a:ext cx="818149" cy="795838"/>
            </a:xfrm>
            <a:prstGeom prst="rect">
              <a:avLst/>
            </a:prstGeom>
            <a:solidFill>
              <a:srgbClr val="98D5A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2A013DB0-D52D-4EF0-A2BA-1B4FA03A6C45}"/>
                </a:ext>
              </a:extLst>
            </p:cNvPr>
            <p:cNvSpPr/>
            <p:nvPr/>
          </p:nvSpPr>
          <p:spPr>
            <a:xfrm>
              <a:off x="7609970" y="1825625"/>
              <a:ext cx="818149" cy="795838"/>
            </a:xfrm>
            <a:prstGeom prst="rect">
              <a:avLst/>
            </a:prstGeom>
            <a:solidFill>
              <a:srgbClr val="132A13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2A0B1D88-A92D-4E6D-BA79-8CFF9AB8F6A2}"/>
                </a:ext>
              </a:extLst>
            </p:cNvPr>
            <p:cNvSpPr/>
            <p:nvPr/>
          </p:nvSpPr>
          <p:spPr>
            <a:xfrm>
              <a:off x="8708856" y="1825625"/>
              <a:ext cx="818149" cy="795838"/>
            </a:xfrm>
            <a:prstGeom prst="rect">
              <a:avLst/>
            </a:prstGeom>
            <a:solidFill>
              <a:srgbClr val="012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49D368-D4ED-4C59-8E26-A502C2C2F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093" y="5607678"/>
            <a:ext cx="1465579" cy="1461497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BD44BBC-9F96-4130-8713-4A1EEAE88981}"/>
              </a:ext>
            </a:extLst>
          </p:cNvPr>
          <p:cNvSpPr/>
          <p:nvPr/>
        </p:nvSpPr>
        <p:spPr>
          <a:xfrm rot="18912217">
            <a:off x="13300781" y="-523531"/>
            <a:ext cx="7945419" cy="7905063"/>
          </a:xfrm>
          <a:prstGeom prst="roundRect">
            <a:avLst/>
          </a:prstGeom>
          <a:solidFill>
            <a:srgbClr val="01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CD3EB-4115-40D4-B40C-2769826BD4FC}"/>
              </a:ext>
            </a:extLst>
          </p:cNvPr>
          <p:cNvSpPr txBox="1"/>
          <p:nvPr/>
        </p:nvSpPr>
        <p:spPr>
          <a:xfrm>
            <a:off x="929112" y="6145845"/>
            <a:ext cx="3140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latin typeface="Montserrat" pitchFamily="2" charset="-52"/>
              </a:rPr>
              <a:t>Команда «</a:t>
            </a:r>
            <a:r>
              <a:rPr lang="en-US" sz="1800" dirty="0">
                <a:latin typeface="Montserrat" pitchFamily="2" charset="-52"/>
              </a:rPr>
              <a:t>CyberMonkey»</a:t>
            </a:r>
          </a:p>
          <a:p>
            <a:r>
              <a:rPr lang="ru-RU" sz="1800" dirty="0">
                <a:latin typeface="Montserrat" pitchFamily="2" charset="-52"/>
              </a:rPr>
              <a:t>УГК им. И.И. Ползунова</a:t>
            </a:r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475F0A1-5890-4523-8847-F3FB82BEE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"/>
            <a:ext cx="8781144" cy="1030514"/>
          </a:xfrm>
        </p:spPr>
        <p:txBody>
          <a:bodyPr>
            <a:normAutofit/>
          </a:bodyPr>
          <a:lstStyle/>
          <a:p>
            <a:r>
              <a:rPr lang="ru-RU" dirty="0">
                <a:latin typeface="Montserrat" panose="00000500000000000000" pitchFamily="2" charset="-52"/>
              </a:rPr>
              <a:t>Дизайн и  интерфейс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C9283F-C16F-477E-BCF7-02DBD760D15C}"/>
              </a:ext>
            </a:extLst>
          </p:cNvPr>
          <p:cNvSpPr txBox="1"/>
          <p:nvPr/>
        </p:nvSpPr>
        <p:spPr>
          <a:xfrm>
            <a:off x="296213" y="1224147"/>
            <a:ext cx="520527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Montserrat" pitchFamily="2" charset="-52"/>
              </a:rPr>
              <a:t>Главный аспект – теплая </a:t>
            </a:r>
          </a:p>
          <a:p>
            <a:r>
              <a:rPr lang="ru-RU" sz="2800" dirty="0">
                <a:latin typeface="Montserrat" pitchFamily="2" charset="-52"/>
              </a:rPr>
              <a:t>   цветовая палитра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Montserrat" pitchFamily="2" charset="-52"/>
              </a:rPr>
              <a:t>Минималистичность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Montserrat" pitchFamily="2" charset="-52"/>
              </a:rPr>
              <a:t>Легкая навигация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Montserrat" pitchFamily="2" charset="-52"/>
              </a:rPr>
              <a:t>Дружелюбный дизайн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>
              <a:latin typeface="Montserrat" pitchFamily="2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5609EF2-CEC2-45C2-87EE-DFD662523AED}"/>
              </a:ext>
            </a:extLst>
          </p:cNvPr>
          <p:cNvSpPr/>
          <p:nvPr/>
        </p:nvSpPr>
        <p:spPr>
          <a:xfrm flipV="1">
            <a:off x="9125015" y="7829206"/>
            <a:ext cx="2375266" cy="71867"/>
          </a:xfrm>
          <a:prstGeom prst="rect">
            <a:avLst/>
          </a:prstGeom>
          <a:solidFill>
            <a:srgbClr val="01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E52703-6646-4B62-8DEC-2EBEFF88EF21}"/>
              </a:ext>
            </a:extLst>
          </p:cNvPr>
          <p:cNvSpPr txBox="1"/>
          <p:nvPr/>
        </p:nvSpPr>
        <p:spPr>
          <a:xfrm>
            <a:off x="9471711" y="7393691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ПРОБЛЕМА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DF4190-DE7D-4EAA-8E2B-483E22DC0DF9}"/>
              </a:ext>
            </a:extLst>
          </p:cNvPr>
          <p:cNvSpPr txBox="1"/>
          <p:nvPr/>
        </p:nvSpPr>
        <p:spPr>
          <a:xfrm>
            <a:off x="9430226" y="7860002"/>
            <a:ext cx="1764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НАША ЦЕЛЬ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D9A356-2758-4E30-9F81-75B74A9BEBC4}"/>
              </a:ext>
            </a:extLst>
          </p:cNvPr>
          <p:cNvSpPr txBox="1"/>
          <p:nvPr/>
        </p:nvSpPr>
        <p:spPr>
          <a:xfrm>
            <a:off x="9151383" y="8308915"/>
            <a:ext cx="2375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Я ХОЧУ ПОМОЧЬ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A04351-2AEA-4984-8C98-1B69412F7A0A}"/>
              </a:ext>
            </a:extLst>
          </p:cNvPr>
          <p:cNvSpPr txBox="1"/>
          <p:nvPr/>
        </p:nvSpPr>
        <p:spPr>
          <a:xfrm>
            <a:off x="9758980" y="8777574"/>
            <a:ext cx="982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О НАС</a:t>
            </a: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5D1A1EA4-54B1-429E-98F1-100C9B831417}"/>
              </a:ext>
            </a:extLst>
          </p:cNvPr>
          <p:cNvCxnSpPr>
            <a:cxnSpLocks/>
          </p:cNvCxnSpPr>
          <p:nvPr/>
        </p:nvCxnSpPr>
        <p:spPr>
          <a:xfrm>
            <a:off x="9125015" y="8301920"/>
            <a:ext cx="2375266" cy="0"/>
          </a:xfrm>
          <a:prstGeom prst="line">
            <a:avLst/>
          </a:prstGeom>
          <a:ln>
            <a:solidFill>
              <a:srgbClr val="01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322827E4-C53A-4F0E-8D11-4272D0134B58}"/>
              </a:ext>
            </a:extLst>
          </p:cNvPr>
          <p:cNvCxnSpPr>
            <a:cxnSpLocks/>
          </p:cNvCxnSpPr>
          <p:nvPr/>
        </p:nvCxnSpPr>
        <p:spPr>
          <a:xfrm>
            <a:off x="9125015" y="8762474"/>
            <a:ext cx="2375266" cy="0"/>
          </a:xfrm>
          <a:prstGeom prst="line">
            <a:avLst/>
          </a:prstGeom>
          <a:ln>
            <a:solidFill>
              <a:srgbClr val="01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44EB0058-08F2-489C-B7EA-11EF722C0DD9}"/>
              </a:ext>
            </a:extLst>
          </p:cNvPr>
          <p:cNvCxnSpPr>
            <a:cxnSpLocks/>
          </p:cNvCxnSpPr>
          <p:nvPr/>
        </p:nvCxnSpPr>
        <p:spPr>
          <a:xfrm>
            <a:off x="9125015" y="9208443"/>
            <a:ext cx="2375266" cy="0"/>
          </a:xfrm>
          <a:prstGeom prst="line">
            <a:avLst/>
          </a:prstGeom>
          <a:ln>
            <a:solidFill>
              <a:srgbClr val="01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5F01439A-A70A-4152-83F4-B374CEC63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614" y="4280031"/>
            <a:ext cx="2577969" cy="257796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EE65ECB-D3BE-48DC-9D6A-2CDF4324F452}"/>
              </a:ext>
            </a:extLst>
          </p:cNvPr>
          <p:cNvSpPr txBox="1"/>
          <p:nvPr/>
        </p:nvSpPr>
        <p:spPr>
          <a:xfrm>
            <a:off x="14666901" y="2736502"/>
            <a:ext cx="352692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200" dirty="0">
                <a:solidFill>
                  <a:srgbClr val="9DCAB5"/>
                </a:solidFill>
                <a:latin typeface="Montserrat" panose="00000500000000000000" pitchFamily="2" charset="-52"/>
              </a:rPr>
              <a:t>Помощь</a:t>
            </a:r>
          </a:p>
          <a:p>
            <a:pPr algn="ctr"/>
            <a:r>
              <a:rPr lang="ru-RU" sz="4200" dirty="0">
                <a:solidFill>
                  <a:srgbClr val="9DCAB5"/>
                </a:solidFill>
                <a:latin typeface="Montserrat" panose="00000500000000000000" pitchFamily="2" charset="-52"/>
              </a:rPr>
              <a:t>Бездомным</a:t>
            </a:r>
          </a:p>
        </p:txBody>
      </p:sp>
    </p:spTree>
    <p:extLst>
      <p:ext uri="{BB962C8B-B14F-4D97-AF65-F5344CB8AC3E}">
        <p14:creationId xmlns:p14="http://schemas.microsoft.com/office/powerpoint/2010/main" val="39804102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D5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9FFB61D0-3516-4769-8F14-05E694C10DBB}"/>
              </a:ext>
            </a:extLst>
          </p:cNvPr>
          <p:cNvSpPr/>
          <p:nvPr/>
        </p:nvSpPr>
        <p:spPr>
          <a:xfrm flipV="1">
            <a:off x="9036268" y="4152512"/>
            <a:ext cx="2375266" cy="461665"/>
          </a:xfrm>
          <a:prstGeom prst="rect">
            <a:avLst/>
          </a:prstGeom>
          <a:solidFill>
            <a:srgbClr val="01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49D368-D4ED-4C59-8E26-A502C2C2F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093" y="5607678"/>
            <a:ext cx="1465579" cy="1461497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BD44BBC-9F96-4130-8713-4A1EEAE88981}"/>
              </a:ext>
            </a:extLst>
          </p:cNvPr>
          <p:cNvSpPr/>
          <p:nvPr/>
        </p:nvSpPr>
        <p:spPr>
          <a:xfrm rot="18912217">
            <a:off x="13300781" y="-523531"/>
            <a:ext cx="7945419" cy="7905063"/>
          </a:xfrm>
          <a:prstGeom prst="roundRect">
            <a:avLst/>
          </a:prstGeom>
          <a:solidFill>
            <a:srgbClr val="01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CD3EB-4115-40D4-B40C-2769826BD4FC}"/>
              </a:ext>
            </a:extLst>
          </p:cNvPr>
          <p:cNvSpPr txBox="1"/>
          <p:nvPr/>
        </p:nvSpPr>
        <p:spPr>
          <a:xfrm>
            <a:off x="929112" y="6145845"/>
            <a:ext cx="3140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latin typeface="Montserrat" pitchFamily="2" charset="-52"/>
              </a:rPr>
              <a:t>Команда «</a:t>
            </a:r>
            <a:r>
              <a:rPr lang="en-US" sz="1800" dirty="0">
                <a:latin typeface="Montserrat" pitchFamily="2" charset="-52"/>
              </a:rPr>
              <a:t>CyberMonkey»</a:t>
            </a:r>
          </a:p>
          <a:p>
            <a:r>
              <a:rPr lang="ru-RU" sz="1800" dirty="0">
                <a:latin typeface="Montserrat" pitchFamily="2" charset="-52"/>
              </a:rPr>
              <a:t>УГК им. И.И. Ползунова</a:t>
            </a:r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475F0A1-5890-4523-8847-F3FB82BEE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"/>
            <a:ext cx="6362701" cy="1030514"/>
          </a:xfrm>
        </p:spPr>
        <p:txBody>
          <a:bodyPr>
            <a:normAutofit/>
          </a:bodyPr>
          <a:lstStyle/>
          <a:p>
            <a:r>
              <a:rPr lang="ru-RU" dirty="0">
                <a:latin typeface="Montserrat" panose="00000500000000000000" pitchFamily="2" charset="-52"/>
              </a:rPr>
              <a:t>Основная идея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C9283F-C16F-477E-BCF7-02DBD760D15C}"/>
              </a:ext>
            </a:extLst>
          </p:cNvPr>
          <p:cNvSpPr txBox="1"/>
          <p:nvPr/>
        </p:nvSpPr>
        <p:spPr>
          <a:xfrm>
            <a:off x="262551" y="1182231"/>
            <a:ext cx="79832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Montserrat" pitchFamily="2" charset="-52"/>
              </a:rPr>
              <a:t>Главная идея сайта – </a:t>
            </a:r>
            <a:r>
              <a:rPr lang="ru-RU" sz="2800" b="1" dirty="0">
                <a:solidFill>
                  <a:srgbClr val="012F2F"/>
                </a:solidFill>
                <a:latin typeface="Montserrat" pitchFamily="2" charset="-52"/>
              </a:rPr>
              <a:t>одностраничность</a:t>
            </a:r>
            <a:r>
              <a:rPr lang="ru-RU" sz="2800" dirty="0">
                <a:latin typeface="Montserrat" pitchFamily="2" charset="-52"/>
              </a:rPr>
              <a:t>.</a:t>
            </a:r>
          </a:p>
          <a:p>
            <a:r>
              <a:rPr lang="ru-RU" sz="2800" dirty="0">
                <a:latin typeface="Montserrat" pitchFamily="2" charset="-52"/>
              </a:rPr>
              <a:t>Мы хотим чтобы сайт был максимально </a:t>
            </a:r>
          </a:p>
          <a:p>
            <a:r>
              <a:rPr lang="ru-RU" sz="2800" dirty="0">
                <a:latin typeface="Montserrat" pitchFamily="2" charset="-52"/>
              </a:rPr>
              <a:t>простым в навигации и указывал на </a:t>
            </a:r>
            <a:r>
              <a:rPr lang="ru-RU" sz="2800" b="1" dirty="0">
                <a:solidFill>
                  <a:srgbClr val="012F2F"/>
                </a:solidFill>
                <a:latin typeface="Montserrat" pitchFamily="2" charset="-52"/>
              </a:rPr>
              <a:t>проблему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27093-067D-4939-A15B-8C4D6106BA3B}"/>
              </a:ext>
            </a:extLst>
          </p:cNvPr>
          <p:cNvSpPr txBox="1"/>
          <p:nvPr/>
        </p:nvSpPr>
        <p:spPr>
          <a:xfrm>
            <a:off x="9382964" y="4142859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9DCAB5"/>
                </a:solidFill>
              </a:rPr>
              <a:t>ПРОБЛЕМА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ED519-854B-4A6F-99AF-54C261B7E11A}"/>
              </a:ext>
            </a:extLst>
          </p:cNvPr>
          <p:cNvSpPr txBox="1"/>
          <p:nvPr/>
        </p:nvSpPr>
        <p:spPr>
          <a:xfrm>
            <a:off x="9341479" y="4609170"/>
            <a:ext cx="1764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НАША ЦЕЛЬ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3CFA64-0E0D-40D8-B06D-F509B70A0430}"/>
              </a:ext>
            </a:extLst>
          </p:cNvPr>
          <p:cNvSpPr txBox="1"/>
          <p:nvPr/>
        </p:nvSpPr>
        <p:spPr>
          <a:xfrm>
            <a:off x="9062636" y="5058083"/>
            <a:ext cx="2375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Я ХОЧУ ПОМОЧЬ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85F2F0-5886-4955-8CC3-67BC35AC5FB8}"/>
              </a:ext>
            </a:extLst>
          </p:cNvPr>
          <p:cNvSpPr txBox="1"/>
          <p:nvPr/>
        </p:nvSpPr>
        <p:spPr>
          <a:xfrm>
            <a:off x="9670233" y="5526742"/>
            <a:ext cx="982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О НАС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AF58E9F1-C090-456F-817B-9AEFE2D888D6}"/>
              </a:ext>
            </a:extLst>
          </p:cNvPr>
          <p:cNvCxnSpPr>
            <a:cxnSpLocks/>
          </p:cNvCxnSpPr>
          <p:nvPr/>
        </p:nvCxnSpPr>
        <p:spPr>
          <a:xfrm>
            <a:off x="9036268" y="5051088"/>
            <a:ext cx="2375266" cy="0"/>
          </a:xfrm>
          <a:prstGeom prst="line">
            <a:avLst/>
          </a:prstGeom>
          <a:ln>
            <a:solidFill>
              <a:srgbClr val="01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77703278-D8D1-4470-87B2-75FDDA5976D6}"/>
              </a:ext>
            </a:extLst>
          </p:cNvPr>
          <p:cNvCxnSpPr>
            <a:cxnSpLocks/>
          </p:cNvCxnSpPr>
          <p:nvPr/>
        </p:nvCxnSpPr>
        <p:spPr>
          <a:xfrm>
            <a:off x="9036268" y="5511642"/>
            <a:ext cx="2375266" cy="0"/>
          </a:xfrm>
          <a:prstGeom prst="line">
            <a:avLst/>
          </a:prstGeom>
          <a:ln>
            <a:solidFill>
              <a:srgbClr val="01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70F4C6A8-F363-4A20-AE7C-DE07909A6D3A}"/>
              </a:ext>
            </a:extLst>
          </p:cNvPr>
          <p:cNvCxnSpPr>
            <a:cxnSpLocks/>
          </p:cNvCxnSpPr>
          <p:nvPr/>
        </p:nvCxnSpPr>
        <p:spPr>
          <a:xfrm>
            <a:off x="9036268" y="5957611"/>
            <a:ext cx="2375266" cy="0"/>
          </a:xfrm>
          <a:prstGeom prst="line">
            <a:avLst/>
          </a:prstGeom>
          <a:ln>
            <a:solidFill>
              <a:srgbClr val="01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8BA1454D-C890-44D1-B3B3-8C8AB6BF8255}"/>
              </a:ext>
            </a:extLst>
          </p:cNvPr>
          <p:cNvGrpSpPr/>
          <p:nvPr/>
        </p:nvGrpSpPr>
        <p:grpSpPr>
          <a:xfrm>
            <a:off x="8653561" y="-1430153"/>
            <a:ext cx="3015919" cy="795838"/>
            <a:chOff x="6511086" y="1825625"/>
            <a:chExt cx="3015919" cy="795838"/>
          </a:xfrm>
        </p:grpSpPr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9CE190AD-6593-4923-A729-F18D3C5499FB}"/>
                </a:ext>
              </a:extLst>
            </p:cNvPr>
            <p:cNvSpPr/>
            <p:nvPr/>
          </p:nvSpPr>
          <p:spPr>
            <a:xfrm>
              <a:off x="6511086" y="1825625"/>
              <a:ext cx="818149" cy="795838"/>
            </a:xfrm>
            <a:prstGeom prst="rect">
              <a:avLst/>
            </a:prstGeom>
            <a:solidFill>
              <a:srgbClr val="98D5AE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id="{F9E88FEA-5159-4631-B18B-A09A96DA378C}"/>
                </a:ext>
              </a:extLst>
            </p:cNvPr>
            <p:cNvSpPr/>
            <p:nvPr/>
          </p:nvSpPr>
          <p:spPr>
            <a:xfrm>
              <a:off x="7609970" y="1825625"/>
              <a:ext cx="818149" cy="795838"/>
            </a:xfrm>
            <a:prstGeom prst="rect">
              <a:avLst/>
            </a:prstGeom>
            <a:solidFill>
              <a:srgbClr val="132A13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id="{8A62C42C-B38D-4B46-87F7-55F4C0CC1FB2}"/>
                </a:ext>
              </a:extLst>
            </p:cNvPr>
            <p:cNvSpPr/>
            <p:nvPr/>
          </p:nvSpPr>
          <p:spPr>
            <a:xfrm>
              <a:off x="8708856" y="1825625"/>
              <a:ext cx="818149" cy="795838"/>
            </a:xfrm>
            <a:prstGeom prst="rect">
              <a:avLst/>
            </a:prstGeom>
            <a:solidFill>
              <a:srgbClr val="012F2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FCB40D22-30CA-411F-86C6-F583EC8DA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630" y="-3686184"/>
            <a:ext cx="4619902" cy="3102387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4E79E8B3-0A40-4E43-91E3-767F06A92B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966" y="-4243191"/>
            <a:ext cx="6209489" cy="4361840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9FEF4F97-9CFE-4CEC-9B4C-282D0E29B6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7321" y="1200164"/>
            <a:ext cx="2240605" cy="445767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944C19E6-CAC0-4765-9893-48D61809640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16" t="7992" r="3926" b="9178"/>
          <a:stretch/>
        </p:blipFill>
        <p:spPr>
          <a:xfrm>
            <a:off x="-2669071" y="1736410"/>
            <a:ext cx="1948532" cy="3385178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17B12216-BB82-43B9-AF94-56F0DD501B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367" y="7607342"/>
            <a:ext cx="6413269" cy="3385178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800431D3-D48A-44FD-BE96-AB09911781D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1933"/>
          <a:stretch/>
        </p:blipFill>
        <p:spPr>
          <a:xfrm>
            <a:off x="4273688" y="7928017"/>
            <a:ext cx="4152114" cy="26402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2724673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D5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16E0D032-8DC2-4D2F-B008-ADA866CC2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435" y="852421"/>
            <a:ext cx="4619902" cy="3102387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3B880F2-9D5C-47BD-862F-CE57CC3BA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771" y="295414"/>
            <a:ext cx="6209489" cy="4361840"/>
          </a:xfrm>
          <a:prstGeom prst="rect">
            <a:avLst/>
          </a:prstGeom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E6ADC426-F012-4AE1-8E3B-AA6BC469FCBF}"/>
              </a:ext>
            </a:extLst>
          </p:cNvPr>
          <p:cNvGrpSpPr/>
          <p:nvPr/>
        </p:nvGrpSpPr>
        <p:grpSpPr>
          <a:xfrm>
            <a:off x="11985026" y="-2509150"/>
            <a:ext cx="4114805" cy="795838"/>
            <a:chOff x="6511086" y="1825625"/>
            <a:chExt cx="4114805" cy="795838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9BB3BC1-D535-4BC6-BFDC-5D0229F7F30C}"/>
                </a:ext>
              </a:extLst>
            </p:cNvPr>
            <p:cNvSpPr/>
            <p:nvPr/>
          </p:nvSpPr>
          <p:spPr>
            <a:xfrm>
              <a:off x="6511086" y="1825625"/>
              <a:ext cx="818149" cy="795838"/>
            </a:xfrm>
            <a:prstGeom prst="rect">
              <a:avLst/>
            </a:prstGeom>
            <a:solidFill>
              <a:srgbClr val="7BC9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2A013DB0-D52D-4EF0-A2BA-1B4FA03A6C45}"/>
                </a:ext>
              </a:extLst>
            </p:cNvPr>
            <p:cNvSpPr/>
            <p:nvPr/>
          </p:nvSpPr>
          <p:spPr>
            <a:xfrm>
              <a:off x="7609970" y="1825625"/>
              <a:ext cx="818149" cy="795838"/>
            </a:xfrm>
            <a:prstGeom prst="rect">
              <a:avLst/>
            </a:prstGeom>
            <a:solidFill>
              <a:srgbClr val="FAF9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2A0B1D88-A92D-4E6D-BA79-8CFF9AB8F6A2}"/>
                </a:ext>
              </a:extLst>
            </p:cNvPr>
            <p:cNvSpPr/>
            <p:nvPr/>
          </p:nvSpPr>
          <p:spPr>
            <a:xfrm>
              <a:off x="8708856" y="1825625"/>
              <a:ext cx="818149" cy="795838"/>
            </a:xfrm>
            <a:prstGeom prst="rect">
              <a:avLst/>
            </a:prstGeom>
            <a:solidFill>
              <a:srgbClr val="9DCAB5">
                <a:alpha val="69804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40C9F00B-8196-42B5-9582-46F05170D8F0}"/>
                </a:ext>
              </a:extLst>
            </p:cNvPr>
            <p:cNvSpPr/>
            <p:nvPr/>
          </p:nvSpPr>
          <p:spPr>
            <a:xfrm>
              <a:off x="9807742" y="1825625"/>
              <a:ext cx="818149" cy="795838"/>
            </a:xfrm>
            <a:prstGeom prst="rect">
              <a:avLst/>
            </a:prstGeom>
            <a:solidFill>
              <a:srgbClr val="555B6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49D368-D4ED-4C59-8E26-A502C2C2F3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7093" y="5607678"/>
            <a:ext cx="1465579" cy="1461497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BD44BBC-9F96-4130-8713-4A1EEAE88981}"/>
              </a:ext>
            </a:extLst>
          </p:cNvPr>
          <p:cNvSpPr/>
          <p:nvPr/>
        </p:nvSpPr>
        <p:spPr>
          <a:xfrm rot="18912217">
            <a:off x="13300781" y="-523531"/>
            <a:ext cx="7945419" cy="7905063"/>
          </a:xfrm>
          <a:prstGeom prst="roundRect">
            <a:avLst/>
          </a:prstGeom>
          <a:solidFill>
            <a:srgbClr val="01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CD3EB-4115-40D4-B40C-2769826BD4FC}"/>
              </a:ext>
            </a:extLst>
          </p:cNvPr>
          <p:cNvSpPr txBox="1"/>
          <p:nvPr/>
        </p:nvSpPr>
        <p:spPr>
          <a:xfrm>
            <a:off x="929112" y="6145845"/>
            <a:ext cx="3140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latin typeface="Montserrat" pitchFamily="2" charset="-52"/>
              </a:rPr>
              <a:t>Команда «</a:t>
            </a:r>
            <a:r>
              <a:rPr lang="en-US" sz="1800" dirty="0">
                <a:latin typeface="Montserrat" pitchFamily="2" charset="-52"/>
              </a:rPr>
              <a:t>CyberMonkey»</a:t>
            </a:r>
          </a:p>
          <a:p>
            <a:r>
              <a:rPr lang="ru-RU" sz="1800" dirty="0">
                <a:latin typeface="Montserrat" pitchFamily="2" charset="-52"/>
              </a:rPr>
              <a:t>УГК им. И.И. Ползунова</a:t>
            </a:r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475F0A1-5890-4523-8847-F3FB82BEE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"/>
            <a:ext cx="6096001" cy="1030514"/>
          </a:xfrm>
        </p:spPr>
        <p:txBody>
          <a:bodyPr>
            <a:normAutofit/>
          </a:bodyPr>
          <a:lstStyle/>
          <a:p>
            <a:r>
              <a:rPr lang="ru-RU" dirty="0">
                <a:latin typeface="Montserrat" panose="00000500000000000000" pitchFamily="2" charset="-52"/>
              </a:rPr>
              <a:t>Адаптивность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A80CD98-B34D-4DD8-BD56-110BC8492F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28" y="1200164"/>
            <a:ext cx="2240605" cy="445767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B67C5CB-3092-48B2-B316-0945FEF999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787" y="2643456"/>
            <a:ext cx="6413269" cy="3385178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D54901A-CEDF-4C9F-8138-93B3B7B2B65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16" t="7992" r="3926" b="9178"/>
          <a:stretch/>
        </p:blipFill>
        <p:spPr>
          <a:xfrm>
            <a:off x="1606678" y="1736410"/>
            <a:ext cx="1948532" cy="3385178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311D4932-7121-478C-974A-9A2751A0FA7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1933"/>
          <a:stretch/>
        </p:blipFill>
        <p:spPr>
          <a:xfrm>
            <a:off x="4108108" y="2964131"/>
            <a:ext cx="4152114" cy="26402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7401376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165</Words>
  <Application>Microsoft Office PowerPoint</Application>
  <PresentationFormat>Широкоэкранный</PresentationFormat>
  <Paragraphs>48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Тема Office</vt:lpstr>
      <vt:lpstr>Сайт обращающий внимание на бездомных</vt:lpstr>
      <vt:lpstr>Выбор темы</vt:lpstr>
      <vt:lpstr>Дизайн и  интерфейс</vt:lpstr>
      <vt:lpstr>Основная идея</vt:lpstr>
      <vt:lpstr>Адаптивность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PC</dc:creator>
  <cp:lastModifiedBy>PC</cp:lastModifiedBy>
  <cp:revision>10</cp:revision>
  <dcterms:created xsi:type="dcterms:W3CDTF">2024-04-23T17:31:45Z</dcterms:created>
  <dcterms:modified xsi:type="dcterms:W3CDTF">2024-04-23T18:56:48Z</dcterms:modified>
</cp:coreProperties>
</file>