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78" r:id="rId5"/>
    <p:sldId id="262" r:id="rId6"/>
    <p:sldId id="263" r:id="rId7"/>
    <p:sldId id="264" r:id="rId8"/>
    <p:sldId id="259" r:id="rId9"/>
    <p:sldId id="266" r:id="rId10"/>
    <p:sldId id="279" r:id="rId11"/>
    <p:sldId id="268" r:id="rId12"/>
    <p:sldId id="274" r:id="rId13"/>
    <p:sldId id="275" r:id="rId14"/>
    <p:sldId id="276" r:id="rId15"/>
    <p:sldId id="277" r:id="rId16"/>
    <p:sldId id="270" r:id="rId17"/>
    <p:sldId id="271" r:id="rId18"/>
    <p:sldId id="280" r:id="rId19"/>
    <p:sldId id="272" r:id="rId20"/>
    <p:sldId id="25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C267B5C-BC0C-4173-BE27-2BDFD6085F09}">
          <p14:sldIdLst>
            <p14:sldId id="256"/>
            <p14:sldId id="258"/>
            <p14:sldId id="261"/>
            <p14:sldId id="278"/>
            <p14:sldId id="262"/>
            <p14:sldId id="263"/>
            <p14:sldId id="264"/>
            <p14:sldId id="259"/>
            <p14:sldId id="266"/>
            <p14:sldId id="279"/>
            <p14:sldId id="268"/>
            <p14:sldId id="274"/>
            <p14:sldId id="275"/>
            <p14:sldId id="276"/>
            <p14:sldId id="277"/>
            <p14:sldId id="270"/>
            <p14:sldId id="271"/>
            <p14:sldId id="280"/>
            <p14:sldId id="272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2344B-F880-48C4-85C4-C78C93688747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7B5BAD13-0814-4D85-8A0E-A47DFF240755}">
      <dgm:prSet phldrT="[Текст]"/>
      <dgm:spPr/>
      <dgm:t>
        <a:bodyPr/>
        <a:lstStyle/>
        <a:p>
          <a:r>
            <a:rPr lang="ru-RU" dirty="0" smtClean="0"/>
            <a:t>Многомерная модель представления данных</a:t>
          </a:r>
          <a:endParaRPr lang="ru-RU" dirty="0"/>
        </a:p>
      </dgm:t>
    </dgm:pt>
    <dgm:pt modelId="{A286827A-3434-46F6-8A56-49CDFF790A37}" type="parTrans" cxnId="{33FF7C97-9435-41AB-A3A4-2DA48DD49B42}">
      <dgm:prSet/>
      <dgm:spPr/>
      <dgm:t>
        <a:bodyPr/>
        <a:lstStyle/>
        <a:p>
          <a:endParaRPr lang="ru-RU"/>
        </a:p>
      </dgm:t>
    </dgm:pt>
    <dgm:pt modelId="{EE6713C3-E013-4195-AF8C-4EFBB7FFB25B}" type="sibTrans" cxnId="{33FF7C97-9435-41AB-A3A4-2DA48DD49B42}">
      <dgm:prSet/>
      <dgm:spPr/>
      <dgm:t>
        <a:bodyPr/>
        <a:lstStyle/>
        <a:p>
          <a:endParaRPr lang="ru-RU"/>
        </a:p>
      </dgm:t>
    </dgm:pt>
    <dgm:pt modelId="{F6BAD11C-4B70-4B06-BB88-1652325B3932}" type="pres">
      <dgm:prSet presAssocID="{CD42344B-F880-48C4-85C4-C78C93688747}" presName="Name0" presStyleCnt="0">
        <dgm:presLayoutVars>
          <dgm:chMax/>
          <dgm:chPref/>
          <dgm:dir/>
        </dgm:presLayoutVars>
      </dgm:prSet>
      <dgm:spPr/>
    </dgm:pt>
    <dgm:pt modelId="{95EB6505-D2E9-4EEF-BA2B-9E7F824C68B0}" type="pres">
      <dgm:prSet presAssocID="{7B5BAD13-0814-4D85-8A0E-A47DFF240755}" presName="composite" presStyleCnt="0">
        <dgm:presLayoutVars>
          <dgm:chMax val="1"/>
          <dgm:chPref val="1"/>
        </dgm:presLayoutVars>
      </dgm:prSet>
      <dgm:spPr/>
    </dgm:pt>
    <dgm:pt modelId="{084E8A32-F979-4729-8E18-80954478E08D}" type="pres">
      <dgm:prSet presAssocID="{7B5BAD13-0814-4D85-8A0E-A47DFF240755}" presName="Accent" presStyleLbl="trAlignAcc1" presStyleIdx="0" presStyleCnt="1" custFlipHor="1" custScaleX="63939" custScaleY="12882" custLinFactX="100000" custLinFactNeighborX="165289" custLinFactNeighborY="-19920">
        <dgm:presLayoutVars>
          <dgm:chMax val="0"/>
          <dgm:chPref val="0"/>
        </dgm:presLayoutVars>
      </dgm:prSet>
      <dgm:spPr/>
    </dgm:pt>
    <dgm:pt modelId="{6B015846-9781-4AC2-A6F4-C18F25B7BBA5}" type="pres">
      <dgm:prSet presAssocID="{7B5BAD13-0814-4D85-8A0E-A47DFF240755}" presName="Image" presStyleLbl="alignImgPlace1" presStyleIdx="0" presStyleCnt="1" custScaleX="302767" custScaleY="92003" custLinFactNeighborX="11847" custLinFactNeighborY="-815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A0E38CD-8D82-4E18-BDE8-44C74DBC05D6}" type="pres">
      <dgm:prSet presAssocID="{7B5BAD13-0814-4D85-8A0E-A47DFF240755}" presName="ChildComposite" presStyleCnt="0"/>
      <dgm:spPr/>
    </dgm:pt>
    <dgm:pt modelId="{2DC05557-3CEB-40AA-B4F8-5EF3594C7F0F}" type="pres">
      <dgm:prSet presAssocID="{7B5BAD13-0814-4D85-8A0E-A47DFF24075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C0B964-B16E-4112-91B0-8C04FA9BE0F6}" type="pres">
      <dgm:prSet presAssocID="{7B5BAD13-0814-4D85-8A0E-A47DFF240755}" presName="Parent" presStyleLbl="revTx" presStyleIdx="0" presStyleCnt="1" custScaleX="234800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8037DA4-ACAD-4F61-8777-717CC9E24FC0}" type="presOf" srcId="{7B5BAD13-0814-4D85-8A0E-A47DFF240755}" destId="{3FC0B964-B16E-4112-91B0-8C04FA9BE0F6}" srcOrd="0" destOrd="0" presId="urn:microsoft.com/office/officeart/2008/layout/CaptionedPictures"/>
    <dgm:cxn modelId="{33FF7C97-9435-41AB-A3A4-2DA48DD49B42}" srcId="{CD42344B-F880-48C4-85C4-C78C93688747}" destId="{7B5BAD13-0814-4D85-8A0E-A47DFF240755}" srcOrd="0" destOrd="0" parTransId="{A286827A-3434-46F6-8A56-49CDFF790A37}" sibTransId="{EE6713C3-E013-4195-AF8C-4EFBB7FFB25B}"/>
    <dgm:cxn modelId="{D8A306B6-A9E8-4F10-AB3C-91CA29C59641}" type="presOf" srcId="{CD42344B-F880-48C4-85C4-C78C93688747}" destId="{F6BAD11C-4B70-4B06-BB88-1652325B3932}" srcOrd="0" destOrd="0" presId="urn:microsoft.com/office/officeart/2008/layout/CaptionedPictures"/>
    <dgm:cxn modelId="{57B4D09A-AC02-459A-A5CB-B470F799C6D0}" type="presParOf" srcId="{F6BAD11C-4B70-4B06-BB88-1652325B3932}" destId="{95EB6505-D2E9-4EEF-BA2B-9E7F824C68B0}" srcOrd="0" destOrd="0" presId="urn:microsoft.com/office/officeart/2008/layout/CaptionedPictures"/>
    <dgm:cxn modelId="{5BA8D0C8-2FF0-4FB3-BA43-223E4729A01D}" type="presParOf" srcId="{95EB6505-D2E9-4EEF-BA2B-9E7F824C68B0}" destId="{084E8A32-F979-4729-8E18-80954478E08D}" srcOrd="0" destOrd="0" presId="urn:microsoft.com/office/officeart/2008/layout/CaptionedPictures"/>
    <dgm:cxn modelId="{6A7F5F8C-D304-4E00-8000-ADC5C9C7B2E9}" type="presParOf" srcId="{95EB6505-D2E9-4EEF-BA2B-9E7F824C68B0}" destId="{6B015846-9781-4AC2-A6F4-C18F25B7BBA5}" srcOrd="1" destOrd="0" presId="urn:microsoft.com/office/officeart/2008/layout/CaptionedPictures"/>
    <dgm:cxn modelId="{0FB2C06E-8B0C-4CCA-8BDC-06E52CDFB6A5}" type="presParOf" srcId="{95EB6505-D2E9-4EEF-BA2B-9E7F824C68B0}" destId="{4A0E38CD-8D82-4E18-BDE8-44C74DBC05D6}" srcOrd="2" destOrd="0" presId="urn:microsoft.com/office/officeart/2008/layout/CaptionedPictures"/>
    <dgm:cxn modelId="{5E78C2FA-FEB1-41E6-B91F-4DB59ED5BB7F}" type="presParOf" srcId="{4A0E38CD-8D82-4E18-BDE8-44C74DBC05D6}" destId="{2DC05557-3CEB-40AA-B4F8-5EF3594C7F0F}" srcOrd="0" destOrd="0" presId="urn:microsoft.com/office/officeart/2008/layout/CaptionedPictures"/>
    <dgm:cxn modelId="{FBC07DBD-1F4D-4183-BA42-25BCC31BD7DE}" type="presParOf" srcId="{4A0E38CD-8D82-4E18-BDE8-44C74DBC05D6}" destId="{3FC0B964-B16E-4112-91B0-8C04FA9BE0F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56876-7F0E-4DE2-9094-20643C2C8B49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E3B031EB-BC5C-45A0-A763-A4A7F101C1E4}">
      <dgm:prSet phldrT="[Текст]" custT="1"/>
      <dgm:spPr/>
      <dgm:t>
        <a:bodyPr/>
        <a:lstStyle/>
        <a:p>
          <a:r>
            <a:rPr lang="ru-RU" sz="1800" baseline="0" dirty="0" smtClean="0"/>
            <a:t>Реляционная модель представления данных</a:t>
          </a:r>
          <a:endParaRPr lang="ru-RU" sz="1800" baseline="0" dirty="0"/>
        </a:p>
      </dgm:t>
    </dgm:pt>
    <dgm:pt modelId="{27E7781E-007D-4397-B940-725B6F3C74E4}" type="parTrans" cxnId="{173AEC53-52AB-4498-94DF-24A04344590A}">
      <dgm:prSet/>
      <dgm:spPr/>
      <dgm:t>
        <a:bodyPr/>
        <a:lstStyle/>
        <a:p>
          <a:endParaRPr lang="ru-RU"/>
        </a:p>
      </dgm:t>
    </dgm:pt>
    <dgm:pt modelId="{178010A9-6103-427A-80E7-B028441CFFBD}" type="sibTrans" cxnId="{173AEC53-52AB-4498-94DF-24A04344590A}">
      <dgm:prSet/>
      <dgm:spPr/>
      <dgm:t>
        <a:bodyPr/>
        <a:lstStyle/>
        <a:p>
          <a:endParaRPr lang="ru-RU"/>
        </a:p>
      </dgm:t>
    </dgm:pt>
    <dgm:pt modelId="{6CDA264A-DA0F-4B5D-81FE-10D7081B0DCB}" type="pres">
      <dgm:prSet presAssocID="{31956876-7F0E-4DE2-9094-20643C2C8B49}" presName="Name0" presStyleCnt="0">
        <dgm:presLayoutVars>
          <dgm:chMax/>
          <dgm:chPref/>
          <dgm:dir/>
        </dgm:presLayoutVars>
      </dgm:prSet>
      <dgm:spPr/>
    </dgm:pt>
    <dgm:pt modelId="{92B31677-A79B-4096-A7FE-68B27E348B05}" type="pres">
      <dgm:prSet presAssocID="{E3B031EB-BC5C-45A0-A763-A4A7F101C1E4}" presName="composite" presStyleCnt="0">
        <dgm:presLayoutVars>
          <dgm:chMax val="1"/>
          <dgm:chPref val="1"/>
        </dgm:presLayoutVars>
      </dgm:prSet>
      <dgm:spPr/>
    </dgm:pt>
    <dgm:pt modelId="{34240639-6404-49CA-B7A5-7B03EFAD5D2C}" type="pres">
      <dgm:prSet presAssocID="{E3B031EB-BC5C-45A0-A763-A4A7F101C1E4}" presName="Accent" presStyleLbl="trAlignAcc1" presStyleIdx="0" presStyleCnt="1" custFlipVert="1" custScaleX="35211" custScaleY="13538" custLinFactX="-100000" custLinFactY="-43427" custLinFactNeighborX="-139802" custLinFactNeighborY="-100000">
        <dgm:presLayoutVars>
          <dgm:chMax val="0"/>
          <dgm:chPref val="0"/>
        </dgm:presLayoutVars>
      </dgm:prSet>
      <dgm:spPr/>
    </dgm:pt>
    <dgm:pt modelId="{5BAC5BC6-58EB-47BB-91B8-2D44D2264254}" type="pres">
      <dgm:prSet presAssocID="{E3B031EB-BC5C-45A0-A763-A4A7F101C1E4}" presName="Image" presStyleLbl="alignImgPlace1" presStyleIdx="0" presStyleCnt="1" custScaleX="209194" custScaleY="144252" custLinFactNeighborX="-5922" custLinFactNeighborY="-35116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B32E132E-90D9-4A45-BBAA-BD42C124AEA5}" type="pres">
      <dgm:prSet presAssocID="{E3B031EB-BC5C-45A0-A763-A4A7F101C1E4}" presName="ChildComposite" presStyleCnt="0"/>
      <dgm:spPr/>
    </dgm:pt>
    <dgm:pt modelId="{293FF7F9-6084-4716-AE66-DDAF7729E823}" type="pres">
      <dgm:prSet presAssocID="{E3B031EB-BC5C-45A0-A763-A4A7F101C1E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2E27A82-6463-44C8-8E0A-4D3FCC86C9F9}" type="pres">
      <dgm:prSet presAssocID="{E3B031EB-BC5C-45A0-A763-A4A7F101C1E4}" presName="Parent" presStyleLbl="revTx" presStyleIdx="0" presStyleCnt="1" custScaleX="187045" custLinFactNeighborX="5626" custLinFactNeighborY="11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379EE8-72D6-4DE4-9D9C-0CC5D29EDE34}" type="presOf" srcId="{E3B031EB-BC5C-45A0-A763-A4A7F101C1E4}" destId="{A2E27A82-6463-44C8-8E0A-4D3FCC86C9F9}" srcOrd="0" destOrd="0" presId="urn:microsoft.com/office/officeart/2008/layout/CaptionedPictures"/>
    <dgm:cxn modelId="{173AEC53-52AB-4498-94DF-24A04344590A}" srcId="{31956876-7F0E-4DE2-9094-20643C2C8B49}" destId="{E3B031EB-BC5C-45A0-A763-A4A7F101C1E4}" srcOrd="0" destOrd="0" parTransId="{27E7781E-007D-4397-B940-725B6F3C74E4}" sibTransId="{178010A9-6103-427A-80E7-B028441CFFBD}"/>
    <dgm:cxn modelId="{284D7C41-60C7-49F5-AFB8-883A12E7F95E}" type="presOf" srcId="{31956876-7F0E-4DE2-9094-20643C2C8B49}" destId="{6CDA264A-DA0F-4B5D-81FE-10D7081B0DCB}" srcOrd="0" destOrd="0" presId="urn:microsoft.com/office/officeart/2008/layout/CaptionedPictures"/>
    <dgm:cxn modelId="{501EDC07-2F48-43CF-87F1-3DC2D166494B}" type="presParOf" srcId="{6CDA264A-DA0F-4B5D-81FE-10D7081B0DCB}" destId="{92B31677-A79B-4096-A7FE-68B27E348B05}" srcOrd="0" destOrd="0" presId="urn:microsoft.com/office/officeart/2008/layout/CaptionedPictures"/>
    <dgm:cxn modelId="{B178511A-92AA-4212-8C34-FD4892E0700C}" type="presParOf" srcId="{92B31677-A79B-4096-A7FE-68B27E348B05}" destId="{34240639-6404-49CA-B7A5-7B03EFAD5D2C}" srcOrd="0" destOrd="0" presId="urn:microsoft.com/office/officeart/2008/layout/CaptionedPictures"/>
    <dgm:cxn modelId="{4EAF97EC-36DC-4457-940E-657244ADE8F5}" type="presParOf" srcId="{92B31677-A79B-4096-A7FE-68B27E348B05}" destId="{5BAC5BC6-58EB-47BB-91B8-2D44D2264254}" srcOrd="1" destOrd="0" presId="urn:microsoft.com/office/officeart/2008/layout/CaptionedPictures"/>
    <dgm:cxn modelId="{6298688A-F62B-4EB5-AC18-C6AD7086BFDD}" type="presParOf" srcId="{92B31677-A79B-4096-A7FE-68B27E348B05}" destId="{B32E132E-90D9-4A45-BBAA-BD42C124AEA5}" srcOrd="2" destOrd="0" presId="urn:microsoft.com/office/officeart/2008/layout/CaptionedPictures"/>
    <dgm:cxn modelId="{6EC99C5D-5175-40CC-9FBB-1179885FF967}" type="presParOf" srcId="{B32E132E-90D9-4A45-BBAA-BD42C124AEA5}" destId="{293FF7F9-6084-4716-AE66-DDAF7729E823}" srcOrd="0" destOrd="0" presId="urn:microsoft.com/office/officeart/2008/layout/CaptionedPictures"/>
    <dgm:cxn modelId="{90AD9285-20A4-4DBD-B1BD-43CB9B740576}" type="presParOf" srcId="{B32E132E-90D9-4A45-BBAA-BD42C124AEA5}" destId="{A2E27A82-6463-44C8-8E0A-4D3FCC86C9F9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A32-F979-4729-8E18-80954478E08D}">
      <dsp:nvSpPr>
        <dsp:cNvPr id="0" name=""/>
        <dsp:cNvSpPr/>
      </dsp:nvSpPr>
      <dsp:spPr>
        <a:xfrm flipH="1">
          <a:off x="4237886" y="484518"/>
          <a:ext cx="1178749" cy="2793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15846-9781-4AC2-A6F4-C18F25B7BBA5}">
      <dsp:nvSpPr>
        <dsp:cNvPr id="0" name=""/>
        <dsp:cNvSpPr/>
      </dsp:nvSpPr>
      <dsp:spPr>
        <a:xfrm>
          <a:off x="393131" y="1"/>
          <a:ext cx="5023503" cy="1297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0B964-B16E-4112-91B0-8C04FA9BE0F6}">
      <dsp:nvSpPr>
        <dsp:cNvPr id="0" name=""/>
        <dsp:cNvSpPr/>
      </dsp:nvSpPr>
      <dsp:spPr>
        <a:xfrm>
          <a:off x="760419" y="1468346"/>
          <a:ext cx="3895796" cy="58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Многомерная модель представления данных</a:t>
          </a:r>
          <a:endParaRPr lang="ru-RU" sz="1600" kern="1200" dirty="0"/>
        </a:p>
      </dsp:txBody>
      <dsp:txXfrm>
        <a:off x="760419" y="1468346"/>
        <a:ext cx="3895796" cy="58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40639-6404-49CA-B7A5-7B03EFAD5D2C}">
      <dsp:nvSpPr>
        <dsp:cNvPr id="0" name=""/>
        <dsp:cNvSpPr/>
      </dsp:nvSpPr>
      <dsp:spPr>
        <a:xfrm flipV="1">
          <a:off x="0" y="0"/>
          <a:ext cx="712421" cy="3222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C5BC6-58EB-47BB-91B8-2D44D2264254}">
      <dsp:nvSpPr>
        <dsp:cNvPr id="0" name=""/>
        <dsp:cNvSpPr/>
      </dsp:nvSpPr>
      <dsp:spPr>
        <a:xfrm>
          <a:off x="0" y="0"/>
          <a:ext cx="3809344" cy="2231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27A82-6463-44C8-8E0A-4D3FCC86C9F9}">
      <dsp:nvSpPr>
        <dsp:cNvPr id="0" name=""/>
        <dsp:cNvSpPr/>
      </dsp:nvSpPr>
      <dsp:spPr>
        <a:xfrm>
          <a:off x="304437" y="2277546"/>
          <a:ext cx="3406019" cy="64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/>
            <a:t>Реляционная модель представления данных</a:t>
          </a:r>
          <a:endParaRPr lang="ru-RU" sz="1800" kern="1200" baseline="0" dirty="0"/>
        </a:p>
      </dsp:txBody>
      <dsp:txXfrm>
        <a:off x="304437" y="2277546"/>
        <a:ext cx="3406019" cy="642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E0FF-025E-4C42-97F7-FA91F02DBD0F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08D7-744F-4467-8C14-F785E56E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6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508D7-744F-4467-8C14-F785E56ED0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4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55A8-D131-4513-8537-0781B39DAFB6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9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F1D6-32E0-4C65-A251-0A7C848197B1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D8AB-1113-4C63-8D14-0197B73E076F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0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BE9B-69BE-4251-B6CA-B643A23EBAD7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681-D191-49FC-BE86-AB3447DF1A68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7262-71A5-433C-AE03-AD0B145B997C}" type="datetime1">
              <a:rPr lang="ru-RU" smtClean="0"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10B1-0F83-4A1B-B007-EA8A8CA51218}" type="datetime1">
              <a:rPr lang="ru-RU" smtClean="0"/>
              <a:t>20.02.2017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4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74B1-FE3B-48AA-80D3-D761D3D91E33}" type="datetime1">
              <a:rPr lang="ru-RU" smtClean="0"/>
              <a:t>20.02.2017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4DD5-73BE-470E-AD38-E8FEEBE47967}" type="datetime1">
              <a:rPr lang="ru-RU" smtClean="0"/>
              <a:t>20.02.2017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05F-0D46-4BA5-A98B-F21F9ACA8E41}" type="datetime1">
              <a:rPr lang="ru-RU" smtClean="0"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7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42AC-CF20-4F0C-A0B5-7348DD2106C6}" type="datetime1">
              <a:rPr lang="ru-RU" smtClean="0"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9400-50A1-42E2-9590-42FE9162C86E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8D02-F3EC-4807-8894-E93F2F887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6632"/>
            <a:ext cx="9144000" cy="172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 Федеральное государственное бюджетное образовательное учреждение высшего профессионального образования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«Омский государственный университет им. Ф.М. Достоевского»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Кафедра компьютерных технологий и сетей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4527" y="6381328"/>
            <a:ext cx="4208512" cy="476672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Омск 2017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310208"/>
            <a:ext cx="8208912" cy="1910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Разработка программы для преобразования из реляционной базы данных в многомерную для интернет-магазина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868416" y="4606280"/>
            <a:ext cx="4208512" cy="112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Выполнила: Кузина С.А.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Опарина Т.М.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" y="116632"/>
            <a:ext cx="7895840" cy="660042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98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Установка соединения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20688"/>
            <a:ext cx="4392488" cy="604867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5536" y="1498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Создание таблицы измерения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764704"/>
            <a:ext cx="4392488" cy="580526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49070"/>
            <a:ext cx="8229600" cy="6020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Map&lt;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Integer,String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types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&lt;Integer, String&gt;();</a:t>
            </a:r>
            <a:endParaRPr lang="ru-RU" sz="2000" i="1" dirty="0" smtClean="0">
              <a:solidFill>
                <a:srgbClr val="80808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"number"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"varchar2"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"date"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(4,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"float"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i="1" dirty="0" smtClean="0">
              <a:solidFill>
                <a:srgbClr val="80808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sz="2000" i="1" dirty="0" smtClean="0">
              <a:solidFill>
                <a:srgbClr val="80808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800" i="1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Для типа </a:t>
            </a:r>
            <a:r>
              <a:rPr lang="en-US" sz="1800" i="1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1800" i="1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800" i="1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важно указать длину</a:t>
            </a:r>
            <a:r>
              <a:rPr lang="en-US" sz="1800" i="1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/>
            </a:r>
            <a:br>
              <a:rPr lang="en-US" sz="1800" i="1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fieldType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US" sz="1800" i="1" dirty="0" err="1">
                <a:solidFill>
                  <a:srgbClr val="660E7A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(type);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fieldLength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(type ==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length 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typeLength.get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(type);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fieldLength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"("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+ length +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")"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498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9622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Соответствие типов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649070"/>
            <a:ext cx="3960440" cy="609229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498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606675" algn="l"/>
                <a:tab pos="29622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иерархии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04446"/>
            <a:ext cx="3960440" cy="620893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498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606675" algn="l"/>
                <a:tab pos="296227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таблицы фактов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Созданные таблицы в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Oracle Database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02290"/>
            <a:ext cx="8928992" cy="580703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Созданные измерения и иерархии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92696"/>
            <a:ext cx="3888432" cy="613245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20209"/>
              </p:ext>
            </p:extLst>
          </p:nvPr>
        </p:nvGraphicFramePr>
        <p:xfrm>
          <a:off x="0" y="4"/>
          <a:ext cx="9160935" cy="6857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2074"/>
                <a:gridCol w="3122074"/>
                <a:gridCol w="2916787"/>
              </a:tblGrid>
              <a:tr h="32692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данных, в строках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Скорость выполнения запроса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3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Реляционная БД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мс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Многомерная БД, </a:t>
                      </a:r>
                      <a:r>
                        <a:rPr lang="ru-RU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мс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247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243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279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365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359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378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374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674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1152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1146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1224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1218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1328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1321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1465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1456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1539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1530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1570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1560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2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1684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1674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9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1790</a:t>
                      </a:r>
                      <a:endParaRPr lang="ru-RU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1779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результате выполнения работы была разработана программа для интеграции реляционной базы данных в многомерную.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Программа подходит для любых баз данных, работающих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Решены все поставленные задачи.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 дальнейшее развитие проекта.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Цель и задачи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работы – разработать приложение для интеграции реляционной базы данных интернет-магазина в многомерную.</a:t>
            </a:r>
          </a:p>
          <a:p>
            <a:pPr marL="0" indent="0">
              <a:lnSpc>
                <a:spcPct val="16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Задачи, которые необходимо решить: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Проанализировать средства создания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интернет-магазинов.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Проанализировать существующие способы аналитики продаж, определить необходимые данные для построения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OLAP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-куба.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Сформулировать требования к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приложению.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Выбрать средства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разработки.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Разработать приложение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Проанализировать скорость выполнения запросов.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4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Анализ средств создания интернет-магазина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789048"/>
              </p:ext>
            </p:extLst>
          </p:nvPr>
        </p:nvGraphicFramePr>
        <p:xfrm>
          <a:off x="323528" y="764704"/>
          <a:ext cx="8496944" cy="5674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7518"/>
                <a:gridCol w="1476995"/>
                <a:gridCol w="2644026"/>
                <a:gridCol w="2188405"/>
              </a:tblGrid>
              <a:tr h="4968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Способ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База данных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Достоинства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Недостатки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</a:tr>
              <a:tr h="12422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Конструкторы сайтов (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SaaS</a:t>
                      </a: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простота в использовании</a:t>
                      </a:r>
                      <a:endParaRPr lang="ru-RU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скорость создания магазина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шаблонный дизайн</a:t>
                      </a:r>
                      <a:endParaRPr lang="ru-RU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возможности строго ограничены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</a:tr>
              <a:tr h="1739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CMS</a:t>
                      </a: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 management system</a:t>
                      </a: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ориентированные на создание интернет-магазинов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индивидуальный дизайн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возможности не ограничены или почти не ограничены, в зависимости от выбора 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CMS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требуется больше времени для создания магазина, по сравнению с 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SaaS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</a:tr>
              <a:tr h="1739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Универсальные 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CMS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MySQL/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SQLite/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PostgreSQL/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SQL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индивидуальный дизайн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возможности не ограничены</a:t>
                      </a:r>
                      <a:endParaRPr lang="ru-RU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требуется больше времени для создания магазина, по сравнению с предыдущими вариантами</a:t>
                      </a:r>
                      <a:endParaRPr lang="ru-RU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183" marR="46183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2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Преимущества использования многомерных баз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Упрощается формулировка запросов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Уменьшается количество операций соединения таблиц при обработке запросов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084215840"/>
              </p:ext>
            </p:extLst>
          </p:nvPr>
        </p:nvGraphicFramePr>
        <p:xfrm>
          <a:off x="3727364" y="3501008"/>
          <a:ext cx="5416636" cy="216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8352007"/>
              </p:ext>
            </p:extLst>
          </p:nvPr>
        </p:nvGraphicFramePr>
        <p:xfrm>
          <a:off x="107504" y="3447488"/>
          <a:ext cx="3810000" cy="329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Аналитика продаж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814813"/>
              </p:ext>
            </p:extLst>
          </p:nvPr>
        </p:nvGraphicFramePr>
        <p:xfrm>
          <a:off x="539549" y="620688"/>
          <a:ext cx="8208914" cy="6093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1727"/>
                <a:gridCol w="4578996"/>
                <a:gridCol w="360040"/>
                <a:gridCol w="360040"/>
                <a:gridCol w="288032"/>
                <a:gridCol w="360040"/>
                <a:gridCol w="360039"/>
              </a:tblGrid>
              <a:tr h="281438">
                <a:tc rowSpan="2">
                  <a:txBody>
                    <a:bodyPr/>
                    <a:lstStyle/>
                    <a:p>
                      <a:pPr marL="95250" indent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Виды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анализа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Цели анализа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anchor="ctr"/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Периодичность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14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Д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Н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М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К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Г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288809">
                <a:tc>
                  <a:txBody>
                    <a:bodyPr/>
                    <a:lstStyle/>
                    <a:p>
                      <a:pPr marL="0" indent="0" algn="l" defTabSz="1009650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tabLst>
                          <a:tab pos="1609725" algn="r"/>
                          <a:tab pos="1706563" algn="r"/>
                        </a:tabLs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Динамика</a:t>
                      </a:r>
                      <a:r>
                        <a:rPr lang="ru-RU" sz="1600" dirty="0">
                          <a:effectLst/>
                        </a:rPr>
                        <a:t> товарооборота, прибыли, сезонности продаж, удельных показателей продаж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Отслеживание тенденций продаж.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Оперативная корректировка ассортимента, цен.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Оценка эффективности проведенных мероприятий.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Построение прогнозов </a:t>
                      </a:r>
                      <a:r>
                        <a:rPr lang="ru-RU" sz="1600" dirty="0" smtClean="0">
                          <a:effectLst/>
                        </a:rPr>
                        <a:t>продаж</a:t>
                      </a:r>
                      <a:r>
                        <a:rPr lang="ru-RU" sz="1200" dirty="0" smtClean="0">
                          <a:effectLst/>
                          <a:latin typeface="Calibri"/>
                          <a:cs typeface="Times New Roman"/>
                        </a:rPr>
                        <a:t>.</a:t>
                      </a:r>
                      <a:endParaRPr lang="ru-RU" sz="120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145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Анализ товарных запасов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Выявление пробелов в ассортименте.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Оценка избыточности/недостатка товарных </a:t>
                      </a:r>
                      <a:r>
                        <a:rPr lang="ru-RU" sz="1600" dirty="0" smtClean="0">
                          <a:effectLst/>
                        </a:rPr>
                        <a:t>запасов.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12543">
                <a:tc>
                  <a:txBody>
                    <a:bodyPr/>
                    <a:lstStyle/>
                    <a:p>
                      <a:pPr marL="0" indent="0" algn="l" defTabSz="1090613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tabLst/>
                      </a:pPr>
                      <a:r>
                        <a:rPr lang="ru-RU" sz="1600" dirty="0">
                          <a:effectLst/>
                        </a:rPr>
                        <a:t>Сравнение продаж отчетного периода с предыдущими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Отслеживание динамики продаж по различным направлениям (точки продаж, товары, товарные группы, бренды и т. д.)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14534">
                <a:tc>
                  <a:txBody>
                    <a:bodyPr/>
                    <a:lstStyle/>
                    <a:p>
                      <a:pPr marL="95250" indent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АВС-, XYZ-анализ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Определение приоритетных направлений развития.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Перераспределение </a:t>
                      </a:r>
                      <a:r>
                        <a:rPr lang="ru-RU" sz="1600" dirty="0" smtClean="0">
                          <a:effectLst/>
                        </a:rPr>
                        <a:t>ресурсов.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1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0"/>
            <a:ext cx="8219256" cy="56207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Реляционная схема БД Интернет-Магазина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t="4055" r="2025" b="2231"/>
          <a:stretch/>
        </p:blipFill>
        <p:spPr bwMode="auto">
          <a:xfrm>
            <a:off x="0" y="620688"/>
            <a:ext cx="9144000" cy="6120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Многомерная структура БД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Таблицы Измерений: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Поставщик: Поставщик |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Группа товаров | Товар}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{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Страна: Страна | Город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Время: Год | Квартал | Месяц | Неделя |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День}</a:t>
            </a:r>
          </a:p>
          <a:p>
            <a:pPr>
              <a:buFontTx/>
              <a:buChar char="-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Таблица Фактов: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ПоставщикКлюч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СтранаКлюч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ВремяКлюч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Сумма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продаж.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SE 1.8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Maven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 Database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 OLAP Java API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интернет-магазина хранятся в СУБД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помощью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будет создана база данных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TEST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 DB)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пользователя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имени SYS в SQL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CREATE USER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IDENTIFIED BY 123;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GRANT all privileges TO test;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02-F3EC-4807-8894-E93F2F887E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617</Words>
  <Application>Microsoft Office PowerPoint</Application>
  <PresentationFormat>Экран (4:3)</PresentationFormat>
  <Paragraphs>203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Министерство образования и науки РФ Федеральное государственное бюджетное образовательное учреждение высшего профессионального образования  «Омский государственный университет им. Ф.М. Достоевского» Кафедра компьютерных технологий и сетей</vt:lpstr>
      <vt:lpstr>Цель и задачи</vt:lpstr>
      <vt:lpstr>Анализ средств создания интернет-магазина</vt:lpstr>
      <vt:lpstr>Преимущества использования многомерных баз данных</vt:lpstr>
      <vt:lpstr>Аналитика продаж</vt:lpstr>
      <vt:lpstr>Реляционная схема БД Интернет-Магазина</vt:lpstr>
      <vt:lpstr>Многомерная структура БД</vt:lpstr>
      <vt:lpstr>Средства разработки</vt:lpstr>
      <vt:lpstr>Организация данных</vt:lpstr>
      <vt:lpstr>Презентация PowerPoint</vt:lpstr>
      <vt:lpstr>Установка соединения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Созданные таблицы в Oracle Database</vt:lpstr>
      <vt:lpstr>Созданные измерения и иерархии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профессионального образования  «Омский государственный университет им. Ф.М. Достоевского» Кафедра компьютерных технологий и сетей</dc:title>
  <dc:creator>Vellial</dc:creator>
  <cp:lastModifiedBy>Vellial</cp:lastModifiedBy>
  <cp:revision>33</cp:revision>
  <dcterms:created xsi:type="dcterms:W3CDTF">2017-01-19T07:09:55Z</dcterms:created>
  <dcterms:modified xsi:type="dcterms:W3CDTF">2017-02-20T13:41:33Z</dcterms:modified>
</cp:coreProperties>
</file>