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7519147-02F6-4830-80C7-5BD6EE778E8B}"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5228256-7998-42D6-849C-0804134BBFAB}" type="slidenum">
              <a:rPr lang="en-IN" smtClean="0"/>
              <a:t>‹#›</a:t>
            </a:fld>
            <a:endParaRPr lang="en-IN"/>
          </a:p>
        </p:txBody>
      </p:sp>
    </p:spTree>
    <p:extLst>
      <p:ext uri="{BB962C8B-B14F-4D97-AF65-F5344CB8AC3E}">
        <p14:creationId xmlns:p14="http://schemas.microsoft.com/office/powerpoint/2010/main" val="3608737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228256-7998-42D6-849C-0804134BBFAB}" type="slidenum">
              <a:rPr lang="en-IN" smtClean="0"/>
              <a:t>10</a:t>
            </a:fld>
            <a:endParaRPr lang="en-IN"/>
          </a:p>
        </p:txBody>
      </p:sp>
    </p:spTree>
    <p:extLst>
      <p:ext uri="{BB962C8B-B14F-4D97-AF65-F5344CB8AC3E}">
        <p14:creationId xmlns:p14="http://schemas.microsoft.com/office/powerpoint/2010/main" val="772426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6402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5145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0748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33386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173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8958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96756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06798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6228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8275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0589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4679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7985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0446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080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65396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8530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9332094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hyperlink" Target="https://github.com/VelmuruganS2002/NM-Project.g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75690" y="55628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932332" y="1447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144026" y="496821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419217" y="764764"/>
            <a:ext cx="3657601" cy="628377"/>
          </a:xfrm>
          <a:prstGeom prst="rect">
            <a:avLst/>
          </a:prstGeom>
        </p:spPr>
        <p:txBody>
          <a:bodyPr vert="horz" wrap="square" lIns="0" tIns="12700" rIns="0" bIns="0" rtlCol="0">
            <a:spAutoFit/>
          </a:bodyPr>
          <a:lstStyle/>
          <a:p>
            <a:pPr marL="12700" algn="just">
              <a:lnSpc>
                <a:spcPct val="100000"/>
              </a:lnSpc>
              <a:spcBef>
                <a:spcPts val="100"/>
              </a:spcBef>
            </a:pPr>
            <a:r>
              <a:rPr lang="en-US" sz="4000" b="1" spc="10" dirty="0">
                <a:solidFill>
                  <a:srgbClr val="2D936B"/>
                </a:solidFill>
                <a:latin typeface="Cambria Math" panose="02040503050406030204" pitchFamily="18" charset="0"/>
                <a:ea typeface="Cambria Math" panose="02040503050406030204" pitchFamily="18" charset="0"/>
                <a:cs typeface="Trebuchet MS"/>
              </a:rPr>
              <a:t>FINAL</a:t>
            </a:r>
            <a:r>
              <a:rPr lang="en-US" sz="4000" b="1" spc="-165" dirty="0">
                <a:solidFill>
                  <a:srgbClr val="2D936B"/>
                </a:solidFill>
                <a:latin typeface="Cambria Math" panose="02040503050406030204" pitchFamily="18" charset="0"/>
                <a:ea typeface="Cambria Math" panose="02040503050406030204" pitchFamily="18" charset="0"/>
                <a:cs typeface="Trebuchet MS"/>
              </a:rPr>
              <a:t> </a:t>
            </a:r>
            <a:r>
              <a:rPr lang="en-US" sz="4000" b="1" spc="-5" dirty="0">
                <a:solidFill>
                  <a:srgbClr val="2D936B"/>
                </a:solidFill>
                <a:latin typeface="Cambria Math" panose="02040503050406030204" pitchFamily="18" charset="0"/>
                <a:ea typeface="Cambria Math" panose="02040503050406030204" pitchFamily="18" charset="0"/>
                <a:cs typeface="Trebuchet MS"/>
              </a:rPr>
              <a:t>PROJECT</a:t>
            </a:r>
            <a:endParaRPr lang="en-US" sz="4000" dirty="0">
              <a:latin typeface="Cambria Math" panose="02040503050406030204" pitchFamily="18" charset="0"/>
              <a:ea typeface="Cambria Math" panose="02040503050406030204" pitchFamily="18"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02392B7A-22A2-F078-478D-A61B27199C5A}"/>
              </a:ext>
            </a:extLst>
          </p:cNvPr>
          <p:cNvSpPr txBox="1"/>
          <p:nvPr/>
        </p:nvSpPr>
        <p:spPr>
          <a:xfrm>
            <a:off x="8076818" y="5061733"/>
            <a:ext cx="3276600" cy="954107"/>
          </a:xfrm>
          <a:prstGeom prst="rect">
            <a:avLst/>
          </a:prstGeom>
          <a:noFill/>
        </p:spPr>
        <p:txBody>
          <a:bodyPr wrap="square" rtlCol="0">
            <a:spAutoFit/>
          </a:bodyPr>
          <a:lstStyle/>
          <a:p>
            <a:r>
              <a:rPr lang="en-US" sz="2800" dirty="0">
                <a:latin typeface="Cambria Math" panose="02040503050406030204" pitchFamily="18" charset="0"/>
                <a:ea typeface="Cambria Math" panose="02040503050406030204" pitchFamily="18" charset="0"/>
              </a:rPr>
              <a:t>VELMURUGAN S</a:t>
            </a:r>
          </a:p>
          <a:p>
            <a:r>
              <a:rPr lang="en-US" sz="2800" dirty="0">
                <a:latin typeface="Cambria Math" panose="02040503050406030204" pitchFamily="18" charset="0"/>
                <a:ea typeface="Cambria Math" panose="02040503050406030204" pitchFamily="18" charset="0"/>
              </a:rPr>
              <a:t>2021503317</a:t>
            </a:r>
          </a:p>
        </p:txBody>
      </p:sp>
      <p:sp>
        <p:nvSpPr>
          <p:cNvPr id="7" name="TextBox 6">
            <a:extLst>
              <a:ext uri="{FF2B5EF4-FFF2-40B4-BE49-F238E27FC236}">
                <a16:creationId xmlns:a16="http://schemas.microsoft.com/office/drawing/2014/main" id="{4ECC2936-F1B5-CADC-F2C1-170C4082DE5A}"/>
              </a:ext>
            </a:extLst>
          </p:cNvPr>
          <p:cNvSpPr txBox="1"/>
          <p:nvPr/>
        </p:nvSpPr>
        <p:spPr>
          <a:xfrm>
            <a:off x="3819062" y="3111500"/>
            <a:ext cx="4553875" cy="707886"/>
          </a:xfrm>
          <a:prstGeom prst="rect">
            <a:avLst/>
          </a:prstGeom>
          <a:noFill/>
        </p:spPr>
        <p:txBody>
          <a:bodyPr wrap="none" rtlCol="0">
            <a:spAutoFit/>
          </a:bodyPr>
          <a:lstStyle/>
          <a:p>
            <a:r>
              <a:rPr lang="en-US" sz="4000" b="1" dirty="0">
                <a:latin typeface="Cambria Math" panose="02040503050406030204" pitchFamily="18" charset="0"/>
                <a:ea typeface="Cambria Math" panose="02040503050406030204" pitchFamily="18" charset="0"/>
              </a:rPr>
              <a:t>NAAN MUDHALVAN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30665" y="273515"/>
            <a:ext cx="2437130"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chemeClr val="tx1"/>
                </a:solidFill>
                <a:latin typeface="Cambria Math" panose="02040503050406030204" pitchFamily="18" charset="0"/>
                <a:ea typeface="Cambria Math" panose="02040503050406030204" pitchFamily="18" charset="0"/>
              </a:rPr>
              <a:t>R</a:t>
            </a:r>
            <a:r>
              <a:rPr sz="3200" b="1" spc="-40" dirty="0">
                <a:solidFill>
                  <a:schemeClr val="tx1"/>
                </a:solidFill>
                <a:latin typeface="Cambria Math" panose="02040503050406030204" pitchFamily="18" charset="0"/>
                <a:ea typeface="Cambria Math" panose="02040503050406030204" pitchFamily="18" charset="0"/>
              </a:rPr>
              <a:t>E</a:t>
            </a:r>
            <a:r>
              <a:rPr sz="3200" b="1" spc="15" dirty="0">
                <a:solidFill>
                  <a:schemeClr val="tx1"/>
                </a:solidFill>
                <a:latin typeface="Cambria Math" panose="02040503050406030204" pitchFamily="18" charset="0"/>
                <a:ea typeface="Cambria Math" panose="02040503050406030204" pitchFamily="18" charset="0"/>
              </a:rPr>
              <a:t>S</a:t>
            </a:r>
            <a:r>
              <a:rPr sz="3200" b="1" spc="-30" dirty="0">
                <a:solidFill>
                  <a:schemeClr val="tx1"/>
                </a:solidFill>
                <a:latin typeface="Cambria Math" panose="02040503050406030204" pitchFamily="18" charset="0"/>
                <a:ea typeface="Cambria Math" panose="02040503050406030204" pitchFamily="18" charset="0"/>
              </a:rPr>
              <a:t>U</a:t>
            </a:r>
            <a:r>
              <a:rPr sz="3200" b="1" spc="-405" dirty="0">
                <a:solidFill>
                  <a:schemeClr val="tx1"/>
                </a:solidFill>
                <a:latin typeface="Cambria Math" panose="02040503050406030204" pitchFamily="18" charset="0"/>
                <a:ea typeface="Cambria Math" panose="02040503050406030204" pitchFamily="18" charset="0"/>
              </a:rPr>
              <a:t>L</a:t>
            </a:r>
            <a:r>
              <a:rPr sz="3200" b="1" dirty="0">
                <a:solidFill>
                  <a:schemeClr val="tx1"/>
                </a:solidFill>
                <a:latin typeface="Cambria Math" panose="02040503050406030204" pitchFamily="18" charset="0"/>
                <a:ea typeface="Cambria Math" panose="02040503050406030204" pitchFamily="18" charset="0"/>
              </a:rPr>
              <a:t>TS</a:t>
            </a:r>
            <a:r>
              <a:rPr lang="en-US" sz="3200" b="1" dirty="0">
                <a:solidFill>
                  <a:schemeClr val="tx1"/>
                </a:solidFill>
                <a:latin typeface="Cambria Math" panose="02040503050406030204" pitchFamily="18" charset="0"/>
                <a:ea typeface="Cambria Math" panose="02040503050406030204" pitchFamily="18" charset="0"/>
              </a:rPr>
              <a:t> :</a:t>
            </a:r>
            <a:endParaRPr sz="3200" b="1" dirty="0">
              <a:solidFill>
                <a:schemeClr val="tx1"/>
              </a:solidFill>
              <a:latin typeface="Cambria Math" panose="02040503050406030204" pitchFamily="18" charset="0"/>
              <a:ea typeface="Cambria Math" panose="020405030504060302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F0AFFC1B-8AD0-712B-D903-CC800AE78092}"/>
              </a:ext>
            </a:extLst>
          </p:cNvPr>
          <p:cNvPicPr>
            <a:picLocks noChangeAspect="1"/>
          </p:cNvPicPr>
          <p:nvPr/>
        </p:nvPicPr>
        <p:blipFill>
          <a:blip r:embed="rId4"/>
          <a:stretch>
            <a:fillRect/>
          </a:stretch>
        </p:blipFill>
        <p:spPr>
          <a:xfrm>
            <a:off x="162861" y="1205707"/>
            <a:ext cx="2924812" cy="2653438"/>
          </a:xfrm>
          <a:prstGeom prst="rect">
            <a:avLst/>
          </a:prstGeom>
        </p:spPr>
      </p:pic>
      <p:pic>
        <p:nvPicPr>
          <p:cNvPr id="13" name="Picture 12">
            <a:extLst>
              <a:ext uri="{FF2B5EF4-FFF2-40B4-BE49-F238E27FC236}">
                <a16:creationId xmlns:a16="http://schemas.microsoft.com/office/drawing/2014/main" id="{B3032BF3-350D-E693-EAED-0BB3157C84AA}"/>
              </a:ext>
            </a:extLst>
          </p:cNvPr>
          <p:cNvPicPr>
            <a:picLocks noChangeAspect="1"/>
          </p:cNvPicPr>
          <p:nvPr/>
        </p:nvPicPr>
        <p:blipFill>
          <a:blip r:embed="rId5"/>
          <a:stretch>
            <a:fillRect/>
          </a:stretch>
        </p:blipFill>
        <p:spPr>
          <a:xfrm>
            <a:off x="2710872" y="1229813"/>
            <a:ext cx="3664471" cy="2524413"/>
          </a:xfrm>
          <a:prstGeom prst="rect">
            <a:avLst/>
          </a:prstGeom>
        </p:spPr>
      </p:pic>
      <p:pic>
        <p:nvPicPr>
          <p:cNvPr id="15" name="Picture 14">
            <a:extLst>
              <a:ext uri="{FF2B5EF4-FFF2-40B4-BE49-F238E27FC236}">
                <a16:creationId xmlns:a16="http://schemas.microsoft.com/office/drawing/2014/main" id="{906A04A8-575F-EC25-B93A-07A1EE2A3C93}"/>
              </a:ext>
            </a:extLst>
          </p:cNvPr>
          <p:cNvPicPr>
            <a:picLocks noChangeAspect="1"/>
          </p:cNvPicPr>
          <p:nvPr/>
        </p:nvPicPr>
        <p:blipFill>
          <a:blip r:embed="rId6"/>
          <a:stretch>
            <a:fillRect/>
          </a:stretch>
        </p:blipFill>
        <p:spPr>
          <a:xfrm>
            <a:off x="6550791" y="1205707"/>
            <a:ext cx="3299058" cy="2362993"/>
          </a:xfrm>
          <a:prstGeom prst="rect">
            <a:avLst/>
          </a:prstGeom>
        </p:spPr>
      </p:pic>
      <p:pic>
        <p:nvPicPr>
          <p:cNvPr id="17" name="Picture 16">
            <a:extLst>
              <a:ext uri="{FF2B5EF4-FFF2-40B4-BE49-F238E27FC236}">
                <a16:creationId xmlns:a16="http://schemas.microsoft.com/office/drawing/2014/main" id="{605F1D5B-3CB1-A3A2-58E7-260F9B2898F1}"/>
              </a:ext>
            </a:extLst>
          </p:cNvPr>
          <p:cNvPicPr>
            <a:picLocks noChangeAspect="1"/>
          </p:cNvPicPr>
          <p:nvPr/>
        </p:nvPicPr>
        <p:blipFill>
          <a:blip r:embed="rId7"/>
          <a:stretch>
            <a:fillRect/>
          </a:stretch>
        </p:blipFill>
        <p:spPr>
          <a:xfrm>
            <a:off x="6545711" y="3943062"/>
            <a:ext cx="3216629" cy="2233307"/>
          </a:xfrm>
          <a:prstGeom prst="rect">
            <a:avLst/>
          </a:prstGeom>
        </p:spPr>
      </p:pic>
      <p:pic>
        <p:nvPicPr>
          <p:cNvPr id="19" name="Picture 18">
            <a:extLst>
              <a:ext uri="{FF2B5EF4-FFF2-40B4-BE49-F238E27FC236}">
                <a16:creationId xmlns:a16="http://schemas.microsoft.com/office/drawing/2014/main" id="{F201E5CE-7A2D-44CE-C4EC-4C0DC2887275}"/>
              </a:ext>
            </a:extLst>
          </p:cNvPr>
          <p:cNvPicPr>
            <a:picLocks noChangeAspect="1"/>
          </p:cNvPicPr>
          <p:nvPr/>
        </p:nvPicPr>
        <p:blipFill>
          <a:blip r:embed="rId8"/>
          <a:stretch>
            <a:fillRect/>
          </a:stretch>
        </p:blipFill>
        <p:spPr>
          <a:xfrm>
            <a:off x="515990" y="3943062"/>
            <a:ext cx="2069669" cy="2524413"/>
          </a:xfrm>
          <a:prstGeom prst="rect">
            <a:avLst/>
          </a:prstGeom>
        </p:spPr>
      </p:pic>
      <p:pic>
        <p:nvPicPr>
          <p:cNvPr id="21" name="Picture 20">
            <a:extLst>
              <a:ext uri="{FF2B5EF4-FFF2-40B4-BE49-F238E27FC236}">
                <a16:creationId xmlns:a16="http://schemas.microsoft.com/office/drawing/2014/main" id="{86E4AD0E-AF56-BE04-7561-1AD67BEDBEF6}"/>
              </a:ext>
            </a:extLst>
          </p:cNvPr>
          <p:cNvPicPr>
            <a:picLocks noChangeAspect="1"/>
          </p:cNvPicPr>
          <p:nvPr/>
        </p:nvPicPr>
        <p:blipFill>
          <a:blip r:embed="rId9"/>
          <a:stretch>
            <a:fillRect/>
          </a:stretch>
        </p:blipFill>
        <p:spPr>
          <a:xfrm>
            <a:off x="3257265" y="3860292"/>
            <a:ext cx="2616840" cy="25244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BE02-EE16-6D47-0D3A-D642EDDAE998}"/>
              </a:ext>
            </a:extLst>
          </p:cNvPr>
          <p:cNvSpPr>
            <a:spLocks noGrp="1"/>
          </p:cNvSpPr>
          <p:nvPr>
            <p:ph type="title"/>
          </p:nvPr>
        </p:nvSpPr>
        <p:spPr>
          <a:xfrm>
            <a:off x="3962400" y="3049905"/>
            <a:ext cx="3657600" cy="758190"/>
          </a:xfrm>
        </p:spPr>
        <p:txBody>
          <a:bodyPr>
            <a:noAutofit/>
          </a:bodyPr>
          <a:lstStyle/>
          <a:p>
            <a:r>
              <a:rPr lang="en-US" sz="4800" b="1" dirty="0">
                <a:solidFill>
                  <a:srgbClr val="FF0000"/>
                </a:solidFill>
                <a:latin typeface="Cambria Math" panose="02040503050406030204" pitchFamily="18" charset="0"/>
                <a:ea typeface="Cambria Math" panose="02040503050406030204" pitchFamily="18" charset="0"/>
              </a:rPr>
              <a:t>THANK YOU</a:t>
            </a:r>
          </a:p>
        </p:txBody>
      </p:sp>
    </p:spTree>
    <p:extLst>
      <p:ext uri="{BB962C8B-B14F-4D97-AF65-F5344CB8AC3E}">
        <p14:creationId xmlns:p14="http://schemas.microsoft.com/office/powerpoint/2010/main" val="103452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5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96009" y="2925119"/>
            <a:ext cx="9605708" cy="509114"/>
          </a:xfrm>
          <a:prstGeom prst="rect">
            <a:avLst/>
          </a:prstGeom>
        </p:spPr>
        <p:txBody>
          <a:bodyPr vert="horz" wrap="square" lIns="0" tIns="16510" rIns="0" bIns="0" rtlCol="0">
            <a:spAutoFit/>
          </a:bodyPr>
          <a:lstStyle/>
          <a:p>
            <a:pPr marL="12700">
              <a:lnSpc>
                <a:spcPct val="100000"/>
              </a:lnSpc>
              <a:spcBef>
                <a:spcPts val="130"/>
              </a:spcBef>
            </a:pPr>
            <a:r>
              <a:rPr lang="en-US" sz="3200" b="1" spc="5" dirty="0">
                <a:solidFill>
                  <a:schemeClr val="tx1"/>
                </a:solidFill>
                <a:latin typeface="Cambria Math" panose="02040503050406030204" pitchFamily="18" charset="0"/>
                <a:ea typeface="Cambria Math" panose="02040503050406030204" pitchFamily="18" charset="0"/>
              </a:rPr>
              <a:t>FACIAL EMOTION RECOGNITION USING CNN</a:t>
            </a:r>
            <a:endParaRPr sz="3200" b="1" dirty="0">
              <a:solidFill>
                <a:schemeClr val="tx1"/>
              </a:solidFill>
              <a:latin typeface="Cambria Math" panose="02040503050406030204" pitchFamily="18" charset="0"/>
              <a:ea typeface="Cambria Math" panose="020405030504060302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78021D9A-B30C-3E57-7650-35A9BC858D13}"/>
              </a:ext>
            </a:extLst>
          </p:cNvPr>
          <p:cNvSpPr txBox="1"/>
          <p:nvPr/>
        </p:nvSpPr>
        <p:spPr>
          <a:xfrm>
            <a:off x="1212786" y="1564987"/>
            <a:ext cx="1752600" cy="584775"/>
          </a:xfrm>
          <a:prstGeom prst="rect">
            <a:avLst/>
          </a:prstGeom>
          <a:noFill/>
        </p:spPr>
        <p:txBody>
          <a:bodyPr wrap="square" rtlCol="0">
            <a:spAutoFit/>
          </a:bodyPr>
          <a:lstStyle/>
          <a:p>
            <a:r>
              <a:rPr lang="en-US" sz="3200" b="1" dirty="0">
                <a:latin typeface="Cambria Math" panose="02040503050406030204" pitchFamily="18" charset="0"/>
                <a:ea typeface="Cambria Math" panose="02040503050406030204" pitchFamily="18" charset="0"/>
              </a:rPr>
              <a:t>TITLE :</a:t>
            </a:r>
          </a:p>
        </p:txBody>
      </p:sp>
      <p:sp>
        <p:nvSpPr>
          <p:cNvPr id="24" name="TextBox 23">
            <a:extLst>
              <a:ext uri="{FF2B5EF4-FFF2-40B4-BE49-F238E27FC236}">
                <a16:creationId xmlns:a16="http://schemas.microsoft.com/office/drawing/2014/main" id="{66FB0F7A-244C-6EE9-76F7-6C3EA62E5EC4}"/>
              </a:ext>
            </a:extLst>
          </p:cNvPr>
          <p:cNvSpPr txBox="1"/>
          <p:nvPr/>
        </p:nvSpPr>
        <p:spPr>
          <a:xfrm>
            <a:off x="250507" y="5229473"/>
            <a:ext cx="9805101" cy="461665"/>
          </a:xfrm>
          <a:prstGeom prst="rect">
            <a:avLst/>
          </a:prstGeom>
          <a:noFill/>
        </p:spPr>
        <p:txBody>
          <a:bodyPr wrap="square" rtlCol="0">
            <a:spAutoFit/>
          </a:bodyPr>
          <a:lstStyle/>
          <a:p>
            <a:r>
              <a:rPr lang="en-US" sz="2400" b="1" dirty="0" err="1"/>
              <a:t>Github</a:t>
            </a:r>
            <a:r>
              <a:rPr lang="en-US" sz="2400" b="1" dirty="0"/>
              <a:t> Link :</a:t>
            </a:r>
            <a:r>
              <a:rPr lang="en-US" sz="2400" b="1" dirty="0">
                <a:hlinkClick r:id="rId4"/>
              </a:rPr>
              <a:t>https://github.com/VelmuruganS2002/NM-</a:t>
            </a:r>
            <a:r>
              <a:rPr lang="en-US" sz="2400" b="1" dirty="0" err="1">
                <a:hlinkClick r:id="rId4"/>
              </a:rPr>
              <a:t>Project.git</a:t>
            </a:r>
            <a:endParaRPr 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b="1" spc="25" dirty="0">
                <a:solidFill>
                  <a:schemeClr val="tx1"/>
                </a:solidFill>
                <a:latin typeface="Cambria Math" panose="02040503050406030204" pitchFamily="18" charset="0"/>
                <a:ea typeface="Cambria Math" panose="02040503050406030204" pitchFamily="18" charset="0"/>
              </a:rPr>
              <a:t>A</a:t>
            </a:r>
            <a:r>
              <a:rPr sz="3600" b="1" spc="-5" dirty="0">
                <a:solidFill>
                  <a:schemeClr val="tx1"/>
                </a:solidFill>
                <a:latin typeface="Cambria Math" panose="02040503050406030204" pitchFamily="18" charset="0"/>
                <a:ea typeface="Cambria Math" panose="02040503050406030204" pitchFamily="18" charset="0"/>
              </a:rPr>
              <a:t>G</a:t>
            </a:r>
            <a:r>
              <a:rPr sz="3600" b="1" spc="-35" dirty="0">
                <a:solidFill>
                  <a:schemeClr val="tx1"/>
                </a:solidFill>
                <a:latin typeface="Cambria Math" panose="02040503050406030204" pitchFamily="18" charset="0"/>
                <a:ea typeface="Cambria Math" panose="02040503050406030204" pitchFamily="18" charset="0"/>
              </a:rPr>
              <a:t>E</a:t>
            </a:r>
            <a:r>
              <a:rPr sz="3600" b="1" spc="15" dirty="0">
                <a:solidFill>
                  <a:schemeClr val="tx1"/>
                </a:solidFill>
                <a:latin typeface="Cambria Math" panose="02040503050406030204" pitchFamily="18" charset="0"/>
                <a:ea typeface="Cambria Math" panose="02040503050406030204" pitchFamily="18" charset="0"/>
              </a:rPr>
              <a:t>N</a:t>
            </a:r>
            <a:r>
              <a:rPr sz="3600" b="1" dirty="0">
                <a:solidFill>
                  <a:schemeClr val="tx1"/>
                </a:solidFill>
                <a:latin typeface="Cambria Math" panose="02040503050406030204" pitchFamily="18" charset="0"/>
                <a:ea typeface="Cambria Math" panose="02040503050406030204" pitchFamily="18" charset="0"/>
              </a:rPr>
              <a:t>DA</a:t>
            </a:r>
            <a:r>
              <a:rPr lang="en-US" sz="3600" b="1" dirty="0">
                <a:solidFill>
                  <a:schemeClr val="tx1"/>
                </a:solidFill>
                <a:latin typeface="Cambria Math" panose="02040503050406030204" pitchFamily="18" charset="0"/>
                <a:ea typeface="Cambria Math" panose="02040503050406030204" pitchFamily="18" charset="0"/>
              </a:rPr>
              <a:t> :</a:t>
            </a:r>
            <a:endParaRPr sz="3600" b="1" dirty="0">
              <a:solidFill>
                <a:schemeClr val="tx1"/>
              </a:solidFill>
              <a:latin typeface="Cambria Math" panose="02040503050406030204" pitchFamily="18" charset="0"/>
              <a:ea typeface="Cambria Math" panose="020405030504060302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FB5594C-11B5-88D1-3A00-6FA52961C787}"/>
              </a:ext>
            </a:extLst>
          </p:cNvPr>
          <p:cNvSpPr txBox="1"/>
          <p:nvPr/>
        </p:nvSpPr>
        <p:spPr>
          <a:xfrm>
            <a:off x="1976501" y="1648599"/>
            <a:ext cx="7904097" cy="437042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Problem Statement</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Project Overview</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Who are the end users?</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Your Solutions and its value proposition</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The wow in your solution</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Modelling</a:t>
            </a:r>
          </a:p>
          <a:p>
            <a:pPr marL="457200" indent="-457200">
              <a:buFont typeface="Wingdings" panose="05000000000000000000" pitchFamily="2" charset="2"/>
              <a:buChar char="Ø"/>
            </a:pPr>
            <a:r>
              <a:rPr lang="en-US" sz="2800" dirty="0">
                <a:latin typeface="Cambria Math" panose="02040503050406030204" pitchFamily="18" charset="0"/>
                <a:ea typeface="Cambria Math" panose="02040503050406030204" pitchFamily="18" charset="0"/>
              </a:rPr>
              <a:t>Results</a:t>
            </a:r>
            <a:br>
              <a:rPr lang="en-US" sz="2800" dirty="0">
                <a:latin typeface="Cambria Math" panose="02040503050406030204" pitchFamily="18" charset="0"/>
                <a:ea typeface="Cambria Math" panose="02040503050406030204" pitchFamily="18" charset="0"/>
              </a:rPr>
            </a:br>
            <a:endParaRPr lang="en-US" sz="28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US" sz="2800" dirty="0">
              <a:latin typeface="Cambria Math" panose="02040503050406030204" pitchFamily="18" charset="0"/>
              <a:ea typeface="Cambria Math" panose="02040503050406030204" pitchFamily="18" charset="0"/>
            </a:endParaRPr>
          </a:p>
          <a:p>
            <a:pPr marL="285750" indent="-285750">
              <a:buFont typeface="Wingdings" panose="05000000000000000000" pitchFamily="2" charset="2"/>
              <a:buChar char="Ø"/>
            </a:pPr>
            <a:endParaRPr lang="en-IN" sz="2800" dirty="0">
              <a:latin typeface="Cambria Math" panose="02040503050406030204" pitchFamily="18" charset="0"/>
              <a:ea typeface="Cambria Math"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95516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3152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b="1" spc="-20" dirty="0">
                <a:solidFill>
                  <a:schemeClr val="tx1"/>
                </a:solidFill>
                <a:latin typeface="Cambria Math" panose="02040503050406030204" pitchFamily="18" charset="0"/>
                <a:ea typeface="Cambria Math" panose="02040503050406030204" pitchFamily="18" charset="0"/>
              </a:rPr>
              <a:t>P</a:t>
            </a:r>
            <a:r>
              <a:rPr sz="3600" b="1" spc="15" dirty="0">
                <a:solidFill>
                  <a:schemeClr val="tx1"/>
                </a:solidFill>
                <a:latin typeface="Cambria Math" panose="02040503050406030204" pitchFamily="18" charset="0"/>
                <a:ea typeface="Cambria Math" panose="02040503050406030204" pitchFamily="18" charset="0"/>
              </a:rPr>
              <a:t>ROB</a:t>
            </a:r>
            <a:r>
              <a:rPr sz="3600" b="1" spc="55" dirty="0">
                <a:solidFill>
                  <a:schemeClr val="tx1"/>
                </a:solidFill>
                <a:latin typeface="Cambria Math" panose="02040503050406030204" pitchFamily="18" charset="0"/>
                <a:ea typeface="Cambria Math" panose="02040503050406030204" pitchFamily="18" charset="0"/>
              </a:rPr>
              <a:t>L</a:t>
            </a:r>
            <a:r>
              <a:rPr sz="3600" b="1" spc="-20" dirty="0">
                <a:solidFill>
                  <a:schemeClr val="tx1"/>
                </a:solidFill>
                <a:latin typeface="Cambria Math" panose="02040503050406030204" pitchFamily="18" charset="0"/>
                <a:ea typeface="Cambria Math" panose="02040503050406030204" pitchFamily="18" charset="0"/>
              </a:rPr>
              <a:t>E</a:t>
            </a:r>
            <a:r>
              <a:rPr sz="3600" b="1" spc="20" dirty="0">
                <a:solidFill>
                  <a:schemeClr val="tx1"/>
                </a:solidFill>
                <a:latin typeface="Cambria Math" panose="02040503050406030204" pitchFamily="18" charset="0"/>
                <a:ea typeface="Cambria Math" panose="02040503050406030204" pitchFamily="18" charset="0"/>
              </a:rPr>
              <a:t>M</a:t>
            </a:r>
            <a:r>
              <a:rPr lang="en-US" sz="3600" b="1" spc="20" dirty="0">
                <a:solidFill>
                  <a:schemeClr val="tx1"/>
                </a:solidFill>
                <a:latin typeface="Cambria Math" panose="02040503050406030204" pitchFamily="18" charset="0"/>
                <a:ea typeface="Cambria Math" panose="02040503050406030204" pitchFamily="18" charset="0"/>
              </a:rPr>
              <a:t>  </a:t>
            </a:r>
            <a:r>
              <a:rPr sz="3600" b="1" spc="10" dirty="0">
                <a:solidFill>
                  <a:schemeClr val="tx1"/>
                </a:solidFill>
                <a:latin typeface="Cambria Math" panose="02040503050406030204" pitchFamily="18" charset="0"/>
                <a:ea typeface="Cambria Math" panose="02040503050406030204" pitchFamily="18" charset="0"/>
              </a:rPr>
              <a:t>S</a:t>
            </a:r>
            <a:r>
              <a:rPr sz="3600" b="1" spc="-370" dirty="0">
                <a:solidFill>
                  <a:schemeClr val="tx1"/>
                </a:solidFill>
                <a:latin typeface="Cambria Math" panose="02040503050406030204" pitchFamily="18" charset="0"/>
                <a:ea typeface="Cambria Math" panose="02040503050406030204" pitchFamily="18" charset="0"/>
              </a:rPr>
              <a:t>T</a:t>
            </a:r>
            <a:r>
              <a:rPr sz="3600" b="1" spc="-375" dirty="0">
                <a:solidFill>
                  <a:schemeClr val="tx1"/>
                </a:solidFill>
                <a:latin typeface="Cambria Math" panose="02040503050406030204" pitchFamily="18" charset="0"/>
                <a:ea typeface="Cambria Math" panose="02040503050406030204" pitchFamily="18" charset="0"/>
              </a:rPr>
              <a:t>A</a:t>
            </a:r>
            <a:r>
              <a:rPr sz="3600" b="1" spc="15" dirty="0">
                <a:solidFill>
                  <a:schemeClr val="tx1"/>
                </a:solidFill>
                <a:latin typeface="Cambria Math" panose="02040503050406030204" pitchFamily="18" charset="0"/>
                <a:ea typeface="Cambria Math" panose="02040503050406030204" pitchFamily="18" charset="0"/>
              </a:rPr>
              <a:t>T</a:t>
            </a:r>
            <a:r>
              <a:rPr sz="3600" b="1" spc="-10" dirty="0">
                <a:solidFill>
                  <a:schemeClr val="tx1"/>
                </a:solidFill>
                <a:latin typeface="Cambria Math" panose="02040503050406030204" pitchFamily="18" charset="0"/>
                <a:ea typeface="Cambria Math" panose="02040503050406030204" pitchFamily="18" charset="0"/>
              </a:rPr>
              <a:t>E</a:t>
            </a:r>
            <a:r>
              <a:rPr sz="3600" b="1" spc="-20" dirty="0">
                <a:solidFill>
                  <a:schemeClr val="tx1"/>
                </a:solidFill>
                <a:latin typeface="Cambria Math" panose="02040503050406030204" pitchFamily="18" charset="0"/>
                <a:ea typeface="Cambria Math" panose="02040503050406030204" pitchFamily="18" charset="0"/>
              </a:rPr>
              <a:t>ME</a:t>
            </a:r>
            <a:r>
              <a:rPr sz="3600" b="1" spc="10" dirty="0">
                <a:solidFill>
                  <a:schemeClr val="tx1"/>
                </a:solidFill>
                <a:latin typeface="Cambria Math" panose="02040503050406030204" pitchFamily="18" charset="0"/>
                <a:ea typeface="Cambria Math" panose="02040503050406030204" pitchFamily="18" charset="0"/>
              </a:rPr>
              <a:t>NT</a:t>
            </a:r>
            <a:endParaRPr sz="3600" b="1" dirty="0">
              <a:solidFill>
                <a:schemeClr val="tx1"/>
              </a:solidFill>
              <a:latin typeface="Cambria Math" panose="02040503050406030204" pitchFamily="18" charset="0"/>
              <a:ea typeface="Cambria Math"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F9AC2A1-19AF-7313-C74D-D5A6878924E7}"/>
              </a:ext>
            </a:extLst>
          </p:cNvPr>
          <p:cNvSpPr txBox="1"/>
          <p:nvPr/>
        </p:nvSpPr>
        <p:spPr>
          <a:xfrm>
            <a:off x="821691" y="1676400"/>
            <a:ext cx="8620124" cy="3416320"/>
          </a:xfrm>
          <a:prstGeom prst="rect">
            <a:avLst/>
          </a:prstGeom>
          <a:noFill/>
        </p:spPr>
        <p:txBody>
          <a:bodyPr wrap="square" rtlCol="0">
            <a:spAutoFit/>
          </a:bodyPr>
          <a:lstStyle/>
          <a:p>
            <a:r>
              <a:rPr lang="en-US" sz="2400" b="0" i="0" dirty="0">
                <a:solidFill>
                  <a:srgbClr val="0D0D0D"/>
                </a:solidFill>
                <a:effectLst/>
                <a:latin typeface="Cambria Math" panose="02040503050406030204" pitchFamily="18" charset="0"/>
                <a:ea typeface="Cambria Math" panose="02040503050406030204" pitchFamily="18" charset="0"/>
              </a:rPr>
              <a:t>Facial emotion recognition using CNN aims to develop a system that can accurately identify emotions such as happiness, sadness, anger, and others from images of human faces. This involves training a convolutional neural network (CNN) to learn patterns and features in facial expressions, enabling it to classify emotions correctly. The goal is to create a robust and reliable model that can interpret facial cues and provide accurate emotion labels in real-time applications like virtual assistants, customer service bots, and psychological research.</a:t>
            </a:r>
            <a:endParaRPr lang="en-IN"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8915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81800" y="5989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421750"/>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b="1" spc="5" dirty="0">
                <a:solidFill>
                  <a:schemeClr val="tx1"/>
                </a:solidFill>
                <a:latin typeface="Cambria Math" panose="02040503050406030204" pitchFamily="18" charset="0"/>
                <a:ea typeface="Cambria Math" panose="02040503050406030204" pitchFamily="18" charset="0"/>
              </a:rPr>
              <a:t>PROJECT</a:t>
            </a:r>
            <a:r>
              <a:rPr lang="en-US" sz="3600" b="1" spc="5" dirty="0">
                <a:solidFill>
                  <a:schemeClr val="tx1"/>
                </a:solidFill>
                <a:latin typeface="Cambria Math" panose="02040503050406030204" pitchFamily="18" charset="0"/>
                <a:ea typeface="Cambria Math" panose="02040503050406030204" pitchFamily="18" charset="0"/>
              </a:rPr>
              <a:t>  </a:t>
            </a:r>
            <a:r>
              <a:rPr sz="3600" b="1" spc="-20" dirty="0">
                <a:solidFill>
                  <a:schemeClr val="tx1"/>
                </a:solidFill>
                <a:latin typeface="Cambria Math" panose="02040503050406030204" pitchFamily="18" charset="0"/>
                <a:ea typeface="Cambria Math" panose="02040503050406030204" pitchFamily="18" charset="0"/>
              </a:rPr>
              <a:t>OVERVIEW</a:t>
            </a:r>
            <a:r>
              <a:rPr lang="en-US" sz="3600" b="1" spc="-20" dirty="0">
                <a:solidFill>
                  <a:schemeClr val="tx1"/>
                </a:solidFill>
                <a:latin typeface="Cambria Math" panose="02040503050406030204" pitchFamily="18" charset="0"/>
                <a:ea typeface="Cambria Math" panose="02040503050406030204" pitchFamily="18" charset="0"/>
              </a:rPr>
              <a:t> :</a:t>
            </a:r>
            <a:endParaRPr sz="3600" b="1" dirty="0">
              <a:solidFill>
                <a:schemeClr val="tx1"/>
              </a:solidFill>
              <a:latin typeface="Cambria Math" panose="02040503050406030204" pitchFamily="18" charset="0"/>
              <a:ea typeface="Cambria Math"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3B8670A3-1855-BE5D-CDDE-8855EA31ABEA}"/>
              </a:ext>
            </a:extLst>
          </p:cNvPr>
          <p:cNvSpPr txBox="1"/>
          <p:nvPr/>
        </p:nvSpPr>
        <p:spPr>
          <a:xfrm>
            <a:off x="686435" y="1283123"/>
            <a:ext cx="8610600" cy="4893647"/>
          </a:xfrm>
          <a:prstGeom prst="rect">
            <a:avLst/>
          </a:prstGeom>
          <a:noFill/>
        </p:spPr>
        <p:txBody>
          <a:bodyPr wrap="square" rtlCol="0">
            <a:spAutoFit/>
          </a:bodyPr>
          <a:lstStyle/>
          <a:p>
            <a:pPr marL="285750" indent="-285750" algn="l">
              <a:buFont typeface="Arial" panose="020B0604020202020204" pitchFamily="34" charset="0"/>
              <a:buChar char="•"/>
            </a:pPr>
            <a:r>
              <a:rPr lang="en-US" sz="2400" b="0" i="0" dirty="0">
                <a:solidFill>
                  <a:srgbClr val="0D0D0D"/>
                </a:solidFill>
                <a:effectLst/>
                <a:latin typeface="Cambria Math" panose="02040503050406030204" pitchFamily="18" charset="0"/>
                <a:ea typeface="Cambria Math" panose="02040503050406030204" pitchFamily="18" charset="0"/>
              </a:rPr>
              <a:t>In this project, we aim to create a system that can recognize human emotions accurately from facial expressions using Convolutional Neural Networks (CNNs).</a:t>
            </a:r>
          </a:p>
          <a:p>
            <a:pPr marL="285750" indent="-285750" algn="l">
              <a:buFont typeface="Arial" panose="020B0604020202020204" pitchFamily="34" charset="0"/>
              <a:buChar char="•"/>
            </a:pPr>
            <a:r>
              <a:rPr lang="en-US" sz="2400" b="0" i="0" dirty="0">
                <a:solidFill>
                  <a:srgbClr val="0D0D0D"/>
                </a:solidFill>
                <a:effectLst/>
                <a:latin typeface="Cambria Math" panose="02040503050406030204" pitchFamily="18" charset="0"/>
                <a:ea typeface="Cambria Math" panose="02040503050406030204" pitchFamily="18" charset="0"/>
              </a:rPr>
              <a:t>The system will analyze images or video frames containing human faces and determine the corresponding emotions such as happiness, sadness, anger, surprise, fear, disgust, or neutrality.</a:t>
            </a:r>
          </a:p>
          <a:p>
            <a:pPr marL="285750" indent="-285750" algn="l">
              <a:buFont typeface="Arial" panose="020B0604020202020204" pitchFamily="34" charset="0"/>
              <a:buChar char="•"/>
            </a:pPr>
            <a:r>
              <a:rPr lang="en-US" sz="2400" b="0" i="0" dirty="0">
                <a:solidFill>
                  <a:srgbClr val="0D0D0D"/>
                </a:solidFill>
                <a:effectLst/>
                <a:latin typeface="Cambria Math" panose="02040503050406030204" pitchFamily="18" charset="0"/>
                <a:ea typeface="Cambria Math" panose="02040503050406030204" pitchFamily="18" charset="0"/>
              </a:rPr>
              <a:t>To achieve this, we will train a CNN model using a large dataset of labeled facial images, where each image is tagged with the emotion it represents.</a:t>
            </a:r>
          </a:p>
          <a:p>
            <a:pPr marL="285750" indent="-285750" algn="l">
              <a:buFont typeface="Arial" panose="020B0604020202020204" pitchFamily="34" charset="0"/>
              <a:buChar char="•"/>
            </a:pPr>
            <a:r>
              <a:rPr lang="en-US" sz="2400" b="0" i="0" dirty="0">
                <a:solidFill>
                  <a:srgbClr val="0D0D0D"/>
                </a:solidFill>
                <a:effectLst/>
                <a:latin typeface="Cambria Math" panose="02040503050406030204" pitchFamily="18" charset="0"/>
                <a:ea typeface="Cambria Math" panose="02040503050406030204" pitchFamily="18" charset="0"/>
              </a:rPr>
              <a:t>The CNN model will learn to automatically extract relevant features from facial expressions, enabling it to classify emotions with high accuracy.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91800" y="5029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858000" y="4707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613541" y="5791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7363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latin typeface="Cambria Math" panose="02040503050406030204" pitchFamily="18" charset="0"/>
                <a:ea typeface="Cambria Math" panose="02040503050406030204" pitchFamily="18" charset="0"/>
              </a:rPr>
              <a:t>W</a:t>
            </a:r>
            <a:r>
              <a:rPr sz="3200" b="1" spc="-20" dirty="0">
                <a:solidFill>
                  <a:schemeClr val="tx1"/>
                </a:solidFill>
                <a:latin typeface="Cambria Math" panose="02040503050406030204" pitchFamily="18" charset="0"/>
                <a:ea typeface="Cambria Math" panose="02040503050406030204" pitchFamily="18" charset="0"/>
              </a:rPr>
              <a:t>H</a:t>
            </a:r>
            <a:r>
              <a:rPr sz="3200" b="1" spc="20" dirty="0">
                <a:solidFill>
                  <a:schemeClr val="tx1"/>
                </a:solidFill>
                <a:latin typeface="Cambria Math" panose="02040503050406030204" pitchFamily="18" charset="0"/>
                <a:ea typeface="Cambria Math" panose="02040503050406030204" pitchFamily="18" charset="0"/>
              </a:rPr>
              <a:t>O</a:t>
            </a:r>
            <a:r>
              <a:rPr sz="3200" b="1" spc="-235" dirty="0">
                <a:solidFill>
                  <a:schemeClr val="tx1"/>
                </a:solidFill>
                <a:latin typeface="Cambria Math" panose="02040503050406030204" pitchFamily="18" charset="0"/>
                <a:ea typeface="Cambria Math" panose="02040503050406030204" pitchFamily="18" charset="0"/>
              </a:rPr>
              <a:t> </a:t>
            </a:r>
            <a:r>
              <a:rPr sz="3200" b="1" spc="-10" dirty="0">
                <a:solidFill>
                  <a:schemeClr val="tx1"/>
                </a:solidFill>
                <a:latin typeface="Cambria Math" panose="02040503050406030204" pitchFamily="18" charset="0"/>
                <a:ea typeface="Cambria Math" panose="02040503050406030204" pitchFamily="18" charset="0"/>
              </a:rPr>
              <a:t>AR</a:t>
            </a:r>
            <a:r>
              <a:rPr sz="3200" b="1" spc="15" dirty="0">
                <a:solidFill>
                  <a:schemeClr val="tx1"/>
                </a:solidFill>
                <a:latin typeface="Cambria Math" panose="02040503050406030204" pitchFamily="18" charset="0"/>
                <a:ea typeface="Cambria Math" panose="02040503050406030204" pitchFamily="18" charset="0"/>
              </a:rPr>
              <a:t>E</a:t>
            </a:r>
            <a:r>
              <a:rPr sz="3200" b="1" spc="-35" dirty="0">
                <a:solidFill>
                  <a:schemeClr val="tx1"/>
                </a:solidFill>
                <a:latin typeface="Cambria Math" panose="02040503050406030204" pitchFamily="18" charset="0"/>
                <a:ea typeface="Cambria Math" panose="02040503050406030204" pitchFamily="18" charset="0"/>
              </a:rPr>
              <a:t> </a:t>
            </a:r>
            <a:r>
              <a:rPr sz="3200" b="1" spc="-10" dirty="0">
                <a:solidFill>
                  <a:schemeClr val="tx1"/>
                </a:solidFill>
                <a:latin typeface="Cambria Math" panose="02040503050406030204" pitchFamily="18" charset="0"/>
                <a:ea typeface="Cambria Math" panose="02040503050406030204" pitchFamily="18" charset="0"/>
              </a:rPr>
              <a:t>T</a:t>
            </a:r>
            <a:r>
              <a:rPr sz="3200" b="1" spc="-15" dirty="0">
                <a:solidFill>
                  <a:schemeClr val="tx1"/>
                </a:solidFill>
                <a:latin typeface="Cambria Math" panose="02040503050406030204" pitchFamily="18" charset="0"/>
                <a:ea typeface="Cambria Math" panose="02040503050406030204" pitchFamily="18" charset="0"/>
              </a:rPr>
              <a:t>H</a:t>
            </a:r>
            <a:r>
              <a:rPr sz="3200" b="1" spc="15" dirty="0">
                <a:solidFill>
                  <a:schemeClr val="tx1"/>
                </a:solidFill>
                <a:latin typeface="Cambria Math" panose="02040503050406030204" pitchFamily="18" charset="0"/>
                <a:ea typeface="Cambria Math" panose="02040503050406030204" pitchFamily="18" charset="0"/>
              </a:rPr>
              <a:t>E</a:t>
            </a:r>
            <a:r>
              <a:rPr sz="3200" b="1" spc="-35" dirty="0">
                <a:solidFill>
                  <a:schemeClr val="tx1"/>
                </a:solidFill>
                <a:latin typeface="Cambria Math" panose="02040503050406030204" pitchFamily="18" charset="0"/>
                <a:ea typeface="Cambria Math" panose="02040503050406030204" pitchFamily="18" charset="0"/>
              </a:rPr>
              <a:t> </a:t>
            </a:r>
            <a:r>
              <a:rPr sz="3200" b="1" spc="-20" dirty="0">
                <a:solidFill>
                  <a:schemeClr val="tx1"/>
                </a:solidFill>
                <a:latin typeface="Cambria Math" panose="02040503050406030204" pitchFamily="18" charset="0"/>
                <a:ea typeface="Cambria Math" panose="02040503050406030204" pitchFamily="18" charset="0"/>
              </a:rPr>
              <a:t>E</a:t>
            </a:r>
            <a:r>
              <a:rPr sz="3200" b="1" spc="30" dirty="0">
                <a:solidFill>
                  <a:schemeClr val="tx1"/>
                </a:solidFill>
                <a:latin typeface="Cambria Math" panose="02040503050406030204" pitchFamily="18" charset="0"/>
                <a:ea typeface="Cambria Math" panose="02040503050406030204" pitchFamily="18" charset="0"/>
              </a:rPr>
              <a:t>N</a:t>
            </a:r>
            <a:r>
              <a:rPr sz="3200" b="1" spc="15" dirty="0">
                <a:solidFill>
                  <a:schemeClr val="tx1"/>
                </a:solidFill>
                <a:latin typeface="Cambria Math" panose="02040503050406030204" pitchFamily="18" charset="0"/>
                <a:ea typeface="Cambria Math" panose="02040503050406030204" pitchFamily="18" charset="0"/>
              </a:rPr>
              <a:t>D</a:t>
            </a:r>
            <a:r>
              <a:rPr sz="3200" b="1" spc="-45" dirty="0">
                <a:solidFill>
                  <a:schemeClr val="tx1"/>
                </a:solidFill>
                <a:latin typeface="Cambria Math" panose="02040503050406030204" pitchFamily="18" charset="0"/>
                <a:ea typeface="Cambria Math" panose="02040503050406030204" pitchFamily="18" charset="0"/>
              </a:rPr>
              <a:t> </a:t>
            </a:r>
            <a:r>
              <a:rPr sz="3200" b="1" dirty="0">
                <a:solidFill>
                  <a:schemeClr val="tx1"/>
                </a:solidFill>
                <a:latin typeface="Cambria Math" panose="02040503050406030204" pitchFamily="18" charset="0"/>
                <a:ea typeface="Cambria Math" panose="02040503050406030204" pitchFamily="18" charset="0"/>
              </a:rPr>
              <a:t>U</a:t>
            </a:r>
            <a:r>
              <a:rPr sz="3200" b="1" spc="10" dirty="0">
                <a:solidFill>
                  <a:schemeClr val="tx1"/>
                </a:solidFill>
                <a:latin typeface="Cambria Math" panose="02040503050406030204" pitchFamily="18" charset="0"/>
                <a:ea typeface="Cambria Math" panose="02040503050406030204" pitchFamily="18" charset="0"/>
              </a:rPr>
              <a:t>S</a:t>
            </a:r>
            <a:r>
              <a:rPr sz="3200" b="1" spc="-25" dirty="0">
                <a:solidFill>
                  <a:schemeClr val="tx1"/>
                </a:solidFill>
                <a:latin typeface="Cambria Math" panose="02040503050406030204" pitchFamily="18" charset="0"/>
                <a:ea typeface="Cambria Math" panose="02040503050406030204" pitchFamily="18" charset="0"/>
              </a:rPr>
              <a:t>E</a:t>
            </a:r>
            <a:r>
              <a:rPr sz="3200" b="1" spc="-10" dirty="0">
                <a:solidFill>
                  <a:schemeClr val="tx1"/>
                </a:solidFill>
                <a:latin typeface="Cambria Math" panose="02040503050406030204" pitchFamily="18" charset="0"/>
                <a:ea typeface="Cambria Math" panose="02040503050406030204" pitchFamily="18" charset="0"/>
              </a:rPr>
              <a:t>R</a:t>
            </a:r>
            <a:r>
              <a:rPr sz="3200" b="1" spc="5" dirty="0">
                <a:solidFill>
                  <a:schemeClr val="tx1"/>
                </a:solidFill>
                <a:latin typeface="Cambria Math" panose="02040503050406030204" pitchFamily="18" charset="0"/>
                <a:ea typeface="Cambria Math" panose="02040503050406030204" pitchFamily="18" charset="0"/>
              </a:rPr>
              <a:t>S?</a:t>
            </a:r>
            <a:endParaRPr sz="3200" b="1" dirty="0">
              <a:solidFill>
                <a:schemeClr val="tx1"/>
              </a:solidFill>
              <a:latin typeface="Cambria Math" panose="02040503050406030204" pitchFamily="18" charset="0"/>
              <a:ea typeface="Cambria Math" panose="020405030504060302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03B7B814-5555-5A4C-3318-38D94C1797AB}"/>
              </a:ext>
            </a:extLst>
          </p:cNvPr>
          <p:cNvSpPr txBox="1"/>
          <p:nvPr/>
        </p:nvSpPr>
        <p:spPr>
          <a:xfrm>
            <a:off x="533400" y="1032796"/>
            <a:ext cx="9372600" cy="5632311"/>
          </a:xfrm>
          <a:prstGeom prst="rect">
            <a:avLst/>
          </a:prstGeom>
          <a:noFill/>
        </p:spPr>
        <p:txBody>
          <a:bodyPr wrap="square" rtlCol="0">
            <a:spAutoFit/>
          </a:bodyPr>
          <a:lstStyle/>
          <a:p>
            <a:pPr marL="285750" indent="-285750" algn="l">
              <a:buFont typeface="Wingdings" panose="05000000000000000000" pitchFamily="2" charset="2"/>
              <a:buChar char="§"/>
            </a:pPr>
            <a:r>
              <a:rPr lang="en-US" sz="2400" b="0" i="0" dirty="0">
                <a:solidFill>
                  <a:srgbClr val="0D0D0D"/>
                </a:solidFill>
                <a:effectLst/>
                <a:latin typeface="Cambria Math" panose="02040503050406030204" pitchFamily="18" charset="0"/>
                <a:ea typeface="Cambria Math" panose="02040503050406030204" pitchFamily="18" charset="0"/>
              </a:rPr>
              <a:t>Social media users who want to add fun filters or emojis to their photos based on their facial expressions.</a:t>
            </a:r>
          </a:p>
          <a:p>
            <a:pPr marL="285750" indent="-285750" algn="l">
              <a:buFont typeface="Wingdings" panose="05000000000000000000" pitchFamily="2" charset="2"/>
              <a:buChar char="§"/>
            </a:pPr>
            <a:r>
              <a:rPr lang="en-US" sz="2400" b="0" i="0" dirty="0">
                <a:solidFill>
                  <a:srgbClr val="0D0D0D"/>
                </a:solidFill>
                <a:effectLst/>
                <a:latin typeface="Cambria Math" panose="02040503050406030204" pitchFamily="18" charset="0"/>
                <a:ea typeface="Cambria Math" panose="02040503050406030204" pitchFamily="18" charset="0"/>
              </a:rPr>
              <a:t>Video game players interested in enhancing gaming experiences through more responsive avatars that react to their emotions.</a:t>
            </a:r>
          </a:p>
          <a:p>
            <a:pPr marL="285750" indent="-285750" algn="l">
              <a:buFont typeface="Wingdings" panose="05000000000000000000" pitchFamily="2" charset="2"/>
              <a:buChar char="§"/>
            </a:pPr>
            <a:r>
              <a:rPr lang="en-US" sz="2400" b="0" i="0" dirty="0">
                <a:solidFill>
                  <a:srgbClr val="0D0D0D"/>
                </a:solidFill>
                <a:effectLst/>
                <a:latin typeface="Cambria Math" panose="02040503050406030204" pitchFamily="18" charset="0"/>
                <a:ea typeface="Cambria Math" panose="02040503050406030204" pitchFamily="18" charset="0"/>
              </a:rPr>
              <a:t>Security personnel employing facial emotion recognition for surveillance purposes, identifying potential threats or suspicious behavior.</a:t>
            </a:r>
          </a:p>
          <a:p>
            <a:pPr marL="285750" indent="-285750" algn="l">
              <a:buFont typeface="Wingdings" panose="05000000000000000000" pitchFamily="2" charset="2"/>
              <a:buChar char="§"/>
            </a:pPr>
            <a:r>
              <a:rPr lang="en-US" sz="2400" b="0" i="0" dirty="0">
                <a:solidFill>
                  <a:srgbClr val="0D0D0D"/>
                </a:solidFill>
                <a:effectLst/>
                <a:latin typeface="Cambria Math" panose="02040503050406030204" pitchFamily="18" charset="0"/>
                <a:ea typeface="Cambria Math" panose="02040503050406030204" pitchFamily="18" charset="0"/>
              </a:rPr>
              <a:t>Healthcare professionals using the technology to assist in diagnosing and monitoring mental health conditions.</a:t>
            </a:r>
          </a:p>
          <a:p>
            <a:pPr marL="285750" indent="-285750" algn="l">
              <a:buFont typeface="Wingdings" panose="05000000000000000000" pitchFamily="2" charset="2"/>
              <a:buChar char="§"/>
            </a:pPr>
            <a:r>
              <a:rPr lang="en-US" sz="2400" b="0" i="0" dirty="0">
                <a:solidFill>
                  <a:srgbClr val="0D0D0D"/>
                </a:solidFill>
                <a:effectLst/>
                <a:latin typeface="Cambria Math" panose="02040503050406030204" pitchFamily="18" charset="0"/>
                <a:ea typeface="Cambria Math" panose="02040503050406030204" pitchFamily="18" charset="0"/>
              </a:rPr>
              <a:t>Customer service representatives aiming to improve interactions by gauging customer emotions and adjusting their approach accordingly.</a:t>
            </a:r>
          </a:p>
          <a:p>
            <a:pPr marL="285750" indent="-285750" algn="l">
              <a:buFont typeface="Wingdings" panose="05000000000000000000" pitchFamily="2" charset="2"/>
              <a:buChar char="§"/>
            </a:pPr>
            <a:r>
              <a:rPr lang="en-US" sz="2400" b="0" i="0" dirty="0">
                <a:solidFill>
                  <a:srgbClr val="0D0D0D"/>
                </a:solidFill>
                <a:effectLst/>
                <a:latin typeface="Cambria Math" panose="02040503050406030204" pitchFamily="18" charset="0"/>
                <a:ea typeface="Cambria Math" panose="02040503050406030204" pitchFamily="18" charset="0"/>
              </a:rPr>
              <a:t>Educational institutions utilizing facial emotion recognition for student engagement analysis and personalized learning experiences.</a:t>
            </a:r>
          </a:p>
          <a:p>
            <a:endParaRPr lang="en-IN"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5925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29138" y="14120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6300" y="691442"/>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40" dirty="0">
                <a:solidFill>
                  <a:schemeClr val="tx1"/>
                </a:solidFill>
                <a:latin typeface="Cambria Math" panose="02040503050406030204" pitchFamily="18" charset="0"/>
                <a:ea typeface="Cambria Math" panose="02040503050406030204" pitchFamily="18" charset="0"/>
              </a:rPr>
              <a:t>Y</a:t>
            </a:r>
            <a:r>
              <a:rPr sz="3600" b="1" spc="10" dirty="0">
                <a:solidFill>
                  <a:schemeClr val="tx1"/>
                </a:solidFill>
                <a:latin typeface="Cambria Math" panose="02040503050406030204" pitchFamily="18" charset="0"/>
                <a:ea typeface="Cambria Math" panose="02040503050406030204" pitchFamily="18" charset="0"/>
              </a:rPr>
              <a:t>O</a:t>
            </a:r>
            <a:r>
              <a:rPr sz="3600" b="1" spc="25" dirty="0">
                <a:solidFill>
                  <a:schemeClr val="tx1"/>
                </a:solidFill>
                <a:latin typeface="Cambria Math" panose="02040503050406030204" pitchFamily="18" charset="0"/>
                <a:ea typeface="Cambria Math" panose="02040503050406030204" pitchFamily="18" charset="0"/>
              </a:rPr>
              <a:t>U</a:t>
            </a:r>
            <a:r>
              <a:rPr sz="3600" b="1" dirty="0">
                <a:solidFill>
                  <a:schemeClr val="tx1"/>
                </a:solidFill>
                <a:latin typeface="Cambria Math" panose="02040503050406030204" pitchFamily="18" charset="0"/>
                <a:ea typeface="Cambria Math" panose="02040503050406030204" pitchFamily="18" charset="0"/>
              </a:rPr>
              <a:t>R</a:t>
            </a:r>
            <a:r>
              <a:rPr sz="3600" b="1" spc="5" dirty="0">
                <a:solidFill>
                  <a:schemeClr val="tx1"/>
                </a:solidFill>
                <a:latin typeface="Cambria Math" panose="02040503050406030204" pitchFamily="18" charset="0"/>
                <a:ea typeface="Cambria Math" panose="02040503050406030204" pitchFamily="18" charset="0"/>
              </a:rPr>
              <a:t> </a:t>
            </a:r>
            <a:r>
              <a:rPr sz="3600" b="1" spc="25" dirty="0">
                <a:solidFill>
                  <a:schemeClr val="tx1"/>
                </a:solidFill>
                <a:latin typeface="Cambria Math" panose="02040503050406030204" pitchFamily="18" charset="0"/>
                <a:ea typeface="Cambria Math" panose="02040503050406030204" pitchFamily="18" charset="0"/>
              </a:rPr>
              <a:t>S</a:t>
            </a:r>
            <a:r>
              <a:rPr sz="3600" b="1" spc="10" dirty="0">
                <a:solidFill>
                  <a:schemeClr val="tx1"/>
                </a:solidFill>
                <a:latin typeface="Cambria Math" panose="02040503050406030204" pitchFamily="18" charset="0"/>
                <a:ea typeface="Cambria Math" panose="02040503050406030204" pitchFamily="18" charset="0"/>
              </a:rPr>
              <a:t>O</a:t>
            </a:r>
            <a:r>
              <a:rPr sz="3600" b="1" spc="25" dirty="0">
                <a:solidFill>
                  <a:schemeClr val="tx1"/>
                </a:solidFill>
                <a:latin typeface="Cambria Math" panose="02040503050406030204" pitchFamily="18" charset="0"/>
                <a:ea typeface="Cambria Math" panose="02040503050406030204" pitchFamily="18" charset="0"/>
              </a:rPr>
              <a:t>LU</a:t>
            </a:r>
            <a:r>
              <a:rPr sz="3600" b="1" spc="-35" dirty="0">
                <a:solidFill>
                  <a:schemeClr val="tx1"/>
                </a:solidFill>
                <a:latin typeface="Cambria Math" panose="02040503050406030204" pitchFamily="18" charset="0"/>
                <a:ea typeface="Cambria Math" panose="02040503050406030204" pitchFamily="18" charset="0"/>
              </a:rPr>
              <a:t>T</a:t>
            </a:r>
            <a:r>
              <a:rPr sz="3600" b="1" spc="-30" dirty="0">
                <a:solidFill>
                  <a:schemeClr val="tx1"/>
                </a:solidFill>
                <a:latin typeface="Cambria Math" panose="02040503050406030204" pitchFamily="18" charset="0"/>
                <a:ea typeface="Cambria Math" panose="02040503050406030204" pitchFamily="18" charset="0"/>
              </a:rPr>
              <a:t>I</a:t>
            </a:r>
            <a:r>
              <a:rPr sz="3600" b="1" spc="10" dirty="0">
                <a:solidFill>
                  <a:schemeClr val="tx1"/>
                </a:solidFill>
                <a:latin typeface="Cambria Math" panose="02040503050406030204" pitchFamily="18" charset="0"/>
                <a:ea typeface="Cambria Math" panose="02040503050406030204" pitchFamily="18" charset="0"/>
              </a:rPr>
              <a:t>O</a:t>
            </a:r>
            <a:r>
              <a:rPr sz="3600" b="1" dirty="0">
                <a:solidFill>
                  <a:schemeClr val="tx1"/>
                </a:solidFill>
                <a:latin typeface="Cambria Math" panose="02040503050406030204" pitchFamily="18" charset="0"/>
                <a:ea typeface="Cambria Math" panose="02040503050406030204" pitchFamily="18" charset="0"/>
              </a:rPr>
              <a:t>N</a:t>
            </a:r>
            <a:r>
              <a:rPr sz="3600" b="1" spc="-345" dirty="0">
                <a:solidFill>
                  <a:schemeClr val="tx1"/>
                </a:solidFill>
                <a:latin typeface="Cambria Math" panose="02040503050406030204" pitchFamily="18" charset="0"/>
                <a:ea typeface="Cambria Math" panose="02040503050406030204" pitchFamily="18" charset="0"/>
              </a:rPr>
              <a:t> </a:t>
            </a:r>
            <a:r>
              <a:rPr sz="3600" b="1" spc="-35" dirty="0">
                <a:solidFill>
                  <a:schemeClr val="tx1"/>
                </a:solidFill>
                <a:latin typeface="Cambria Math" panose="02040503050406030204" pitchFamily="18" charset="0"/>
                <a:ea typeface="Cambria Math" panose="02040503050406030204" pitchFamily="18" charset="0"/>
              </a:rPr>
              <a:t>A</a:t>
            </a:r>
            <a:r>
              <a:rPr sz="3600" b="1" spc="-5" dirty="0">
                <a:solidFill>
                  <a:schemeClr val="tx1"/>
                </a:solidFill>
                <a:latin typeface="Cambria Math" panose="02040503050406030204" pitchFamily="18" charset="0"/>
                <a:ea typeface="Cambria Math" panose="02040503050406030204" pitchFamily="18" charset="0"/>
              </a:rPr>
              <a:t>N</a:t>
            </a:r>
            <a:r>
              <a:rPr sz="3600" b="1" dirty="0">
                <a:solidFill>
                  <a:schemeClr val="tx1"/>
                </a:solidFill>
                <a:latin typeface="Cambria Math" panose="02040503050406030204" pitchFamily="18" charset="0"/>
                <a:ea typeface="Cambria Math" panose="02040503050406030204" pitchFamily="18" charset="0"/>
              </a:rPr>
              <a:t>D</a:t>
            </a:r>
            <a:r>
              <a:rPr sz="3600" b="1" spc="35" dirty="0">
                <a:solidFill>
                  <a:schemeClr val="tx1"/>
                </a:solidFill>
                <a:latin typeface="Cambria Math" panose="02040503050406030204" pitchFamily="18" charset="0"/>
                <a:ea typeface="Cambria Math" panose="02040503050406030204" pitchFamily="18" charset="0"/>
              </a:rPr>
              <a:t> </a:t>
            </a:r>
            <a:r>
              <a:rPr sz="3600" b="1" spc="-30" dirty="0">
                <a:solidFill>
                  <a:schemeClr val="tx1"/>
                </a:solidFill>
                <a:latin typeface="Cambria Math" panose="02040503050406030204" pitchFamily="18" charset="0"/>
                <a:ea typeface="Cambria Math" panose="02040503050406030204" pitchFamily="18" charset="0"/>
              </a:rPr>
              <a:t>I</a:t>
            </a:r>
            <a:r>
              <a:rPr sz="3600" b="1" spc="-35" dirty="0">
                <a:solidFill>
                  <a:schemeClr val="tx1"/>
                </a:solidFill>
                <a:latin typeface="Cambria Math" panose="02040503050406030204" pitchFamily="18" charset="0"/>
                <a:ea typeface="Cambria Math" panose="02040503050406030204" pitchFamily="18" charset="0"/>
              </a:rPr>
              <a:t>T</a:t>
            </a:r>
            <a:r>
              <a:rPr sz="3600" b="1" dirty="0">
                <a:solidFill>
                  <a:schemeClr val="tx1"/>
                </a:solidFill>
                <a:latin typeface="Cambria Math" panose="02040503050406030204" pitchFamily="18" charset="0"/>
                <a:ea typeface="Cambria Math" panose="02040503050406030204" pitchFamily="18" charset="0"/>
              </a:rPr>
              <a:t>S</a:t>
            </a:r>
            <a:r>
              <a:rPr sz="3600" b="1" spc="60" dirty="0">
                <a:solidFill>
                  <a:schemeClr val="tx1"/>
                </a:solidFill>
                <a:latin typeface="Cambria Math" panose="02040503050406030204" pitchFamily="18" charset="0"/>
                <a:ea typeface="Cambria Math" panose="02040503050406030204" pitchFamily="18" charset="0"/>
              </a:rPr>
              <a:t> </a:t>
            </a:r>
            <a:r>
              <a:rPr sz="3600" b="1" spc="-295" dirty="0">
                <a:solidFill>
                  <a:schemeClr val="tx1"/>
                </a:solidFill>
                <a:latin typeface="Cambria Math" panose="02040503050406030204" pitchFamily="18" charset="0"/>
                <a:ea typeface="Cambria Math" panose="02040503050406030204" pitchFamily="18" charset="0"/>
              </a:rPr>
              <a:t>V</a:t>
            </a:r>
            <a:r>
              <a:rPr sz="3600" b="1" spc="-35" dirty="0">
                <a:solidFill>
                  <a:schemeClr val="tx1"/>
                </a:solidFill>
                <a:latin typeface="Cambria Math" panose="02040503050406030204" pitchFamily="18" charset="0"/>
                <a:ea typeface="Cambria Math" panose="02040503050406030204" pitchFamily="18" charset="0"/>
              </a:rPr>
              <a:t>A</a:t>
            </a:r>
            <a:r>
              <a:rPr sz="3600" b="1" spc="25" dirty="0">
                <a:solidFill>
                  <a:schemeClr val="tx1"/>
                </a:solidFill>
                <a:latin typeface="Cambria Math" panose="02040503050406030204" pitchFamily="18" charset="0"/>
                <a:ea typeface="Cambria Math" panose="02040503050406030204" pitchFamily="18" charset="0"/>
              </a:rPr>
              <a:t>LU</a:t>
            </a:r>
            <a:r>
              <a:rPr sz="3600" b="1" dirty="0">
                <a:solidFill>
                  <a:schemeClr val="tx1"/>
                </a:solidFill>
                <a:latin typeface="Cambria Math" panose="02040503050406030204" pitchFamily="18" charset="0"/>
                <a:ea typeface="Cambria Math" panose="02040503050406030204" pitchFamily="18" charset="0"/>
              </a:rPr>
              <a:t>E</a:t>
            </a:r>
            <a:r>
              <a:rPr sz="3600" b="1" spc="-65" dirty="0">
                <a:solidFill>
                  <a:schemeClr val="tx1"/>
                </a:solidFill>
                <a:latin typeface="Cambria Math" panose="02040503050406030204" pitchFamily="18" charset="0"/>
                <a:ea typeface="Cambria Math" panose="02040503050406030204" pitchFamily="18" charset="0"/>
              </a:rPr>
              <a:t> </a:t>
            </a:r>
            <a:r>
              <a:rPr sz="3600" b="1" spc="-15" dirty="0">
                <a:solidFill>
                  <a:schemeClr val="tx1"/>
                </a:solidFill>
                <a:latin typeface="Cambria Math" panose="02040503050406030204" pitchFamily="18" charset="0"/>
                <a:ea typeface="Cambria Math" panose="02040503050406030204" pitchFamily="18" charset="0"/>
              </a:rPr>
              <a:t>P</a:t>
            </a:r>
            <a:r>
              <a:rPr sz="3600" b="1" spc="-30" dirty="0">
                <a:solidFill>
                  <a:schemeClr val="tx1"/>
                </a:solidFill>
                <a:latin typeface="Cambria Math" panose="02040503050406030204" pitchFamily="18" charset="0"/>
                <a:ea typeface="Cambria Math" panose="02040503050406030204" pitchFamily="18" charset="0"/>
              </a:rPr>
              <a:t>R</a:t>
            </a:r>
            <a:r>
              <a:rPr sz="3600" b="1" spc="10" dirty="0">
                <a:solidFill>
                  <a:schemeClr val="tx1"/>
                </a:solidFill>
                <a:latin typeface="Cambria Math" panose="02040503050406030204" pitchFamily="18" charset="0"/>
                <a:ea typeface="Cambria Math" panose="02040503050406030204" pitchFamily="18" charset="0"/>
              </a:rPr>
              <a:t>O</a:t>
            </a:r>
            <a:r>
              <a:rPr sz="3600" b="1" spc="-15" dirty="0">
                <a:solidFill>
                  <a:schemeClr val="tx1"/>
                </a:solidFill>
                <a:latin typeface="Cambria Math" panose="02040503050406030204" pitchFamily="18" charset="0"/>
                <a:ea typeface="Cambria Math" panose="02040503050406030204" pitchFamily="18" charset="0"/>
              </a:rPr>
              <a:t>P</a:t>
            </a:r>
            <a:r>
              <a:rPr sz="3600" b="1" spc="10" dirty="0">
                <a:solidFill>
                  <a:schemeClr val="tx1"/>
                </a:solidFill>
                <a:latin typeface="Cambria Math" panose="02040503050406030204" pitchFamily="18" charset="0"/>
                <a:ea typeface="Cambria Math" panose="02040503050406030204" pitchFamily="18" charset="0"/>
              </a:rPr>
              <a:t>O</a:t>
            </a:r>
            <a:r>
              <a:rPr sz="3600" b="1" spc="25" dirty="0">
                <a:solidFill>
                  <a:schemeClr val="tx1"/>
                </a:solidFill>
                <a:latin typeface="Cambria Math" panose="02040503050406030204" pitchFamily="18" charset="0"/>
                <a:ea typeface="Cambria Math" panose="02040503050406030204" pitchFamily="18" charset="0"/>
              </a:rPr>
              <a:t>S</a:t>
            </a:r>
            <a:r>
              <a:rPr sz="3600" b="1" spc="-30" dirty="0">
                <a:solidFill>
                  <a:schemeClr val="tx1"/>
                </a:solidFill>
                <a:latin typeface="Cambria Math" panose="02040503050406030204" pitchFamily="18" charset="0"/>
                <a:ea typeface="Cambria Math" panose="02040503050406030204" pitchFamily="18" charset="0"/>
              </a:rPr>
              <a:t>I</a:t>
            </a:r>
            <a:r>
              <a:rPr sz="3600" b="1" spc="-35" dirty="0">
                <a:solidFill>
                  <a:schemeClr val="tx1"/>
                </a:solidFill>
                <a:latin typeface="Cambria Math" panose="02040503050406030204" pitchFamily="18" charset="0"/>
                <a:ea typeface="Cambria Math" panose="02040503050406030204" pitchFamily="18" charset="0"/>
              </a:rPr>
              <a:t>T</a:t>
            </a:r>
            <a:r>
              <a:rPr sz="3600" b="1" spc="-30" dirty="0">
                <a:solidFill>
                  <a:schemeClr val="tx1"/>
                </a:solidFill>
                <a:latin typeface="Cambria Math" panose="02040503050406030204" pitchFamily="18" charset="0"/>
                <a:ea typeface="Cambria Math" panose="02040503050406030204" pitchFamily="18" charset="0"/>
              </a:rPr>
              <a:t>I</a:t>
            </a:r>
            <a:r>
              <a:rPr sz="3600" b="1" spc="10" dirty="0">
                <a:solidFill>
                  <a:schemeClr val="tx1"/>
                </a:solidFill>
                <a:latin typeface="Cambria Math" panose="02040503050406030204" pitchFamily="18" charset="0"/>
                <a:ea typeface="Cambria Math" panose="02040503050406030204" pitchFamily="18" charset="0"/>
              </a:rPr>
              <a:t>O</a:t>
            </a:r>
            <a:r>
              <a:rPr sz="3600" b="1" dirty="0">
                <a:solidFill>
                  <a:schemeClr val="tx1"/>
                </a:solidFill>
                <a:latin typeface="Cambria Math" panose="02040503050406030204" pitchFamily="18" charset="0"/>
                <a:ea typeface="Cambria Math" panose="02040503050406030204" pitchFamily="18" charset="0"/>
              </a:rPr>
              <a:t>N</a:t>
            </a:r>
            <a:r>
              <a:rPr lang="en-US" sz="3600" b="1" dirty="0">
                <a:solidFill>
                  <a:schemeClr val="tx1"/>
                </a:solidFill>
                <a:latin typeface="Cambria Math" panose="02040503050406030204" pitchFamily="18" charset="0"/>
                <a:ea typeface="Cambria Math" panose="02040503050406030204" pitchFamily="18" charset="0"/>
              </a:rPr>
              <a:t> :</a:t>
            </a:r>
            <a:endParaRPr sz="3600" b="1" dirty="0">
              <a:solidFill>
                <a:schemeClr val="tx1"/>
              </a:solidFill>
              <a:latin typeface="Cambria Math" panose="02040503050406030204" pitchFamily="18" charset="0"/>
              <a:ea typeface="Cambria Math" panose="020405030504060302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1BF8D33-DE7B-C887-499C-3E34B600952A}"/>
              </a:ext>
            </a:extLst>
          </p:cNvPr>
          <p:cNvSpPr txBox="1"/>
          <p:nvPr/>
        </p:nvSpPr>
        <p:spPr>
          <a:xfrm>
            <a:off x="3286856" y="1743471"/>
            <a:ext cx="6328038" cy="3108543"/>
          </a:xfrm>
          <a:prstGeom prst="rect">
            <a:avLst/>
          </a:prstGeom>
          <a:noFill/>
        </p:spPr>
        <p:txBody>
          <a:bodyPr wrap="square">
            <a:spAutoFit/>
          </a:bodyPr>
          <a:lstStyle/>
          <a:p>
            <a:pPr algn="l"/>
            <a:r>
              <a:rPr lang="en-US" sz="2800" b="1" i="0" dirty="0">
                <a:solidFill>
                  <a:srgbClr val="0070C0"/>
                </a:solidFill>
                <a:effectLst/>
                <a:latin typeface="Cambria Math" panose="02040503050406030204" pitchFamily="18" charset="0"/>
                <a:ea typeface="Cambria Math" panose="02040503050406030204" pitchFamily="18" charset="0"/>
              </a:rPr>
              <a:t>Solution: </a:t>
            </a:r>
            <a:r>
              <a:rPr lang="en-US" sz="2800" b="0" i="0" dirty="0">
                <a:solidFill>
                  <a:srgbClr val="0D0D0D"/>
                </a:solidFill>
                <a:effectLst/>
                <a:latin typeface="Cambria Math" panose="02040503050406030204" pitchFamily="18" charset="0"/>
                <a:ea typeface="Cambria Math" panose="02040503050406030204" pitchFamily="18" charset="0"/>
              </a:rPr>
              <a:t>Our solution utilizes Convolutional Neural Networks (CNNs) for facial emotion recognition.</a:t>
            </a:r>
          </a:p>
          <a:p>
            <a:pPr algn="l"/>
            <a:r>
              <a:rPr lang="en-US" sz="2800" b="1" i="0" dirty="0">
                <a:solidFill>
                  <a:srgbClr val="0070C0"/>
                </a:solidFill>
                <a:effectLst/>
                <a:latin typeface="Cambria Math" panose="02040503050406030204" pitchFamily="18" charset="0"/>
                <a:ea typeface="Cambria Math" panose="02040503050406030204" pitchFamily="18" charset="0"/>
              </a:rPr>
              <a:t>Value Proposition: </a:t>
            </a:r>
            <a:r>
              <a:rPr lang="en-US" sz="2800" b="0" i="0" dirty="0">
                <a:solidFill>
                  <a:srgbClr val="0D0D0D"/>
                </a:solidFill>
                <a:effectLst/>
                <a:latin typeface="Cambria Math" panose="02040503050406030204" pitchFamily="18" charset="0"/>
                <a:ea typeface="Cambria Math" panose="02040503050406030204" pitchFamily="18" charset="0"/>
              </a:rPr>
              <a:t>Our facial emotion recognition system offers accurate and efficient identification of emotions from facial expressions using CNN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8321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570669"/>
          </a:xfrm>
          <a:prstGeom prst="rect">
            <a:avLst/>
          </a:prstGeom>
        </p:spPr>
        <p:txBody>
          <a:bodyPr vert="horz" wrap="square" lIns="0" tIns="16510" rIns="0" bIns="0" rtlCol="0">
            <a:spAutoFit/>
          </a:bodyPr>
          <a:lstStyle/>
          <a:p>
            <a:pPr marL="12700">
              <a:lnSpc>
                <a:spcPct val="100000"/>
              </a:lnSpc>
              <a:spcBef>
                <a:spcPts val="130"/>
              </a:spcBef>
            </a:pPr>
            <a:r>
              <a:rPr sz="3600" b="1" spc="15" dirty="0">
                <a:solidFill>
                  <a:schemeClr val="tx1"/>
                </a:solidFill>
                <a:latin typeface="Cambria Math" panose="02040503050406030204" pitchFamily="18" charset="0"/>
                <a:ea typeface="Cambria Math" panose="02040503050406030204" pitchFamily="18" charset="0"/>
              </a:rPr>
              <a:t>THE</a:t>
            </a:r>
            <a:r>
              <a:rPr sz="3600" b="1" spc="20" dirty="0">
                <a:solidFill>
                  <a:schemeClr val="tx1"/>
                </a:solidFill>
                <a:latin typeface="Cambria Math" panose="02040503050406030204" pitchFamily="18" charset="0"/>
                <a:ea typeface="Cambria Math" panose="02040503050406030204" pitchFamily="18" charset="0"/>
              </a:rPr>
              <a:t> </a:t>
            </a:r>
            <a:r>
              <a:rPr sz="3600" b="1" spc="10" dirty="0">
                <a:solidFill>
                  <a:schemeClr val="tx1"/>
                </a:solidFill>
                <a:latin typeface="Cambria Math" panose="02040503050406030204" pitchFamily="18" charset="0"/>
                <a:ea typeface="Cambria Math" panose="02040503050406030204" pitchFamily="18" charset="0"/>
              </a:rPr>
              <a:t>WOW</a:t>
            </a:r>
            <a:r>
              <a:rPr sz="3600" b="1" spc="85" dirty="0">
                <a:solidFill>
                  <a:schemeClr val="tx1"/>
                </a:solidFill>
                <a:latin typeface="Cambria Math" panose="02040503050406030204" pitchFamily="18" charset="0"/>
                <a:ea typeface="Cambria Math" panose="02040503050406030204" pitchFamily="18" charset="0"/>
              </a:rPr>
              <a:t> </a:t>
            </a:r>
            <a:r>
              <a:rPr sz="3600" b="1" spc="10" dirty="0">
                <a:solidFill>
                  <a:schemeClr val="tx1"/>
                </a:solidFill>
                <a:latin typeface="Cambria Math" panose="02040503050406030204" pitchFamily="18" charset="0"/>
                <a:ea typeface="Cambria Math" panose="02040503050406030204" pitchFamily="18" charset="0"/>
              </a:rPr>
              <a:t>IN</a:t>
            </a:r>
            <a:r>
              <a:rPr sz="3600" b="1" spc="-5" dirty="0">
                <a:solidFill>
                  <a:schemeClr val="tx1"/>
                </a:solidFill>
                <a:latin typeface="Cambria Math" panose="02040503050406030204" pitchFamily="18" charset="0"/>
                <a:ea typeface="Cambria Math" panose="02040503050406030204" pitchFamily="18" charset="0"/>
              </a:rPr>
              <a:t> </a:t>
            </a:r>
            <a:r>
              <a:rPr sz="3600" b="1" spc="15" dirty="0">
                <a:solidFill>
                  <a:schemeClr val="tx1"/>
                </a:solidFill>
                <a:latin typeface="Cambria Math" panose="02040503050406030204" pitchFamily="18" charset="0"/>
                <a:ea typeface="Cambria Math" panose="02040503050406030204" pitchFamily="18" charset="0"/>
              </a:rPr>
              <a:t>YOUR</a:t>
            </a:r>
            <a:r>
              <a:rPr sz="3600" b="1" spc="-10" dirty="0">
                <a:solidFill>
                  <a:schemeClr val="tx1"/>
                </a:solidFill>
                <a:latin typeface="Cambria Math" panose="02040503050406030204" pitchFamily="18" charset="0"/>
                <a:ea typeface="Cambria Math" panose="02040503050406030204" pitchFamily="18" charset="0"/>
              </a:rPr>
              <a:t> </a:t>
            </a:r>
            <a:r>
              <a:rPr sz="3600" b="1" spc="20" dirty="0">
                <a:solidFill>
                  <a:schemeClr val="tx1"/>
                </a:solidFill>
                <a:latin typeface="Cambria Math" panose="02040503050406030204" pitchFamily="18" charset="0"/>
                <a:ea typeface="Cambria Math" panose="02040503050406030204" pitchFamily="18" charset="0"/>
              </a:rPr>
              <a:t>SOLUTION</a:t>
            </a:r>
            <a:r>
              <a:rPr lang="en-US" sz="3600" b="1" spc="20" dirty="0">
                <a:solidFill>
                  <a:schemeClr val="tx1"/>
                </a:solidFill>
                <a:latin typeface="Cambria Math" panose="02040503050406030204" pitchFamily="18" charset="0"/>
                <a:ea typeface="Cambria Math" panose="02040503050406030204" pitchFamily="18" charset="0"/>
              </a:rPr>
              <a:t> :</a:t>
            </a:r>
            <a:endParaRPr sz="3600" b="1" dirty="0">
              <a:solidFill>
                <a:schemeClr val="tx1"/>
              </a:solidFill>
              <a:latin typeface="Cambria Math" panose="02040503050406030204" pitchFamily="18" charset="0"/>
              <a:ea typeface="Cambria Math" panose="020405030504060302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6" name="TextBox 15">
            <a:extLst>
              <a:ext uri="{FF2B5EF4-FFF2-40B4-BE49-F238E27FC236}">
                <a16:creationId xmlns:a16="http://schemas.microsoft.com/office/drawing/2014/main" id="{4C8760E1-7FD8-4D12-3B6A-7CCD13A87AFB}"/>
              </a:ext>
            </a:extLst>
          </p:cNvPr>
          <p:cNvSpPr txBox="1"/>
          <p:nvPr/>
        </p:nvSpPr>
        <p:spPr>
          <a:xfrm>
            <a:off x="2492900" y="1831478"/>
            <a:ext cx="7181215" cy="3785652"/>
          </a:xfrm>
          <a:prstGeom prst="rect">
            <a:avLst/>
          </a:prstGeom>
          <a:noFill/>
        </p:spPr>
        <p:txBody>
          <a:bodyPr wrap="square" rtlCol="0">
            <a:spAutoFit/>
          </a:bodyPr>
          <a:lstStyle/>
          <a:p>
            <a:r>
              <a:rPr lang="en-US" sz="2400" dirty="0">
                <a:latin typeface="Cambria Math" panose="02040503050406030204" pitchFamily="18" charset="0"/>
                <a:ea typeface="Cambria Math" panose="02040503050406030204" pitchFamily="18" charset="0"/>
              </a:rPr>
              <a:t>In our facial emotion recognition solution using CNN (Convolutional Neural Network), the unique "wow" factor lies in its ability to understand emotions from facial expressions with remarkable accuracy. Instead of relying solely on traditional methods, our CNN model learns directly from images, recognizing subtle facial cues that indicate different emotions. This enables it to detect emotions more effectively, providing a more nuanced understanding of human expressions.</a:t>
            </a:r>
            <a:endParaRPr lang="en-IN" sz="2400" dirty="0">
              <a:latin typeface="Cambria Math" panose="02040503050406030204" pitchFamily="18" charset="0"/>
              <a:ea typeface="Cambria Math"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5626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Cambria Math" panose="02040503050406030204" pitchFamily="18" charset="0"/>
                <a:ea typeface="Cambria Math" panose="02040503050406030204" pitchFamily="18" charset="0"/>
                <a:cs typeface="Trebuchet MS"/>
              </a:rPr>
              <a:t>M</a:t>
            </a:r>
            <a:r>
              <a:rPr sz="3600" b="1" dirty="0">
                <a:latin typeface="Cambria Math" panose="02040503050406030204" pitchFamily="18" charset="0"/>
                <a:ea typeface="Cambria Math" panose="02040503050406030204" pitchFamily="18" charset="0"/>
                <a:cs typeface="Trebuchet MS"/>
              </a:rPr>
              <a:t>O</a:t>
            </a:r>
            <a:r>
              <a:rPr sz="3600" b="1" spc="-15" dirty="0">
                <a:latin typeface="Cambria Math" panose="02040503050406030204" pitchFamily="18" charset="0"/>
                <a:ea typeface="Cambria Math" panose="02040503050406030204" pitchFamily="18" charset="0"/>
                <a:cs typeface="Trebuchet MS"/>
              </a:rPr>
              <a:t>D</a:t>
            </a:r>
            <a:r>
              <a:rPr sz="3600" b="1" spc="-35" dirty="0">
                <a:latin typeface="Cambria Math" panose="02040503050406030204" pitchFamily="18" charset="0"/>
                <a:ea typeface="Cambria Math" panose="02040503050406030204" pitchFamily="18" charset="0"/>
                <a:cs typeface="Trebuchet MS"/>
              </a:rPr>
              <a:t>E</a:t>
            </a:r>
            <a:r>
              <a:rPr sz="3600" b="1" spc="-30" dirty="0">
                <a:latin typeface="Cambria Math" panose="02040503050406030204" pitchFamily="18" charset="0"/>
                <a:ea typeface="Cambria Math" panose="02040503050406030204" pitchFamily="18" charset="0"/>
                <a:cs typeface="Trebuchet MS"/>
              </a:rPr>
              <a:t>LL</a:t>
            </a:r>
            <a:r>
              <a:rPr sz="3600" b="1" spc="-5" dirty="0">
                <a:latin typeface="Cambria Math" panose="02040503050406030204" pitchFamily="18" charset="0"/>
                <a:ea typeface="Cambria Math" panose="02040503050406030204" pitchFamily="18" charset="0"/>
                <a:cs typeface="Trebuchet MS"/>
              </a:rPr>
              <a:t>I</a:t>
            </a:r>
            <a:r>
              <a:rPr sz="3600" b="1" spc="30" dirty="0">
                <a:latin typeface="Cambria Math" panose="02040503050406030204" pitchFamily="18" charset="0"/>
                <a:ea typeface="Cambria Math" panose="02040503050406030204" pitchFamily="18" charset="0"/>
                <a:cs typeface="Trebuchet MS"/>
              </a:rPr>
              <a:t>N</a:t>
            </a:r>
            <a:r>
              <a:rPr sz="3600" b="1" spc="5" dirty="0">
                <a:latin typeface="Cambria Math" panose="02040503050406030204" pitchFamily="18" charset="0"/>
                <a:ea typeface="Cambria Math" panose="02040503050406030204" pitchFamily="18" charset="0"/>
                <a:cs typeface="Trebuchet MS"/>
              </a:rPr>
              <a:t>G</a:t>
            </a:r>
            <a:r>
              <a:rPr lang="en-US" sz="3600" b="1" spc="5" dirty="0">
                <a:latin typeface="Cambria Math" panose="02040503050406030204" pitchFamily="18" charset="0"/>
                <a:ea typeface="Cambria Math" panose="02040503050406030204" pitchFamily="18" charset="0"/>
                <a:cs typeface="Trebuchet MS"/>
              </a:rPr>
              <a:t> :</a:t>
            </a:r>
            <a:endParaRPr sz="3600" dirty="0">
              <a:latin typeface="Cambria Math" panose="02040503050406030204" pitchFamily="18" charset="0"/>
              <a:ea typeface="Cambria Math" panose="02040503050406030204" pitchFamily="18" charset="0"/>
              <a:cs typeface="Trebuchet MS"/>
            </a:endParaRPr>
          </a:p>
        </p:txBody>
      </p:sp>
      <p:pic>
        <p:nvPicPr>
          <p:cNvPr id="11" name="Picture 10">
            <a:extLst>
              <a:ext uri="{FF2B5EF4-FFF2-40B4-BE49-F238E27FC236}">
                <a16:creationId xmlns:a16="http://schemas.microsoft.com/office/drawing/2014/main" id="{8D2F2AC7-E919-4558-815B-D3AA800D869D}"/>
              </a:ext>
            </a:extLst>
          </p:cNvPr>
          <p:cNvPicPr>
            <a:picLocks noChangeAspect="1"/>
          </p:cNvPicPr>
          <p:nvPr/>
        </p:nvPicPr>
        <p:blipFill>
          <a:blip r:embed="rId3"/>
          <a:stretch>
            <a:fillRect/>
          </a:stretch>
        </p:blipFill>
        <p:spPr>
          <a:xfrm>
            <a:off x="3276600" y="1055923"/>
            <a:ext cx="4300034" cy="5411552"/>
          </a:xfrm>
          <a:prstGeom prst="rect">
            <a:avLst/>
          </a:prstGeom>
        </p:spPr>
      </p:pic>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236</TotalTime>
  <Words>521</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Trebuchet MS</vt:lpstr>
      <vt:lpstr>Wingdings</vt:lpstr>
      <vt:lpstr>Wingdings 3</vt:lpstr>
      <vt:lpstr>Facet</vt:lpstr>
      <vt:lpstr>PowerPoint Presentation</vt:lpstr>
      <vt:lpstr>FACIAL EMOTION RECOGNITION USING CNN</vt:lpstr>
      <vt:lpstr>AGENDA :</vt:lpstr>
      <vt:lpstr>PROBLEM  STATEMENT</vt:lpstr>
      <vt:lpstr>PROJECT  OVERVIEW :</vt:lpstr>
      <vt:lpstr>WHO ARE THE END USERS?</vt:lpstr>
      <vt:lpstr>YOUR SOLUTION AND ITS VALUE PROPOSITION :</vt:lpstr>
      <vt:lpstr>THE WOW IN YOUR SOLUTION :</vt:lpstr>
      <vt:lpstr>PowerPoint Presentation</vt:lpstr>
      <vt:lpstr>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SRIVIDYA R</dc:title>
  <dc:creator>Srividya R</dc:creator>
  <cp:lastModifiedBy>JAWAHARLAL NEHRU N</cp:lastModifiedBy>
  <cp:revision>8</cp:revision>
  <dcterms:created xsi:type="dcterms:W3CDTF">2024-04-01T05:37:47Z</dcterms:created>
  <dcterms:modified xsi:type="dcterms:W3CDTF">2024-04-30T14:55:46Z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