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CBCE38-92A2-4B38-BDD4-A8233063C2E9}"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36616-41E2-4375-B3D7-A414472CF4BB}" type="slidenum">
              <a:rPr lang="en-US" smtClean="0"/>
              <a:t>‹#›</a:t>
            </a:fld>
            <a:endParaRPr lang="en-US"/>
          </a:p>
        </p:txBody>
      </p:sp>
    </p:spTree>
    <p:extLst>
      <p:ext uri="{BB962C8B-B14F-4D97-AF65-F5344CB8AC3E}">
        <p14:creationId xmlns:p14="http://schemas.microsoft.com/office/powerpoint/2010/main" val="2069865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CBCE38-92A2-4B38-BDD4-A8233063C2E9}"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36616-41E2-4375-B3D7-A414472CF4BB}" type="slidenum">
              <a:rPr lang="en-US" smtClean="0"/>
              <a:t>‹#›</a:t>
            </a:fld>
            <a:endParaRPr lang="en-US"/>
          </a:p>
        </p:txBody>
      </p:sp>
    </p:spTree>
    <p:extLst>
      <p:ext uri="{BB962C8B-B14F-4D97-AF65-F5344CB8AC3E}">
        <p14:creationId xmlns:p14="http://schemas.microsoft.com/office/powerpoint/2010/main" val="323805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CBCE38-92A2-4B38-BDD4-A8233063C2E9}"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36616-41E2-4375-B3D7-A414472CF4B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64514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CBCE38-92A2-4B38-BDD4-A8233063C2E9}"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36616-41E2-4375-B3D7-A414472CF4BB}" type="slidenum">
              <a:rPr lang="en-US" smtClean="0"/>
              <a:t>‹#›</a:t>
            </a:fld>
            <a:endParaRPr lang="en-US"/>
          </a:p>
        </p:txBody>
      </p:sp>
    </p:spTree>
    <p:extLst>
      <p:ext uri="{BB962C8B-B14F-4D97-AF65-F5344CB8AC3E}">
        <p14:creationId xmlns:p14="http://schemas.microsoft.com/office/powerpoint/2010/main" val="1440179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CBCE38-92A2-4B38-BDD4-A8233063C2E9}"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36616-41E2-4375-B3D7-A414472CF4B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28373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CBCE38-92A2-4B38-BDD4-A8233063C2E9}"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36616-41E2-4375-B3D7-A414472CF4BB}" type="slidenum">
              <a:rPr lang="en-US" smtClean="0"/>
              <a:t>‹#›</a:t>
            </a:fld>
            <a:endParaRPr lang="en-US"/>
          </a:p>
        </p:txBody>
      </p:sp>
    </p:spTree>
    <p:extLst>
      <p:ext uri="{BB962C8B-B14F-4D97-AF65-F5344CB8AC3E}">
        <p14:creationId xmlns:p14="http://schemas.microsoft.com/office/powerpoint/2010/main" val="453589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BCE38-92A2-4B38-BDD4-A8233063C2E9}"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36616-41E2-4375-B3D7-A414472CF4BB}" type="slidenum">
              <a:rPr lang="en-US" smtClean="0"/>
              <a:t>‹#›</a:t>
            </a:fld>
            <a:endParaRPr lang="en-US"/>
          </a:p>
        </p:txBody>
      </p:sp>
    </p:spTree>
    <p:extLst>
      <p:ext uri="{BB962C8B-B14F-4D97-AF65-F5344CB8AC3E}">
        <p14:creationId xmlns:p14="http://schemas.microsoft.com/office/powerpoint/2010/main" val="1181454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BCE38-92A2-4B38-BDD4-A8233063C2E9}"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36616-41E2-4375-B3D7-A414472CF4BB}" type="slidenum">
              <a:rPr lang="en-US" smtClean="0"/>
              <a:t>‹#›</a:t>
            </a:fld>
            <a:endParaRPr lang="en-US"/>
          </a:p>
        </p:txBody>
      </p:sp>
    </p:spTree>
    <p:extLst>
      <p:ext uri="{BB962C8B-B14F-4D97-AF65-F5344CB8AC3E}">
        <p14:creationId xmlns:p14="http://schemas.microsoft.com/office/powerpoint/2010/main" val="940639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BCE38-92A2-4B38-BDD4-A8233063C2E9}"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36616-41E2-4375-B3D7-A414472CF4BB}" type="slidenum">
              <a:rPr lang="en-US" smtClean="0"/>
              <a:t>‹#›</a:t>
            </a:fld>
            <a:endParaRPr lang="en-US"/>
          </a:p>
        </p:txBody>
      </p:sp>
    </p:spTree>
    <p:extLst>
      <p:ext uri="{BB962C8B-B14F-4D97-AF65-F5344CB8AC3E}">
        <p14:creationId xmlns:p14="http://schemas.microsoft.com/office/powerpoint/2010/main" val="1340862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CBCE38-92A2-4B38-BDD4-A8233063C2E9}"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736616-41E2-4375-B3D7-A414472CF4BB}" type="slidenum">
              <a:rPr lang="en-US" smtClean="0"/>
              <a:t>‹#›</a:t>
            </a:fld>
            <a:endParaRPr lang="en-US"/>
          </a:p>
        </p:txBody>
      </p:sp>
    </p:spTree>
    <p:extLst>
      <p:ext uri="{BB962C8B-B14F-4D97-AF65-F5344CB8AC3E}">
        <p14:creationId xmlns:p14="http://schemas.microsoft.com/office/powerpoint/2010/main" val="226912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CBCE38-92A2-4B38-BDD4-A8233063C2E9}"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36616-41E2-4375-B3D7-A414472CF4BB}" type="slidenum">
              <a:rPr lang="en-US" smtClean="0"/>
              <a:t>‹#›</a:t>
            </a:fld>
            <a:endParaRPr lang="en-US"/>
          </a:p>
        </p:txBody>
      </p:sp>
    </p:spTree>
    <p:extLst>
      <p:ext uri="{BB962C8B-B14F-4D97-AF65-F5344CB8AC3E}">
        <p14:creationId xmlns:p14="http://schemas.microsoft.com/office/powerpoint/2010/main" val="419917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CBCE38-92A2-4B38-BDD4-A8233063C2E9}"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736616-41E2-4375-B3D7-A414472CF4BB}" type="slidenum">
              <a:rPr lang="en-US" smtClean="0"/>
              <a:t>‹#›</a:t>
            </a:fld>
            <a:endParaRPr lang="en-US"/>
          </a:p>
        </p:txBody>
      </p:sp>
    </p:spTree>
    <p:extLst>
      <p:ext uri="{BB962C8B-B14F-4D97-AF65-F5344CB8AC3E}">
        <p14:creationId xmlns:p14="http://schemas.microsoft.com/office/powerpoint/2010/main" val="835681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CBCE38-92A2-4B38-BDD4-A8233063C2E9}"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736616-41E2-4375-B3D7-A414472CF4BB}" type="slidenum">
              <a:rPr lang="en-US" smtClean="0"/>
              <a:t>‹#›</a:t>
            </a:fld>
            <a:endParaRPr lang="en-US"/>
          </a:p>
        </p:txBody>
      </p:sp>
    </p:spTree>
    <p:extLst>
      <p:ext uri="{BB962C8B-B14F-4D97-AF65-F5344CB8AC3E}">
        <p14:creationId xmlns:p14="http://schemas.microsoft.com/office/powerpoint/2010/main" val="4229737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CBCE38-92A2-4B38-BDD4-A8233063C2E9}" type="datetimeFigureOut">
              <a:rPr lang="en-US" smtClean="0"/>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736616-41E2-4375-B3D7-A414472CF4BB}" type="slidenum">
              <a:rPr lang="en-US" smtClean="0"/>
              <a:t>‹#›</a:t>
            </a:fld>
            <a:endParaRPr lang="en-US"/>
          </a:p>
        </p:txBody>
      </p:sp>
    </p:spTree>
    <p:extLst>
      <p:ext uri="{BB962C8B-B14F-4D97-AF65-F5344CB8AC3E}">
        <p14:creationId xmlns:p14="http://schemas.microsoft.com/office/powerpoint/2010/main" val="166037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CBCE38-92A2-4B38-BDD4-A8233063C2E9}"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36616-41E2-4375-B3D7-A414472CF4BB}" type="slidenum">
              <a:rPr lang="en-US" smtClean="0"/>
              <a:t>‹#›</a:t>
            </a:fld>
            <a:endParaRPr lang="en-US"/>
          </a:p>
        </p:txBody>
      </p:sp>
    </p:spTree>
    <p:extLst>
      <p:ext uri="{BB962C8B-B14F-4D97-AF65-F5344CB8AC3E}">
        <p14:creationId xmlns:p14="http://schemas.microsoft.com/office/powerpoint/2010/main" val="1122235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CBCE38-92A2-4B38-BDD4-A8233063C2E9}"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736616-41E2-4375-B3D7-A414472CF4BB}" type="slidenum">
              <a:rPr lang="en-US" smtClean="0"/>
              <a:t>‹#›</a:t>
            </a:fld>
            <a:endParaRPr lang="en-US"/>
          </a:p>
        </p:txBody>
      </p:sp>
    </p:spTree>
    <p:extLst>
      <p:ext uri="{BB962C8B-B14F-4D97-AF65-F5344CB8AC3E}">
        <p14:creationId xmlns:p14="http://schemas.microsoft.com/office/powerpoint/2010/main" val="3899644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CBCE38-92A2-4B38-BDD4-A8233063C2E9}" type="datetimeFigureOut">
              <a:rPr lang="en-US" smtClean="0"/>
              <a:t>11/20/2023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736616-41E2-4375-B3D7-A414472CF4BB}" type="slidenum">
              <a:rPr lang="en-US" smtClean="0"/>
              <a:t>‹#›</a:t>
            </a:fld>
            <a:endParaRPr lang="en-US"/>
          </a:p>
        </p:txBody>
      </p:sp>
    </p:spTree>
    <p:extLst>
      <p:ext uri="{BB962C8B-B14F-4D97-AF65-F5344CB8AC3E}">
        <p14:creationId xmlns:p14="http://schemas.microsoft.com/office/powerpoint/2010/main" val="669449120"/>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suite.com/portal/business-benchmark-brainyard/industries/articles/cfo-central/unit-economics.shtml" TargetMode="External"/><Relationship Id="rId2" Type="http://schemas.openxmlformats.org/officeDocument/2006/relationships/hyperlink" Target="https://www.netsuite.com/portal/resource/articles/human-resources/scenario-planning-and-forecasting-are-essential-right-now-heres-how-netsuite-can-help.shtml" TargetMode="External"/><Relationship Id="rId1" Type="http://schemas.openxmlformats.org/officeDocument/2006/relationships/slideLayout" Target="../slideLayouts/slideLayout2.xml"/><Relationship Id="rId4" Type="http://schemas.openxmlformats.org/officeDocument/2006/relationships/hyperlink" Target="https://www.netsuite.com/portal/business-benchmark-brainyard/industries/articles/cfo-central/board-directors.s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www.netsuite.com/portal/business-benchmark-brainyard/industries/articles/cfo-central/valuation.s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netsuite.com/portal/business-benchmark-brainyard/industries/articles/cfo-central/scenario-planning.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E15B-D134-EAE9-EDF9-D5586F3C8142}"/>
              </a:ext>
            </a:extLst>
          </p:cNvPr>
          <p:cNvSpPr>
            <a:spLocks noGrp="1"/>
          </p:cNvSpPr>
          <p:nvPr>
            <p:ph type="ctrTitle"/>
          </p:nvPr>
        </p:nvSpPr>
        <p:spPr>
          <a:xfrm>
            <a:off x="123824" y="962026"/>
            <a:ext cx="9353552" cy="1685924"/>
          </a:xfrm>
        </p:spPr>
        <p:txBody>
          <a:bodyPr>
            <a:normAutofit fontScale="90000"/>
          </a:bodyPr>
          <a:lstStyle/>
          <a:p>
            <a:br>
              <a:rPr lang="en-US" dirty="0"/>
            </a:br>
            <a:r>
              <a:rPr lang="en-US" dirty="0"/>
              <a:t> </a:t>
            </a:r>
            <a:r>
              <a:rPr lang="en-US" sz="4800" b="1" dirty="0">
                <a:solidFill>
                  <a:schemeClr val="tx1"/>
                </a:solidFill>
                <a:latin typeface="Algerian" panose="04020705040A02060702" pitchFamily="82" charset="0"/>
              </a:rPr>
              <a:t>FINANCE MANAGEMENT SYSTEM</a:t>
            </a:r>
          </a:p>
        </p:txBody>
      </p:sp>
      <p:sp>
        <p:nvSpPr>
          <p:cNvPr id="3" name="Subtitle 2">
            <a:extLst>
              <a:ext uri="{FF2B5EF4-FFF2-40B4-BE49-F238E27FC236}">
                <a16:creationId xmlns:a16="http://schemas.microsoft.com/office/drawing/2014/main" id="{30DE2117-2F49-DA48-A986-4F8BA07A29A4}"/>
              </a:ext>
            </a:extLst>
          </p:cNvPr>
          <p:cNvSpPr>
            <a:spLocks noGrp="1"/>
          </p:cNvSpPr>
          <p:nvPr>
            <p:ph type="subTitle" idx="1"/>
          </p:nvPr>
        </p:nvSpPr>
        <p:spPr>
          <a:xfrm>
            <a:off x="5657851" y="4657724"/>
            <a:ext cx="3086100" cy="1438275"/>
          </a:xfrm>
        </p:spPr>
        <p:txBody>
          <a:bodyPr/>
          <a:lstStyle/>
          <a:p>
            <a:r>
              <a:rPr lang="en-US" dirty="0">
                <a:solidFill>
                  <a:srgbClr val="FF0000"/>
                </a:solidFill>
                <a:latin typeface="Arial Black" panose="020B0A04020102020204" pitchFamily="34" charset="0"/>
              </a:rPr>
              <a:t>VELMURUGAN S</a:t>
            </a:r>
          </a:p>
          <a:p>
            <a:r>
              <a:rPr lang="en-US" dirty="0">
                <a:solidFill>
                  <a:srgbClr val="FF0000"/>
                </a:solidFill>
                <a:latin typeface="Arial Black" panose="020B0A04020102020204" pitchFamily="34" charset="0"/>
              </a:rPr>
              <a:t>2021503317</a:t>
            </a:r>
          </a:p>
        </p:txBody>
      </p:sp>
    </p:spTree>
    <p:extLst>
      <p:ext uri="{BB962C8B-B14F-4D97-AF65-F5344CB8AC3E}">
        <p14:creationId xmlns:p14="http://schemas.microsoft.com/office/powerpoint/2010/main" val="3243279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8A6D3E-4AA6-D6CA-3FB7-790E897F4A38}"/>
              </a:ext>
            </a:extLst>
          </p:cNvPr>
          <p:cNvSpPr txBox="1"/>
          <p:nvPr/>
        </p:nvSpPr>
        <p:spPr>
          <a:xfrm>
            <a:off x="971550" y="612844"/>
            <a:ext cx="8524875" cy="6155531"/>
          </a:xfrm>
          <a:prstGeom prst="rect">
            <a:avLst/>
          </a:prstGeom>
          <a:noFill/>
        </p:spPr>
        <p:txBody>
          <a:bodyPr wrap="square" rtlCol="0">
            <a:spAutoFit/>
          </a:bodyPr>
          <a:lstStyle/>
          <a:p>
            <a:endParaRPr lang="en-US" dirty="0"/>
          </a:p>
          <a:p>
            <a:pPr algn="l"/>
            <a:r>
              <a:rPr lang="en-US" sz="2000" b="1" i="0" dirty="0">
                <a:solidFill>
                  <a:srgbClr val="0F0F0F"/>
                </a:solidFill>
                <a:effectLst/>
                <a:latin typeface="Söhne"/>
              </a:rPr>
              <a:t>3. Transaction Management:</a:t>
            </a:r>
            <a:endParaRPr lang="en-US" sz="2000" b="0" i="0" dirty="0">
              <a:solidFill>
                <a:srgbClr val="0F0F0F"/>
              </a:solidFill>
              <a:effectLst/>
              <a:latin typeface="Söhne"/>
            </a:endParaRPr>
          </a:p>
          <a:p>
            <a:pPr marL="742950" lvl="1" indent="-285750" algn="l">
              <a:buFont typeface="Wingdings" panose="05000000000000000000" pitchFamily="2" charset="2"/>
              <a:buChar char="Ø"/>
            </a:pPr>
            <a:r>
              <a:rPr lang="en-US" sz="2000" b="0" i="0" dirty="0">
                <a:solidFill>
                  <a:srgbClr val="0F0F0F"/>
                </a:solidFill>
                <a:effectLst/>
                <a:latin typeface="Söhne"/>
              </a:rPr>
              <a:t>Recording Transactions: Specify how users can record financial transactions.</a:t>
            </a:r>
          </a:p>
          <a:p>
            <a:pPr marL="742950" lvl="1" indent="-285750" algn="l">
              <a:buFont typeface="Wingdings" panose="05000000000000000000" pitchFamily="2" charset="2"/>
              <a:buChar char="Ø"/>
            </a:pPr>
            <a:r>
              <a:rPr lang="en-US" sz="2000" b="0" i="0" dirty="0">
                <a:solidFill>
                  <a:srgbClr val="0F0F0F"/>
                </a:solidFill>
                <a:effectLst/>
                <a:latin typeface="Söhne"/>
              </a:rPr>
              <a:t>Transaction Categories: Define different categories for transactions (e.g., income, expenses).</a:t>
            </a:r>
          </a:p>
          <a:p>
            <a:pPr marL="742950" lvl="1" indent="-285750" algn="l">
              <a:buFont typeface="Wingdings" panose="05000000000000000000" pitchFamily="2" charset="2"/>
              <a:buChar char="Ø"/>
            </a:pPr>
            <a:r>
              <a:rPr lang="en-US" sz="2000" b="0" i="0" dirty="0">
                <a:solidFill>
                  <a:srgbClr val="0F0F0F"/>
                </a:solidFill>
                <a:effectLst/>
                <a:latin typeface="Söhne"/>
              </a:rPr>
              <a:t>Transaction History: Describe how users can view their transaction history.</a:t>
            </a:r>
          </a:p>
          <a:p>
            <a:pPr algn="l"/>
            <a:r>
              <a:rPr lang="en-US" sz="2000" b="1" i="0" dirty="0">
                <a:solidFill>
                  <a:srgbClr val="0F0F0F"/>
                </a:solidFill>
                <a:effectLst/>
                <a:latin typeface="Söhne"/>
              </a:rPr>
              <a:t>4. Budget Management:</a:t>
            </a:r>
            <a:endParaRPr lang="en-US" sz="2000" b="0" i="0" dirty="0">
              <a:solidFill>
                <a:srgbClr val="0F0F0F"/>
              </a:solidFill>
              <a:effectLst/>
              <a:latin typeface="Söhne"/>
            </a:endParaRPr>
          </a:p>
          <a:p>
            <a:pPr marL="742950" lvl="1" indent="-285750" algn="l">
              <a:buFont typeface="Wingdings" panose="05000000000000000000" pitchFamily="2" charset="2"/>
              <a:buChar char="Ø"/>
            </a:pPr>
            <a:r>
              <a:rPr lang="en-US" sz="2000" b="0" i="0" dirty="0">
                <a:solidFill>
                  <a:srgbClr val="0F0F0F"/>
                </a:solidFill>
                <a:effectLst/>
                <a:latin typeface="Söhne"/>
              </a:rPr>
              <a:t>Budget Creation: Specify how users can create budgets.</a:t>
            </a:r>
          </a:p>
          <a:p>
            <a:pPr marL="742950" lvl="1" indent="-285750" algn="l">
              <a:buFont typeface="Wingdings" panose="05000000000000000000" pitchFamily="2" charset="2"/>
              <a:buChar char="Ø"/>
            </a:pPr>
            <a:r>
              <a:rPr lang="en-US" sz="2000" b="0" i="0" dirty="0">
                <a:solidFill>
                  <a:srgbClr val="0F0F0F"/>
                </a:solidFill>
                <a:effectLst/>
                <a:latin typeface="Söhne"/>
              </a:rPr>
              <a:t>Budget Categories: Define different categories for budgets (e.g., food, transportation).</a:t>
            </a:r>
          </a:p>
          <a:p>
            <a:pPr marL="742950" lvl="1" indent="-285750" algn="l">
              <a:buFont typeface="Wingdings" panose="05000000000000000000" pitchFamily="2" charset="2"/>
              <a:buChar char="Ø"/>
            </a:pPr>
            <a:r>
              <a:rPr lang="en-US" sz="2000" b="0" i="0" dirty="0">
                <a:solidFill>
                  <a:srgbClr val="0F0F0F"/>
                </a:solidFill>
                <a:effectLst/>
                <a:latin typeface="Söhne"/>
              </a:rPr>
              <a:t>Budget Tracking: Describe how users can track their budget versus actual spending.</a:t>
            </a:r>
          </a:p>
          <a:p>
            <a:pPr algn="l"/>
            <a:r>
              <a:rPr lang="en-US" sz="2000" b="1" i="0" dirty="0">
                <a:solidFill>
                  <a:srgbClr val="0F0F0F"/>
                </a:solidFill>
                <a:effectLst/>
                <a:latin typeface="Söhne"/>
              </a:rPr>
              <a:t>5. Reporting:</a:t>
            </a:r>
            <a:endParaRPr lang="en-US" sz="2000" b="0" i="0" dirty="0">
              <a:solidFill>
                <a:srgbClr val="0F0F0F"/>
              </a:solidFill>
              <a:effectLst/>
              <a:latin typeface="Söhne"/>
            </a:endParaRPr>
          </a:p>
          <a:p>
            <a:pPr marL="742950" lvl="1" indent="-285750" algn="l">
              <a:buFont typeface="Wingdings" panose="05000000000000000000" pitchFamily="2" charset="2"/>
              <a:buChar char="Ø"/>
            </a:pPr>
            <a:r>
              <a:rPr lang="en-US" sz="2000" b="0" i="0" dirty="0">
                <a:solidFill>
                  <a:srgbClr val="0F0F0F"/>
                </a:solidFill>
                <a:effectLst/>
                <a:latin typeface="Söhne"/>
              </a:rPr>
              <a:t>Financial Reports: Specify the types of financial reports available (e.g., balance sheet, income statement).</a:t>
            </a:r>
          </a:p>
          <a:p>
            <a:pPr marL="742950" lvl="1" indent="-285750" algn="l">
              <a:buFont typeface="Wingdings" panose="05000000000000000000" pitchFamily="2" charset="2"/>
              <a:buChar char="Ø"/>
            </a:pPr>
            <a:r>
              <a:rPr lang="en-US" sz="2000" b="0" i="0" dirty="0">
                <a:solidFill>
                  <a:srgbClr val="0F0F0F"/>
                </a:solidFill>
                <a:effectLst/>
                <a:latin typeface="Söhne"/>
              </a:rPr>
              <a:t>Custom Reports: Describe if users can create custom reports.</a:t>
            </a:r>
          </a:p>
          <a:p>
            <a:endParaRPr lang="en-US" dirty="0"/>
          </a:p>
          <a:p>
            <a:endParaRPr lang="en-US" dirty="0"/>
          </a:p>
        </p:txBody>
      </p:sp>
    </p:spTree>
    <p:extLst>
      <p:ext uri="{BB962C8B-B14F-4D97-AF65-F5344CB8AC3E}">
        <p14:creationId xmlns:p14="http://schemas.microsoft.com/office/powerpoint/2010/main" val="685898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52AF-3B83-4D2F-8676-399F4C7B502F}"/>
              </a:ext>
            </a:extLst>
          </p:cNvPr>
          <p:cNvSpPr>
            <a:spLocks noGrp="1"/>
          </p:cNvSpPr>
          <p:nvPr>
            <p:ph type="title"/>
          </p:nvPr>
        </p:nvSpPr>
        <p:spPr/>
        <p:txBody>
          <a:bodyPr/>
          <a:lstStyle/>
          <a:p>
            <a:r>
              <a:rPr lang="en-US" dirty="0">
                <a:solidFill>
                  <a:schemeClr val="tx1"/>
                </a:solidFill>
                <a:latin typeface="Algerian" panose="04020705040A02060702" pitchFamily="82" charset="0"/>
              </a:rPr>
              <a:t>NON FUNCTIONAL REQUIREMENTS:</a:t>
            </a:r>
          </a:p>
        </p:txBody>
      </p:sp>
      <p:sp>
        <p:nvSpPr>
          <p:cNvPr id="3" name="Content Placeholder 2">
            <a:extLst>
              <a:ext uri="{FF2B5EF4-FFF2-40B4-BE49-F238E27FC236}">
                <a16:creationId xmlns:a16="http://schemas.microsoft.com/office/drawing/2014/main" id="{7862EA8B-3503-2367-1D1A-CCC335DFABFC}"/>
              </a:ext>
            </a:extLst>
          </p:cNvPr>
          <p:cNvSpPr>
            <a:spLocks noGrp="1"/>
          </p:cNvSpPr>
          <p:nvPr>
            <p:ph idx="1"/>
          </p:nvPr>
        </p:nvSpPr>
        <p:spPr>
          <a:xfrm>
            <a:off x="848784" y="1552576"/>
            <a:ext cx="8596668" cy="4695824"/>
          </a:xfrm>
        </p:spPr>
        <p:txBody>
          <a:bodyPr>
            <a:normAutofit fontScale="92500" lnSpcReduction="20000"/>
          </a:bodyPr>
          <a:lstStyle/>
          <a:p>
            <a:pPr marL="0" indent="0" algn="l">
              <a:buNone/>
            </a:pPr>
            <a:r>
              <a:rPr lang="en-US" sz="2200" b="1" i="0" dirty="0">
                <a:solidFill>
                  <a:srgbClr val="0F0F0F"/>
                </a:solidFill>
                <a:effectLst/>
                <a:latin typeface="Söhne"/>
              </a:rPr>
              <a:t>1. Performance:</a:t>
            </a:r>
            <a:endParaRPr lang="en-US" sz="2200" b="0" i="0" dirty="0">
              <a:solidFill>
                <a:srgbClr val="0F0F0F"/>
              </a:solidFill>
              <a:effectLst/>
              <a:latin typeface="Söhne"/>
            </a:endParaRPr>
          </a:p>
          <a:p>
            <a:pPr lvl="1" algn="l">
              <a:buFont typeface="Wingdings" panose="05000000000000000000" pitchFamily="2" charset="2"/>
              <a:buChar char="Ø"/>
            </a:pPr>
            <a:r>
              <a:rPr lang="en-US" sz="2200" b="0" i="0" dirty="0">
                <a:solidFill>
                  <a:srgbClr val="0F0F0F"/>
                </a:solidFill>
                <a:effectLst/>
                <a:latin typeface="Söhne"/>
              </a:rPr>
              <a:t>Response Time: Specify acceptable response times for different actions.</a:t>
            </a:r>
          </a:p>
          <a:p>
            <a:pPr lvl="1" algn="l">
              <a:buFont typeface="Wingdings" panose="05000000000000000000" pitchFamily="2" charset="2"/>
              <a:buChar char="Ø"/>
            </a:pPr>
            <a:r>
              <a:rPr lang="en-US" sz="2200" b="0" i="0" dirty="0">
                <a:solidFill>
                  <a:srgbClr val="0F0F0F"/>
                </a:solidFill>
                <a:effectLst/>
                <a:latin typeface="Söhne"/>
              </a:rPr>
              <a:t>Concurrent Users: Define the system's capacity to handle concurrent users.</a:t>
            </a:r>
          </a:p>
          <a:p>
            <a:pPr marL="0" indent="0" algn="l">
              <a:buNone/>
            </a:pPr>
            <a:r>
              <a:rPr lang="en-US" sz="2200" b="1" i="0" dirty="0">
                <a:solidFill>
                  <a:srgbClr val="0F0F0F"/>
                </a:solidFill>
                <a:effectLst/>
                <a:latin typeface="Söhne"/>
              </a:rPr>
              <a:t>2. Reliability:</a:t>
            </a:r>
            <a:endParaRPr lang="en-US" sz="2200" b="0" i="0" dirty="0">
              <a:solidFill>
                <a:srgbClr val="0F0F0F"/>
              </a:solidFill>
              <a:effectLst/>
              <a:latin typeface="Söhne"/>
            </a:endParaRPr>
          </a:p>
          <a:p>
            <a:pPr lvl="1" algn="l">
              <a:buFont typeface="Wingdings" panose="05000000000000000000" pitchFamily="2" charset="2"/>
              <a:buChar char="Ø"/>
            </a:pPr>
            <a:r>
              <a:rPr lang="en-US" sz="2200" b="0" i="0" dirty="0">
                <a:solidFill>
                  <a:srgbClr val="0F0F0F"/>
                </a:solidFill>
                <a:effectLst/>
                <a:latin typeface="Söhne"/>
              </a:rPr>
              <a:t>System Availability: Specify the required uptime percentage.</a:t>
            </a:r>
          </a:p>
          <a:p>
            <a:pPr lvl="1" algn="l">
              <a:buFont typeface="Wingdings" panose="05000000000000000000" pitchFamily="2" charset="2"/>
              <a:buChar char="Ø"/>
            </a:pPr>
            <a:r>
              <a:rPr lang="en-US" sz="2200" b="0" i="0" dirty="0">
                <a:solidFill>
                  <a:srgbClr val="0F0F0F"/>
                </a:solidFill>
                <a:effectLst/>
                <a:latin typeface="Söhne"/>
              </a:rPr>
              <a:t>Data Integrity: Define measures to ensure data integrity.</a:t>
            </a:r>
          </a:p>
          <a:p>
            <a:pPr marL="0" indent="0" algn="l">
              <a:buNone/>
            </a:pPr>
            <a:r>
              <a:rPr lang="en-US" sz="2200" b="1" i="0" dirty="0">
                <a:solidFill>
                  <a:srgbClr val="0F0F0F"/>
                </a:solidFill>
                <a:effectLst/>
                <a:latin typeface="Söhne"/>
              </a:rPr>
              <a:t>3. Security:</a:t>
            </a:r>
            <a:endParaRPr lang="en-US" sz="2200" b="0" i="0" dirty="0">
              <a:solidFill>
                <a:srgbClr val="0F0F0F"/>
              </a:solidFill>
              <a:effectLst/>
              <a:latin typeface="Söhne"/>
            </a:endParaRPr>
          </a:p>
          <a:p>
            <a:pPr lvl="1" algn="l">
              <a:buFont typeface="Wingdings" panose="05000000000000000000" pitchFamily="2" charset="2"/>
              <a:buChar char="Ø"/>
            </a:pPr>
            <a:r>
              <a:rPr lang="en-US" sz="2200" b="0" i="0" dirty="0">
                <a:solidFill>
                  <a:srgbClr val="0F0F0F"/>
                </a:solidFill>
                <a:effectLst/>
                <a:latin typeface="Söhne"/>
              </a:rPr>
              <a:t>Data Encryption: Specify how sensitive data will be encrypted.</a:t>
            </a:r>
          </a:p>
          <a:p>
            <a:pPr lvl="1" algn="l">
              <a:buFont typeface="Wingdings" panose="05000000000000000000" pitchFamily="2" charset="2"/>
              <a:buChar char="Ø"/>
            </a:pPr>
            <a:r>
              <a:rPr lang="en-US" sz="2200" b="0" i="0" dirty="0">
                <a:solidFill>
                  <a:srgbClr val="0F0F0F"/>
                </a:solidFill>
                <a:effectLst/>
                <a:latin typeface="Söhne"/>
              </a:rPr>
              <a:t>Access Control: Describe measures to control user access.</a:t>
            </a:r>
          </a:p>
          <a:p>
            <a:pPr marL="0" indent="0" algn="l">
              <a:buNone/>
            </a:pPr>
            <a:r>
              <a:rPr lang="en-US" sz="2200" b="1" i="0" dirty="0">
                <a:solidFill>
                  <a:srgbClr val="0F0F0F"/>
                </a:solidFill>
                <a:effectLst/>
                <a:latin typeface="Söhne"/>
              </a:rPr>
              <a:t>4. Usability:</a:t>
            </a:r>
            <a:endParaRPr lang="en-US" sz="2200" b="0" i="0" dirty="0">
              <a:solidFill>
                <a:srgbClr val="0F0F0F"/>
              </a:solidFill>
              <a:effectLst/>
              <a:latin typeface="Söhne"/>
            </a:endParaRPr>
          </a:p>
          <a:p>
            <a:pPr lvl="1" algn="l">
              <a:buFont typeface="Wingdings" panose="05000000000000000000" pitchFamily="2" charset="2"/>
              <a:buChar char="Ø"/>
            </a:pPr>
            <a:r>
              <a:rPr lang="en-US" sz="2200" b="0" i="0" dirty="0">
                <a:solidFill>
                  <a:srgbClr val="0F0F0F"/>
                </a:solidFill>
                <a:effectLst/>
                <a:latin typeface="Söhne"/>
              </a:rPr>
              <a:t>User Interface: Specify design principles and guidelines.</a:t>
            </a:r>
          </a:p>
          <a:p>
            <a:pPr lvl="1" algn="l">
              <a:buFont typeface="Wingdings" panose="05000000000000000000" pitchFamily="2" charset="2"/>
              <a:buChar char="Ø"/>
            </a:pPr>
            <a:r>
              <a:rPr lang="en-US" sz="2200" b="0" i="0" dirty="0">
                <a:solidFill>
                  <a:srgbClr val="0F0F0F"/>
                </a:solidFill>
                <a:effectLst/>
                <a:latin typeface="Söhne"/>
              </a:rPr>
              <a:t>Training: Describe any training requirements for users.</a:t>
            </a:r>
          </a:p>
          <a:p>
            <a:endParaRPr lang="en-US" dirty="0"/>
          </a:p>
        </p:txBody>
      </p:sp>
    </p:spTree>
    <p:extLst>
      <p:ext uri="{BB962C8B-B14F-4D97-AF65-F5344CB8AC3E}">
        <p14:creationId xmlns:p14="http://schemas.microsoft.com/office/powerpoint/2010/main" val="260419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2C7C1-C7B0-598C-A7BB-DBFB73C6C4B3}"/>
              </a:ext>
            </a:extLst>
          </p:cNvPr>
          <p:cNvSpPr>
            <a:spLocks noGrp="1"/>
          </p:cNvSpPr>
          <p:nvPr>
            <p:ph type="title"/>
          </p:nvPr>
        </p:nvSpPr>
        <p:spPr/>
        <p:txBody>
          <a:bodyPr/>
          <a:lstStyle/>
          <a:p>
            <a:r>
              <a:rPr lang="en-US" b="1" dirty="0">
                <a:solidFill>
                  <a:schemeClr val="tx1"/>
                </a:solidFill>
                <a:latin typeface="Algerian" panose="04020705040A02060702" pitchFamily="82" charset="0"/>
              </a:rPr>
              <a:t>USE CASE DIAGRAM:</a:t>
            </a:r>
          </a:p>
        </p:txBody>
      </p:sp>
      <p:pic>
        <p:nvPicPr>
          <p:cNvPr id="4" name="Content Placeholder 3">
            <a:extLst>
              <a:ext uri="{FF2B5EF4-FFF2-40B4-BE49-F238E27FC236}">
                <a16:creationId xmlns:a16="http://schemas.microsoft.com/office/drawing/2014/main" id="{958E1841-1EC4-B5DB-B947-032E43D81037}"/>
              </a:ext>
            </a:extLst>
          </p:cNvPr>
          <p:cNvPicPr>
            <a:picLocks noGrp="1" noChangeAspect="1"/>
          </p:cNvPicPr>
          <p:nvPr>
            <p:ph idx="1"/>
          </p:nvPr>
        </p:nvPicPr>
        <p:blipFill>
          <a:blip r:embed="rId2"/>
          <a:stretch>
            <a:fillRect/>
          </a:stretch>
        </p:blipFill>
        <p:spPr>
          <a:xfrm>
            <a:off x="1543051" y="1685925"/>
            <a:ext cx="6000750" cy="4876799"/>
          </a:xfrm>
          <a:prstGeom prst="rect">
            <a:avLst/>
          </a:prstGeom>
        </p:spPr>
      </p:pic>
    </p:spTree>
    <p:extLst>
      <p:ext uri="{BB962C8B-B14F-4D97-AF65-F5344CB8AC3E}">
        <p14:creationId xmlns:p14="http://schemas.microsoft.com/office/powerpoint/2010/main" val="2097576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EB691-CE22-5268-134B-DC0ABA46EDF2}"/>
              </a:ext>
            </a:extLst>
          </p:cNvPr>
          <p:cNvSpPr>
            <a:spLocks noGrp="1"/>
          </p:cNvSpPr>
          <p:nvPr>
            <p:ph type="title"/>
          </p:nvPr>
        </p:nvSpPr>
        <p:spPr/>
        <p:txBody>
          <a:bodyPr>
            <a:normAutofit fontScale="90000"/>
          </a:bodyPr>
          <a:lstStyle/>
          <a:p>
            <a:r>
              <a:rPr lang="en-US" b="1" dirty="0">
                <a:solidFill>
                  <a:schemeClr val="tx1"/>
                </a:solidFill>
                <a:latin typeface="Algerian" panose="04020705040A02060702" pitchFamily="82" charset="0"/>
              </a:rPr>
              <a:t>SEQUENCE DIAGRAM:</a:t>
            </a:r>
            <a:br>
              <a:rPr lang="en-US" b="1" dirty="0">
                <a:solidFill>
                  <a:schemeClr val="tx1"/>
                </a:solidFill>
                <a:latin typeface="Algerian" panose="04020705040A02060702" pitchFamily="82" charset="0"/>
              </a:rPr>
            </a:br>
            <a:br>
              <a:rPr lang="en-US" b="1" dirty="0">
                <a:solidFill>
                  <a:schemeClr val="tx1"/>
                </a:solidFill>
                <a:latin typeface="Algerian" panose="04020705040A02060702" pitchFamily="82" charset="0"/>
              </a:rPr>
            </a:br>
            <a:r>
              <a:rPr lang="en-US" sz="22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1.Sequence diagram for opening an account: </a:t>
            </a:r>
            <a:br>
              <a:rPr lang="en-US" sz="1800" dirty="0">
                <a:effectLst/>
                <a:latin typeface="Calibri" panose="020F0502020204030204" pitchFamily="34" charset="0"/>
                <a:ea typeface="Calibri" panose="020F0502020204030204" pitchFamily="34" charset="0"/>
                <a:cs typeface="Latha" panose="020B0604020202020204" pitchFamily="34" charset="0"/>
              </a:rPr>
            </a:br>
            <a:endParaRPr lang="en-US" b="1" dirty="0">
              <a:solidFill>
                <a:schemeClr val="tx1"/>
              </a:solidFill>
              <a:latin typeface="Algerian" panose="04020705040A02060702" pitchFamily="82" charset="0"/>
            </a:endParaRPr>
          </a:p>
        </p:txBody>
      </p:sp>
      <p:pic>
        <p:nvPicPr>
          <p:cNvPr id="4" name="Content Placeholder 3">
            <a:extLst>
              <a:ext uri="{FF2B5EF4-FFF2-40B4-BE49-F238E27FC236}">
                <a16:creationId xmlns:a16="http://schemas.microsoft.com/office/drawing/2014/main" id="{895D3AC1-7877-51DB-0704-04ECF0840E28}"/>
              </a:ext>
            </a:extLst>
          </p:cNvPr>
          <p:cNvPicPr>
            <a:picLocks noGrp="1" noChangeAspect="1"/>
          </p:cNvPicPr>
          <p:nvPr>
            <p:ph idx="1"/>
          </p:nvPr>
        </p:nvPicPr>
        <p:blipFill>
          <a:blip r:embed="rId2"/>
          <a:srcRect/>
          <a:stretch>
            <a:fillRect/>
          </a:stretch>
        </p:blipFill>
        <p:spPr bwMode="auto">
          <a:xfrm>
            <a:off x="1864757" y="2160588"/>
            <a:ext cx="6222524" cy="3881437"/>
          </a:xfrm>
          <a:prstGeom prst="rect">
            <a:avLst/>
          </a:prstGeom>
          <a:noFill/>
          <a:ln w="9525">
            <a:noFill/>
            <a:miter lim="800000"/>
            <a:headEnd/>
            <a:tailEnd/>
          </a:ln>
        </p:spPr>
      </p:pic>
    </p:spTree>
    <p:extLst>
      <p:ext uri="{BB962C8B-B14F-4D97-AF65-F5344CB8AC3E}">
        <p14:creationId xmlns:p14="http://schemas.microsoft.com/office/powerpoint/2010/main" val="939974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E0E9-87F3-8575-7483-EB8CF7C83617}"/>
              </a:ext>
            </a:extLst>
          </p:cNvPr>
          <p:cNvSpPr>
            <a:spLocks noGrp="1"/>
          </p:cNvSpPr>
          <p:nvPr>
            <p:ph type="title"/>
          </p:nvPr>
        </p:nvSpPr>
        <p:spPr>
          <a:xfrm>
            <a:off x="677685" y="155575"/>
            <a:ext cx="8596668" cy="1320800"/>
          </a:xfrm>
        </p:spPr>
        <p:txBody>
          <a:bodyPr>
            <a:normAutofit fontScale="90000"/>
          </a:bodyPr>
          <a:lstStyle/>
          <a:p>
            <a:br>
              <a:rPr lang="en-US" sz="1800" dirty="0">
                <a:effectLst/>
                <a:latin typeface="Times New Roman" panose="02020603050405020304" pitchFamily="18" charset="0"/>
                <a:ea typeface="Calibri" panose="020F0502020204030204" pitchFamily="34" charset="0"/>
                <a:cs typeface="Latha" panose="020B0604020202020204" pitchFamily="34" charset="0"/>
              </a:rPr>
            </a:br>
            <a:br>
              <a:rPr lang="en-US" sz="1800" dirty="0">
                <a:effectLst/>
                <a:latin typeface="Times New Roman" panose="02020603050405020304" pitchFamily="18" charset="0"/>
                <a:ea typeface="Calibri" panose="020F0502020204030204" pitchFamily="34" charset="0"/>
                <a:cs typeface="Latha" panose="020B0604020202020204" pitchFamily="34" charset="0"/>
              </a:rPr>
            </a:br>
            <a:r>
              <a:rPr lang="en-US" sz="2200" dirty="0">
                <a:solidFill>
                  <a:schemeClr val="tx1"/>
                </a:solidFill>
                <a:effectLst/>
                <a:latin typeface="Times New Roman" panose="02020603050405020304" pitchFamily="18" charset="0"/>
                <a:ea typeface="Calibri" panose="020F0502020204030204" pitchFamily="34" charset="0"/>
                <a:cs typeface="Latha" panose="020B0604020202020204" pitchFamily="34" charset="0"/>
              </a:rPr>
              <a:t>2.Sequence diagram for applying loan:</a:t>
            </a:r>
            <a:br>
              <a:rPr lang="en-US" sz="1800" dirty="0">
                <a:effectLst/>
                <a:latin typeface="Calibri" panose="020F0502020204030204" pitchFamily="34" charset="0"/>
                <a:ea typeface="Calibri" panose="020F0502020204030204" pitchFamily="34" charset="0"/>
                <a:cs typeface="Latha" panose="020B0604020202020204" pitchFamily="34" charset="0"/>
              </a:rPr>
            </a:br>
            <a:endParaRPr lang="en-US" dirty="0"/>
          </a:p>
        </p:txBody>
      </p:sp>
      <p:pic>
        <p:nvPicPr>
          <p:cNvPr id="4" name="Content Placeholder 3">
            <a:extLst>
              <a:ext uri="{FF2B5EF4-FFF2-40B4-BE49-F238E27FC236}">
                <a16:creationId xmlns:a16="http://schemas.microsoft.com/office/drawing/2014/main" id="{B9675692-0CBD-09BC-AD0E-0E3EE80CB78C}"/>
              </a:ext>
            </a:extLst>
          </p:cNvPr>
          <p:cNvPicPr>
            <a:picLocks noGrp="1" noChangeAspect="1"/>
          </p:cNvPicPr>
          <p:nvPr>
            <p:ph idx="1"/>
          </p:nvPr>
        </p:nvPicPr>
        <p:blipFill>
          <a:blip r:embed="rId2"/>
          <a:srcRect/>
          <a:stretch>
            <a:fillRect/>
          </a:stretch>
        </p:blipFill>
        <p:spPr bwMode="auto">
          <a:xfrm>
            <a:off x="1876425" y="1752600"/>
            <a:ext cx="5726346" cy="4289425"/>
          </a:xfrm>
          <a:prstGeom prst="rect">
            <a:avLst/>
          </a:prstGeom>
          <a:noFill/>
          <a:ln w="9525">
            <a:noFill/>
            <a:miter lim="800000"/>
            <a:headEnd/>
            <a:tailEnd/>
          </a:ln>
        </p:spPr>
      </p:pic>
    </p:spTree>
    <p:extLst>
      <p:ext uri="{BB962C8B-B14F-4D97-AF65-F5344CB8AC3E}">
        <p14:creationId xmlns:p14="http://schemas.microsoft.com/office/powerpoint/2010/main" val="2754114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1AD5-5E46-2C20-9C25-946D5B60C6BA}"/>
              </a:ext>
            </a:extLst>
          </p:cNvPr>
          <p:cNvSpPr>
            <a:spLocks noGrp="1"/>
          </p:cNvSpPr>
          <p:nvPr>
            <p:ph type="title"/>
          </p:nvPr>
        </p:nvSpPr>
        <p:spPr/>
        <p:txBody>
          <a:bodyPr/>
          <a:lstStyle/>
          <a:p>
            <a:r>
              <a:rPr lang="en-US" dirty="0">
                <a:solidFill>
                  <a:schemeClr val="tx1"/>
                </a:solidFill>
                <a:latin typeface="Algerian" panose="04020705040A02060702" pitchFamily="82" charset="0"/>
              </a:rPr>
              <a:t>CLASS DIAGRAM:</a:t>
            </a:r>
          </a:p>
        </p:txBody>
      </p:sp>
      <p:pic>
        <p:nvPicPr>
          <p:cNvPr id="4" name="Content Placeholder 3">
            <a:extLst>
              <a:ext uri="{FF2B5EF4-FFF2-40B4-BE49-F238E27FC236}">
                <a16:creationId xmlns:a16="http://schemas.microsoft.com/office/drawing/2014/main" id="{2690F370-9E4A-5A0F-953E-26B976B10621}"/>
              </a:ext>
            </a:extLst>
          </p:cNvPr>
          <p:cNvPicPr>
            <a:picLocks noGrp="1" noChangeAspect="1"/>
          </p:cNvPicPr>
          <p:nvPr>
            <p:ph idx="1"/>
          </p:nvPr>
        </p:nvPicPr>
        <p:blipFill>
          <a:blip r:embed="rId2"/>
          <a:srcRect/>
          <a:stretch>
            <a:fillRect/>
          </a:stretch>
        </p:blipFill>
        <p:spPr bwMode="auto">
          <a:xfrm>
            <a:off x="1242121" y="1930400"/>
            <a:ext cx="6839145" cy="3881437"/>
          </a:xfrm>
          <a:prstGeom prst="rect">
            <a:avLst/>
          </a:prstGeom>
          <a:noFill/>
          <a:ln w="9525">
            <a:noFill/>
            <a:miter lim="800000"/>
            <a:headEnd/>
            <a:tailEnd/>
          </a:ln>
        </p:spPr>
      </p:pic>
    </p:spTree>
    <p:extLst>
      <p:ext uri="{BB962C8B-B14F-4D97-AF65-F5344CB8AC3E}">
        <p14:creationId xmlns:p14="http://schemas.microsoft.com/office/powerpoint/2010/main" val="2640164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5EDD-D6B0-980F-A165-74C877013C47}"/>
              </a:ext>
            </a:extLst>
          </p:cNvPr>
          <p:cNvSpPr>
            <a:spLocks noGrp="1"/>
          </p:cNvSpPr>
          <p:nvPr>
            <p:ph type="title"/>
          </p:nvPr>
        </p:nvSpPr>
        <p:spPr/>
        <p:txBody>
          <a:bodyPr/>
          <a:lstStyle/>
          <a:p>
            <a:r>
              <a:rPr lang="en-US" dirty="0">
                <a:solidFill>
                  <a:schemeClr val="tx1"/>
                </a:solidFill>
                <a:latin typeface="Algerian" panose="04020705040A02060702" pitchFamily="82" charset="0"/>
              </a:rPr>
              <a:t>STATE CHART DIAGRAM:</a:t>
            </a:r>
          </a:p>
        </p:txBody>
      </p:sp>
      <p:pic>
        <p:nvPicPr>
          <p:cNvPr id="4" name="Content Placeholder 3">
            <a:extLst>
              <a:ext uri="{FF2B5EF4-FFF2-40B4-BE49-F238E27FC236}">
                <a16:creationId xmlns:a16="http://schemas.microsoft.com/office/drawing/2014/main" id="{E6C3A486-13AE-1749-2BA4-DDA3097B01FF}"/>
              </a:ext>
            </a:extLst>
          </p:cNvPr>
          <p:cNvPicPr>
            <a:picLocks noGrp="1" noChangeAspect="1"/>
          </p:cNvPicPr>
          <p:nvPr>
            <p:ph idx="1"/>
          </p:nvPr>
        </p:nvPicPr>
        <p:blipFill>
          <a:blip r:embed="rId2"/>
          <a:stretch>
            <a:fillRect/>
          </a:stretch>
        </p:blipFill>
        <p:spPr>
          <a:xfrm>
            <a:off x="1971675" y="1676400"/>
            <a:ext cx="5248275" cy="4572000"/>
          </a:xfrm>
          <a:prstGeom prst="rect">
            <a:avLst/>
          </a:prstGeom>
        </p:spPr>
      </p:pic>
    </p:spTree>
    <p:extLst>
      <p:ext uri="{BB962C8B-B14F-4D97-AF65-F5344CB8AC3E}">
        <p14:creationId xmlns:p14="http://schemas.microsoft.com/office/powerpoint/2010/main" val="2838654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BE322-0C80-5448-CFFE-4D87FB4BD98B}"/>
              </a:ext>
            </a:extLst>
          </p:cNvPr>
          <p:cNvSpPr>
            <a:spLocks noGrp="1"/>
          </p:cNvSpPr>
          <p:nvPr>
            <p:ph type="title"/>
          </p:nvPr>
        </p:nvSpPr>
        <p:spPr/>
        <p:txBody>
          <a:bodyPr/>
          <a:lstStyle/>
          <a:p>
            <a:r>
              <a:rPr lang="en-US" dirty="0">
                <a:solidFill>
                  <a:schemeClr val="tx1"/>
                </a:solidFill>
                <a:latin typeface="Algerian" panose="04020705040A02060702" pitchFamily="82" charset="0"/>
              </a:rPr>
              <a:t>ACTIVITY DIAGRAM:</a:t>
            </a:r>
          </a:p>
        </p:txBody>
      </p:sp>
      <p:pic>
        <p:nvPicPr>
          <p:cNvPr id="4" name="Content Placeholder 3">
            <a:extLst>
              <a:ext uri="{FF2B5EF4-FFF2-40B4-BE49-F238E27FC236}">
                <a16:creationId xmlns:a16="http://schemas.microsoft.com/office/drawing/2014/main" id="{B706B743-D2E7-BD08-8B5C-BB6D6B0DAA0F}"/>
              </a:ext>
            </a:extLst>
          </p:cNvPr>
          <p:cNvPicPr>
            <a:picLocks noGrp="1" noChangeAspect="1"/>
          </p:cNvPicPr>
          <p:nvPr>
            <p:ph idx="1"/>
          </p:nvPr>
        </p:nvPicPr>
        <p:blipFill>
          <a:blip r:embed="rId2"/>
          <a:stretch>
            <a:fillRect/>
          </a:stretch>
        </p:blipFill>
        <p:spPr>
          <a:xfrm>
            <a:off x="1981200" y="1628775"/>
            <a:ext cx="4518323" cy="4619625"/>
          </a:xfrm>
          <a:prstGeom prst="rect">
            <a:avLst/>
          </a:prstGeom>
        </p:spPr>
      </p:pic>
    </p:spTree>
    <p:extLst>
      <p:ext uri="{BB962C8B-B14F-4D97-AF65-F5344CB8AC3E}">
        <p14:creationId xmlns:p14="http://schemas.microsoft.com/office/powerpoint/2010/main" val="9668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1669A-8E47-2BD9-C4B5-6F73F99E00B0}"/>
              </a:ext>
            </a:extLst>
          </p:cNvPr>
          <p:cNvSpPr>
            <a:spLocks noGrp="1"/>
          </p:cNvSpPr>
          <p:nvPr>
            <p:ph type="title"/>
          </p:nvPr>
        </p:nvSpPr>
        <p:spPr>
          <a:xfrm>
            <a:off x="572559" y="609600"/>
            <a:ext cx="8596668" cy="1320800"/>
          </a:xfrm>
        </p:spPr>
        <p:txBody>
          <a:bodyPr/>
          <a:lstStyle/>
          <a:p>
            <a:r>
              <a:rPr lang="en-US" dirty="0">
                <a:solidFill>
                  <a:schemeClr val="tx1"/>
                </a:solidFill>
                <a:latin typeface="Algerian" panose="04020705040A02060702" pitchFamily="82" charset="0"/>
              </a:rPr>
              <a:t>OVERVIEW:</a:t>
            </a:r>
          </a:p>
        </p:txBody>
      </p:sp>
      <p:sp>
        <p:nvSpPr>
          <p:cNvPr id="4" name="TextBox 3">
            <a:extLst>
              <a:ext uri="{FF2B5EF4-FFF2-40B4-BE49-F238E27FC236}">
                <a16:creationId xmlns:a16="http://schemas.microsoft.com/office/drawing/2014/main" id="{E24AA2B6-0559-80F4-BC0C-C2506D2D8288}"/>
              </a:ext>
            </a:extLst>
          </p:cNvPr>
          <p:cNvSpPr txBox="1"/>
          <p:nvPr/>
        </p:nvSpPr>
        <p:spPr>
          <a:xfrm>
            <a:off x="933450" y="1390650"/>
            <a:ext cx="8420099" cy="5786199"/>
          </a:xfrm>
          <a:prstGeom prst="rect">
            <a:avLst/>
          </a:prstGeom>
          <a:noFill/>
        </p:spPr>
        <p:txBody>
          <a:bodyPr wrap="square" rtlCol="0">
            <a:spAutoFit/>
          </a:bodyPr>
          <a:lstStyle/>
          <a:p>
            <a:pPr algn="l"/>
            <a:r>
              <a:rPr lang="en-US" sz="2000" b="1" i="0" dirty="0">
                <a:solidFill>
                  <a:srgbClr val="0F0F0F"/>
                </a:solidFill>
                <a:effectLst/>
              </a:rPr>
              <a:t>Financial Reporting:</a:t>
            </a:r>
          </a:p>
          <a:p>
            <a:pPr algn="l"/>
            <a:endParaRPr lang="en-US" b="1" i="0" dirty="0">
              <a:solidFill>
                <a:srgbClr val="0F0F0F"/>
              </a:solidFill>
              <a:effectLst/>
            </a:endParaRPr>
          </a:p>
          <a:p>
            <a:pPr marL="285750" indent="-285750" algn="l">
              <a:buFont typeface="Wingdings" panose="05000000000000000000" pitchFamily="2" charset="2"/>
              <a:buChar char="Ø"/>
            </a:pPr>
            <a:r>
              <a:rPr lang="en-US" sz="2000" b="1" i="0" dirty="0">
                <a:solidFill>
                  <a:srgbClr val="0F0F0F"/>
                </a:solidFill>
                <a:effectLst/>
                <a:latin typeface="Söhne"/>
              </a:rPr>
              <a:t>Financial Statements:</a:t>
            </a:r>
            <a:r>
              <a:rPr lang="en-US" sz="2000" b="0" i="0" dirty="0">
                <a:solidFill>
                  <a:srgbClr val="0F0F0F"/>
                </a:solidFill>
                <a:effectLst/>
                <a:latin typeface="Söhne"/>
              </a:rPr>
              <a:t> Generates standard financial statements such as income statements, balance sheets, and cash flow statements.</a:t>
            </a:r>
          </a:p>
          <a:p>
            <a:pPr marL="285750" indent="-285750" algn="l">
              <a:buFont typeface="Wingdings" panose="05000000000000000000" pitchFamily="2" charset="2"/>
              <a:buChar char="Ø"/>
            </a:pPr>
            <a:r>
              <a:rPr lang="en-US" sz="2000" b="1" i="0" dirty="0">
                <a:solidFill>
                  <a:srgbClr val="0F0F0F"/>
                </a:solidFill>
                <a:effectLst/>
                <a:latin typeface="Söhne"/>
              </a:rPr>
              <a:t>Custom Reporting:</a:t>
            </a:r>
            <a:r>
              <a:rPr lang="en-US" sz="2000" b="0" i="0" dirty="0">
                <a:solidFill>
                  <a:srgbClr val="0F0F0F"/>
                </a:solidFill>
                <a:effectLst/>
                <a:latin typeface="Söhne"/>
              </a:rPr>
              <a:t> Allows for the creation of customized reports to meet specific business needs.</a:t>
            </a:r>
          </a:p>
          <a:p>
            <a:pPr marL="285750" indent="-285750" algn="l">
              <a:buFont typeface="Wingdings" panose="05000000000000000000" pitchFamily="2" charset="2"/>
              <a:buChar char="Ø"/>
            </a:pPr>
            <a:r>
              <a:rPr lang="en-US" sz="2000" b="1" i="0" dirty="0">
                <a:solidFill>
                  <a:srgbClr val="0F0F0F"/>
                </a:solidFill>
                <a:effectLst/>
                <a:latin typeface="Söhne"/>
              </a:rPr>
              <a:t>Real-time Reporting:</a:t>
            </a:r>
            <a:r>
              <a:rPr lang="en-US" sz="2000" b="0" i="0" dirty="0">
                <a:solidFill>
                  <a:srgbClr val="0F0F0F"/>
                </a:solidFill>
                <a:effectLst/>
                <a:latin typeface="Söhne"/>
              </a:rPr>
              <a:t> Provides up-to-date financial information for quick decision-making.</a:t>
            </a:r>
          </a:p>
          <a:p>
            <a:pPr algn="l"/>
            <a:endParaRPr lang="en-US" b="0" i="0" dirty="0">
              <a:solidFill>
                <a:srgbClr val="0F0F0F"/>
              </a:solidFill>
              <a:effectLst/>
              <a:latin typeface="Söhne"/>
            </a:endParaRPr>
          </a:p>
          <a:p>
            <a:pPr algn="l"/>
            <a:r>
              <a:rPr lang="en-US" sz="2000" b="1" i="0" dirty="0">
                <a:solidFill>
                  <a:srgbClr val="0F0F0F"/>
                </a:solidFill>
                <a:effectLst/>
              </a:rPr>
              <a:t>Accounting:</a:t>
            </a:r>
          </a:p>
          <a:p>
            <a:pPr algn="l"/>
            <a:endParaRPr lang="en-US" b="0" i="0" dirty="0">
              <a:solidFill>
                <a:srgbClr val="0F0F0F"/>
              </a:solidFill>
              <a:effectLst/>
            </a:endParaRPr>
          </a:p>
          <a:p>
            <a:pPr marL="285750" indent="-285750" algn="l">
              <a:buFont typeface="Wingdings" panose="05000000000000000000" pitchFamily="2" charset="2"/>
              <a:buChar char="Ø"/>
            </a:pPr>
            <a:r>
              <a:rPr lang="en-US" sz="2000" b="1" i="0" dirty="0">
                <a:solidFill>
                  <a:srgbClr val="0F0F0F"/>
                </a:solidFill>
                <a:effectLst/>
                <a:latin typeface="Söhne"/>
              </a:rPr>
              <a:t>General Ledger:</a:t>
            </a:r>
            <a:r>
              <a:rPr lang="en-US" sz="2000" b="0" i="0" dirty="0">
                <a:solidFill>
                  <a:srgbClr val="0F0F0F"/>
                </a:solidFill>
                <a:effectLst/>
                <a:latin typeface="Söhne"/>
              </a:rPr>
              <a:t> Tracks all financial transactions and maintains a record of accounts.</a:t>
            </a:r>
          </a:p>
          <a:p>
            <a:pPr marL="285750" indent="-285750" algn="l">
              <a:buFont typeface="Wingdings" panose="05000000000000000000" pitchFamily="2" charset="2"/>
              <a:buChar char="Ø"/>
            </a:pPr>
            <a:r>
              <a:rPr lang="en-US" sz="2000" b="1" i="0" dirty="0">
                <a:solidFill>
                  <a:srgbClr val="0F0F0F"/>
                </a:solidFill>
                <a:effectLst/>
                <a:latin typeface="Söhne"/>
              </a:rPr>
              <a:t>Accounts Payable:</a:t>
            </a:r>
            <a:r>
              <a:rPr lang="en-US" sz="2000" b="0" i="0" dirty="0">
                <a:solidFill>
                  <a:srgbClr val="0F0F0F"/>
                </a:solidFill>
                <a:effectLst/>
                <a:latin typeface="Söhne"/>
              </a:rPr>
              <a:t> Manages outgoing payments and vendor invoices.</a:t>
            </a:r>
          </a:p>
          <a:p>
            <a:pPr marL="285750" indent="-285750" algn="l">
              <a:buFont typeface="Wingdings" panose="05000000000000000000" pitchFamily="2" charset="2"/>
              <a:buChar char="Ø"/>
            </a:pPr>
            <a:r>
              <a:rPr lang="en-US" sz="2000" b="1" i="0" dirty="0">
                <a:solidFill>
                  <a:srgbClr val="0F0F0F"/>
                </a:solidFill>
                <a:effectLst/>
                <a:latin typeface="Söhne"/>
              </a:rPr>
              <a:t>Accounts Receivable:</a:t>
            </a:r>
            <a:r>
              <a:rPr lang="en-US" sz="2000" b="0" i="0" dirty="0">
                <a:solidFill>
                  <a:srgbClr val="0F0F0F"/>
                </a:solidFill>
                <a:effectLst/>
                <a:latin typeface="Söhne"/>
              </a:rPr>
              <a:t> Handles incoming payments and customer invoices.</a:t>
            </a:r>
          </a:p>
          <a:p>
            <a:pPr marL="285750" indent="-285750" algn="l">
              <a:buFont typeface="Wingdings" panose="05000000000000000000" pitchFamily="2" charset="2"/>
              <a:buChar char="Ø"/>
            </a:pPr>
            <a:r>
              <a:rPr lang="en-US" sz="2000" b="1" i="0" dirty="0">
                <a:solidFill>
                  <a:srgbClr val="0F0F0F"/>
                </a:solidFill>
                <a:effectLst/>
                <a:latin typeface="Söhne"/>
              </a:rPr>
              <a:t>Cash Management:</a:t>
            </a:r>
            <a:r>
              <a:rPr lang="en-US" sz="2000" b="0" i="0" dirty="0">
                <a:solidFill>
                  <a:srgbClr val="0F0F0F"/>
                </a:solidFill>
                <a:effectLst/>
                <a:latin typeface="Söhne"/>
              </a:rPr>
              <a:t> Monitors cash flow, ensuring there is enough liquidity to meet financial obligations.</a:t>
            </a:r>
          </a:p>
          <a:p>
            <a:pPr marL="285750" indent="-285750" algn="l">
              <a:buFont typeface="Wingdings" panose="05000000000000000000" pitchFamily="2" charset="2"/>
              <a:buChar char="Ø"/>
            </a:pPr>
            <a:endParaRPr lang="en-US" b="0" i="0" dirty="0">
              <a:solidFill>
                <a:srgbClr val="0F0F0F"/>
              </a:solidFill>
              <a:effectLst/>
              <a:latin typeface="Söhne"/>
            </a:endParaRPr>
          </a:p>
          <a:p>
            <a:endParaRPr lang="en-US" dirty="0"/>
          </a:p>
        </p:txBody>
      </p:sp>
    </p:spTree>
    <p:extLst>
      <p:ext uri="{BB962C8B-B14F-4D97-AF65-F5344CB8AC3E}">
        <p14:creationId xmlns:p14="http://schemas.microsoft.com/office/powerpoint/2010/main" val="3222452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F59113-64A1-BE59-7AB0-35BBF06BE70B}"/>
              </a:ext>
            </a:extLst>
          </p:cNvPr>
          <p:cNvSpPr txBox="1"/>
          <p:nvPr/>
        </p:nvSpPr>
        <p:spPr>
          <a:xfrm>
            <a:off x="1219200" y="966787"/>
            <a:ext cx="7810500" cy="5170646"/>
          </a:xfrm>
          <a:prstGeom prst="rect">
            <a:avLst/>
          </a:prstGeom>
          <a:noFill/>
        </p:spPr>
        <p:txBody>
          <a:bodyPr wrap="square" rtlCol="0">
            <a:spAutoFit/>
          </a:bodyPr>
          <a:lstStyle/>
          <a:p>
            <a:endParaRPr lang="en-US" dirty="0"/>
          </a:p>
          <a:p>
            <a:pPr algn="l"/>
            <a:r>
              <a:rPr lang="en-US" sz="2000" b="1" i="0" dirty="0">
                <a:solidFill>
                  <a:srgbClr val="0F0F0F"/>
                </a:solidFill>
                <a:effectLst/>
                <a:latin typeface="Söhne"/>
              </a:rPr>
              <a:t>Compliance and Risk Management:</a:t>
            </a:r>
          </a:p>
          <a:p>
            <a:pPr algn="l"/>
            <a:endParaRPr lang="en-US" sz="2000" b="0" i="0" dirty="0">
              <a:solidFill>
                <a:srgbClr val="0F0F0F"/>
              </a:solidFill>
              <a:effectLst/>
              <a:latin typeface="Söhne"/>
            </a:endParaRPr>
          </a:p>
          <a:p>
            <a:pPr marL="285750" indent="-285750" algn="l">
              <a:buFont typeface="Wingdings" panose="05000000000000000000" pitchFamily="2" charset="2"/>
              <a:buChar char="Ø"/>
            </a:pPr>
            <a:r>
              <a:rPr lang="en-US" sz="2000" b="1" i="0" dirty="0">
                <a:solidFill>
                  <a:srgbClr val="0F0F0F"/>
                </a:solidFill>
                <a:effectLst/>
                <a:latin typeface="Söhne"/>
              </a:rPr>
              <a:t>Compliance Monitoring:</a:t>
            </a:r>
            <a:r>
              <a:rPr lang="en-US" sz="2000" b="0" i="0" dirty="0">
                <a:solidFill>
                  <a:srgbClr val="0F0F0F"/>
                </a:solidFill>
                <a:effectLst/>
                <a:latin typeface="Söhne"/>
              </a:rPr>
              <a:t> Ensures that financial operations adhere to regulatory requirements and industry standards.</a:t>
            </a:r>
          </a:p>
          <a:p>
            <a:pPr marL="285750" indent="-285750" algn="l">
              <a:buFont typeface="Wingdings" panose="05000000000000000000" pitchFamily="2" charset="2"/>
              <a:buChar char="Ø"/>
            </a:pPr>
            <a:r>
              <a:rPr lang="en-US" sz="2000" b="1" i="0" dirty="0">
                <a:solidFill>
                  <a:srgbClr val="0F0F0F"/>
                </a:solidFill>
                <a:effectLst/>
                <a:latin typeface="Söhne"/>
              </a:rPr>
              <a:t>Risk Assessment:</a:t>
            </a:r>
            <a:r>
              <a:rPr lang="en-US" sz="2000" b="0" i="0" dirty="0">
                <a:solidFill>
                  <a:srgbClr val="0F0F0F"/>
                </a:solidFill>
                <a:effectLst/>
                <a:latin typeface="Söhne"/>
              </a:rPr>
              <a:t> Identifies and manages financial risks associated with the business.</a:t>
            </a:r>
          </a:p>
          <a:p>
            <a:pPr marL="285750" indent="-285750" algn="l">
              <a:buFont typeface="Wingdings" panose="05000000000000000000" pitchFamily="2" charset="2"/>
              <a:buChar char="Ø"/>
            </a:pPr>
            <a:endParaRPr lang="en-US" dirty="0">
              <a:solidFill>
                <a:srgbClr val="0F0F0F"/>
              </a:solidFill>
              <a:latin typeface="Söhne"/>
            </a:endParaRPr>
          </a:p>
          <a:p>
            <a:pPr algn="l"/>
            <a:r>
              <a:rPr lang="en-US" sz="2000" b="1" i="0" dirty="0">
                <a:solidFill>
                  <a:srgbClr val="0F0F0F"/>
                </a:solidFill>
                <a:effectLst/>
                <a:latin typeface="Söhne"/>
              </a:rPr>
              <a:t>Security and Audit Trails:</a:t>
            </a:r>
          </a:p>
          <a:p>
            <a:pPr algn="l"/>
            <a:endParaRPr lang="en-US" sz="2000" b="0" i="0" dirty="0">
              <a:solidFill>
                <a:srgbClr val="0F0F0F"/>
              </a:solidFill>
              <a:effectLst/>
              <a:latin typeface="Söhne"/>
            </a:endParaRPr>
          </a:p>
          <a:p>
            <a:pPr marL="285750" indent="-285750" algn="l">
              <a:buFont typeface="Wingdings" panose="05000000000000000000" pitchFamily="2" charset="2"/>
              <a:buChar char="Ø"/>
            </a:pPr>
            <a:r>
              <a:rPr lang="en-US" sz="2000" b="1" i="0" dirty="0">
                <a:solidFill>
                  <a:srgbClr val="0F0F0F"/>
                </a:solidFill>
                <a:effectLst/>
                <a:latin typeface="Söhne"/>
              </a:rPr>
              <a:t>User Permissions:</a:t>
            </a:r>
            <a:r>
              <a:rPr lang="en-US" sz="2000" b="0" i="0" dirty="0">
                <a:solidFill>
                  <a:srgbClr val="0F0F0F"/>
                </a:solidFill>
                <a:effectLst/>
                <a:latin typeface="Söhne"/>
              </a:rPr>
              <a:t> Defines roles and permissions to restrict access to sensitive financial data.</a:t>
            </a:r>
          </a:p>
          <a:p>
            <a:pPr marL="285750" indent="-285750" algn="l">
              <a:buFont typeface="Wingdings" panose="05000000000000000000" pitchFamily="2" charset="2"/>
              <a:buChar char="Ø"/>
            </a:pPr>
            <a:r>
              <a:rPr lang="en-US" sz="2000" b="1" i="0" dirty="0">
                <a:solidFill>
                  <a:srgbClr val="0F0F0F"/>
                </a:solidFill>
                <a:effectLst/>
                <a:latin typeface="Söhne"/>
              </a:rPr>
              <a:t>Audit Trails:</a:t>
            </a:r>
            <a:r>
              <a:rPr lang="en-US" sz="2000" b="0" i="0" dirty="0">
                <a:solidFill>
                  <a:srgbClr val="0F0F0F"/>
                </a:solidFill>
                <a:effectLst/>
                <a:latin typeface="Söhne"/>
              </a:rPr>
              <a:t> Maintains a detailed log of all financial transactions and user activities for auditing purposes.</a:t>
            </a:r>
          </a:p>
          <a:p>
            <a:pPr marL="285750" indent="-285750" algn="l">
              <a:buFont typeface="Wingdings" panose="05000000000000000000" pitchFamily="2" charset="2"/>
              <a:buChar char="Ø"/>
            </a:pPr>
            <a:endParaRPr lang="en-US" b="0" i="0" dirty="0">
              <a:solidFill>
                <a:srgbClr val="0F0F0F"/>
              </a:solidFill>
              <a:effectLst/>
              <a:latin typeface="Söhne"/>
            </a:endParaRPr>
          </a:p>
          <a:p>
            <a:endParaRPr lang="en-US" dirty="0"/>
          </a:p>
          <a:p>
            <a:endParaRPr lang="en-US" dirty="0"/>
          </a:p>
        </p:txBody>
      </p:sp>
    </p:spTree>
    <p:extLst>
      <p:ext uri="{BB962C8B-B14F-4D97-AF65-F5344CB8AC3E}">
        <p14:creationId xmlns:p14="http://schemas.microsoft.com/office/powerpoint/2010/main" val="1965644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6D024-E0B2-B29E-C7BB-347ACBEC726E}"/>
              </a:ext>
            </a:extLst>
          </p:cNvPr>
          <p:cNvSpPr>
            <a:spLocks noGrp="1"/>
          </p:cNvSpPr>
          <p:nvPr>
            <p:ph type="title"/>
          </p:nvPr>
        </p:nvSpPr>
        <p:spPr/>
        <p:txBody>
          <a:bodyPr/>
          <a:lstStyle/>
          <a:p>
            <a:r>
              <a:rPr lang="en-US" dirty="0">
                <a:solidFill>
                  <a:schemeClr val="tx1"/>
                </a:solidFill>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1BFE6ADB-CA5C-F5C8-7094-1A93A3DFBBAC}"/>
              </a:ext>
            </a:extLst>
          </p:cNvPr>
          <p:cNvSpPr>
            <a:spLocks noGrp="1"/>
          </p:cNvSpPr>
          <p:nvPr>
            <p:ph idx="1"/>
          </p:nvPr>
        </p:nvSpPr>
        <p:spPr>
          <a:xfrm>
            <a:off x="677334" y="1704975"/>
            <a:ext cx="8596668" cy="4336387"/>
          </a:xfrm>
        </p:spPr>
        <p:txBody>
          <a:bodyPr>
            <a:normAutofit lnSpcReduction="10000"/>
          </a:bodyPr>
          <a:lstStyle/>
          <a:p>
            <a:pPr algn="l">
              <a:buFont typeface="Wingdings" panose="05000000000000000000" pitchFamily="2" charset="2"/>
              <a:buChar char="Ø"/>
            </a:pPr>
            <a:r>
              <a:rPr lang="en-US" sz="2000" b="0" i="0" dirty="0">
                <a:solidFill>
                  <a:srgbClr val="0F0F0F"/>
                </a:solidFill>
                <a:effectLst/>
                <a:latin typeface="Söhne"/>
              </a:rPr>
              <a:t>The reliance on manual data entry and paper-based systems results in a high probability of errors in financial transactions and reporting.</a:t>
            </a:r>
          </a:p>
          <a:p>
            <a:pPr algn="l">
              <a:buFont typeface="Wingdings" panose="05000000000000000000" pitchFamily="2" charset="2"/>
              <a:buChar char="Ø"/>
            </a:pPr>
            <a:r>
              <a:rPr lang="en-US" sz="2000" b="0" i="0" dirty="0">
                <a:solidFill>
                  <a:srgbClr val="0F0F0F"/>
                </a:solidFill>
                <a:effectLst/>
                <a:latin typeface="Söhne"/>
              </a:rPr>
              <a:t>Inefficiencies in data reconciliation and validation processes lead to delays and inaccuracies in financial statements.</a:t>
            </a:r>
          </a:p>
          <a:p>
            <a:pPr>
              <a:buFont typeface="Wingdings" panose="05000000000000000000" pitchFamily="2" charset="2"/>
              <a:buChar char="Ø"/>
            </a:pPr>
            <a:r>
              <a:rPr lang="en-US" sz="2000" b="0" i="0" dirty="0">
                <a:solidFill>
                  <a:srgbClr val="0F0F0F"/>
                </a:solidFill>
                <a:effectLst/>
                <a:latin typeface="Söhne"/>
              </a:rPr>
              <a:t>The current financial management system lacks robust reporting tools, making it difficult for stakeholders to access real-time financial information.</a:t>
            </a:r>
          </a:p>
          <a:p>
            <a:pPr>
              <a:buFont typeface="Wingdings" panose="05000000000000000000" pitchFamily="2" charset="2"/>
              <a:buChar char="Ø"/>
            </a:pPr>
            <a:r>
              <a:rPr lang="en-US" sz="2000" b="0" i="0" dirty="0">
                <a:solidFill>
                  <a:srgbClr val="0F0F0F"/>
                </a:solidFill>
                <a:effectLst/>
                <a:latin typeface="Söhne"/>
              </a:rPr>
              <a:t>Manual compliance tracking processes are prone to oversights, exposing the organization to regulatory risks and potential legal consequences.</a:t>
            </a:r>
            <a:endParaRPr lang="en-US" sz="2000" dirty="0">
              <a:solidFill>
                <a:srgbClr val="0F0F0F"/>
              </a:solidFill>
              <a:latin typeface="Söhne"/>
            </a:endParaRPr>
          </a:p>
          <a:p>
            <a:pPr algn="l">
              <a:buFont typeface="Wingdings" panose="05000000000000000000" pitchFamily="2" charset="2"/>
              <a:buChar char="Ø"/>
            </a:pPr>
            <a:r>
              <a:rPr lang="en-US" sz="2000" b="0" i="0" dirty="0">
                <a:solidFill>
                  <a:srgbClr val="0F0F0F"/>
                </a:solidFill>
                <a:effectLst/>
                <a:latin typeface="Söhne"/>
              </a:rPr>
              <a:t>The current system lacks robust security features, posing a potential risk to the confidentiality and integrity of sensitive financial data.</a:t>
            </a:r>
          </a:p>
          <a:p>
            <a:pPr algn="l">
              <a:buFont typeface="Wingdings" panose="05000000000000000000" pitchFamily="2" charset="2"/>
              <a:buChar char="Ø"/>
            </a:pPr>
            <a:r>
              <a:rPr lang="en-US" sz="2000" b="0" i="0" dirty="0">
                <a:solidFill>
                  <a:srgbClr val="0F0F0F"/>
                </a:solidFill>
                <a:effectLst/>
                <a:latin typeface="Söhne"/>
              </a:rPr>
              <a:t>Inadequate user access controls may lead to unauthorized access and potential data breaches.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11731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0AD03-FA58-CAC1-5A83-BDCE1FBF6F24}"/>
              </a:ext>
            </a:extLst>
          </p:cNvPr>
          <p:cNvSpPr>
            <a:spLocks noGrp="1"/>
          </p:cNvSpPr>
          <p:nvPr>
            <p:ph type="title"/>
          </p:nvPr>
        </p:nvSpPr>
        <p:spPr/>
        <p:txBody>
          <a:bodyPr/>
          <a:lstStyle/>
          <a:p>
            <a:r>
              <a:rPr lang="en-US" dirty="0">
                <a:solidFill>
                  <a:schemeClr val="tx1"/>
                </a:solidFill>
                <a:latin typeface="Algerian" panose="04020705040A02060702" pitchFamily="82" charset="0"/>
              </a:rPr>
              <a:t>OBJECTIVE:</a:t>
            </a:r>
          </a:p>
        </p:txBody>
      </p:sp>
      <p:sp>
        <p:nvSpPr>
          <p:cNvPr id="3" name="Content Placeholder 2">
            <a:extLst>
              <a:ext uri="{FF2B5EF4-FFF2-40B4-BE49-F238E27FC236}">
                <a16:creationId xmlns:a16="http://schemas.microsoft.com/office/drawing/2014/main" id="{37D140E5-7E3B-8CB1-7467-B536735AA1BF}"/>
              </a:ext>
            </a:extLst>
          </p:cNvPr>
          <p:cNvSpPr>
            <a:spLocks noGrp="1"/>
          </p:cNvSpPr>
          <p:nvPr>
            <p:ph idx="1"/>
          </p:nvPr>
        </p:nvSpPr>
        <p:spPr>
          <a:xfrm>
            <a:off x="677334" y="1846264"/>
            <a:ext cx="8596668" cy="3880773"/>
          </a:xfrm>
        </p:spPr>
        <p:txBody>
          <a:bodyPr>
            <a:normAutofit lnSpcReduction="10000"/>
          </a:bodyPr>
          <a:lstStyle/>
          <a:p>
            <a:pPr algn="l">
              <a:buFont typeface="Wingdings" panose="05000000000000000000" pitchFamily="2" charset="2"/>
              <a:buChar char="Ø"/>
            </a:pPr>
            <a:r>
              <a:rPr lang="en-US" sz="2000" b="1" i="0" dirty="0">
                <a:solidFill>
                  <a:srgbClr val="000000"/>
                </a:solidFill>
                <a:effectLst/>
                <a:latin typeface="Oracle Sans"/>
              </a:rPr>
              <a:t>Maximizing profits:</a:t>
            </a:r>
            <a:r>
              <a:rPr lang="en-US" sz="2000" b="0" i="0" dirty="0">
                <a:solidFill>
                  <a:srgbClr val="000000"/>
                </a:solidFill>
                <a:effectLst/>
                <a:latin typeface="Oracle Sans"/>
              </a:rPr>
              <a:t> Provide insights on, for example, rising costs of raw materials that might trigger an increase in the cost of goods sold.</a:t>
            </a:r>
          </a:p>
          <a:p>
            <a:pPr>
              <a:buFont typeface="Wingdings" panose="05000000000000000000" pitchFamily="2" charset="2"/>
              <a:buChar char="Ø"/>
            </a:pPr>
            <a:r>
              <a:rPr lang="en-US" sz="2000" b="1" i="0" dirty="0">
                <a:solidFill>
                  <a:srgbClr val="000000"/>
                </a:solidFill>
                <a:effectLst/>
                <a:latin typeface="Oracle Sans"/>
              </a:rPr>
              <a:t>Tracking liquidity and cash flow:</a:t>
            </a:r>
            <a:r>
              <a:rPr lang="en-US" sz="2000" b="0" i="0" dirty="0">
                <a:solidFill>
                  <a:srgbClr val="000000"/>
                </a:solidFill>
                <a:effectLst/>
                <a:latin typeface="Oracle Sans"/>
              </a:rPr>
              <a:t> Ensure the company has enough money on hand to meet its obligations.</a:t>
            </a:r>
          </a:p>
          <a:p>
            <a:pPr algn="l">
              <a:buFont typeface="Wingdings" panose="05000000000000000000" pitchFamily="2" charset="2"/>
              <a:buChar char="Ø"/>
            </a:pPr>
            <a:r>
              <a:rPr lang="en-US" sz="2000" b="1" i="0" dirty="0">
                <a:solidFill>
                  <a:srgbClr val="000000"/>
                </a:solidFill>
                <a:effectLst/>
                <a:latin typeface="Oracle Sans"/>
              </a:rPr>
              <a:t>Ensuring compliance:</a:t>
            </a:r>
            <a:r>
              <a:rPr lang="en-US" sz="2000" b="0" i="0" dirty="0">
                <a:solidFill>
                  <a:srgbClr val="000000"/>
                </a:solidFill>
                <a:effectLst/>
                <a:latin typeface="Oracle Sans"/>
              </a:rPr>
              <a:t> Keep up with state, federal and industry-specific regulations.</a:t>
            </a:r>
          </a:p>
          <a:p>
            <a:pPr algn="l">
              <a:buFont typeface="Wingdings" panose="05000000000000000000" pitchFamily="2" charset="2"/>
              <a:buChar char="Ø"/>
            </a:pPr>
            <a:r>
              <a:rPr lang="en-US" sz="2000" b="1" i="0" dirty="0">
                <a:solidFill>
                  <a:srgbClr val="000000"/>
                </a:solidFill>
                <a:effectLst/>
                <a:latin typeface="Oracle Sans"/>
              </a:rPr>
              <a:t>Developing financial scenarios:</a:t>
            </a:r>
            <a:r>
              <a:rPr lang="en-US" sz="2000" b="0" i="0" dirty="0">
                <a:solidFill>
                  <a:srgbClr val="000000"/>
                </a:solidFill>
                <a:effectLst/>
                <a:latin typeface="Oracle Sans"/>
              </a:rPr>
              <a:t> These are based on </a:t>
            </a:r>
            <a:r>
              <a:rPr lang="en-US" sz="2000" b="0" i="0" u="none" strike="noStrike" dirty="0">
                <a:solidFill>
                  <a:srgbClr val="00688C"/>
                </a:solidFill>
                <a:effectLst/>
                <a:latin typeface="Oracle Sans"/>
                <a:hlinkClick r:id="rId2"/>
              </a:rPr>
              <a:t>the business’ current state</a:t>
            </a:r>
            <a:r>
              <a:rPr lang="en-US" sz="2000" b="0" i="0" dirty="0">
                <a:solidFill>
                  <a:srgbClr val="000000"/>
                </a:solidFill>
                <a:effectLst/>
                <a:latin typeface="Oracle Sans"/>
              </a:rPr>
              <a:t> and forecasts that assume a wide range of outcomes based on possible market conditions.</a:t>
            </a:r>
          </a:p>
          <a:p>
            <a:pPr algn="l">
              <a:buFont typeface="Wingdings" panose="05000000000000000000" pitchFamily="2" charset="2"/>
              <a:buChar char="Ø"/>
            </a:pPr>
            <a:r>
              <a:rPr lang="en-US" sz="2000" b="1" i="0" dirty="0">
                <a:solidFill>
                  <a:srgbClr val="000000"/>
                </a:solidFill>
                <a:effectLst/>
                <a:latin typeface="Oracle Sans"/>
              </a:rPr>
              <a:t>Manage relationships:</a:t>
            </a:r>
            <a:r>
              <a:rPr lang="en-US" sz="2000" b="0" i="0" dirty="0">
                <a:solidFill>
                  <a:srgbClr val="000000"/>
                </a:solidFill>
                <a:effectLst/>
                <a:latin typeface="Oracle Sans"/>
              </a:rPr>
              <a:t> Dealing effectively with </a:t>
            </a:r>
            <a:r>
              <a:rPr lang="en-US" sz="2000" b="0" i="0" u="none" strike="noStrike" dirty="0">
                <a:solidFill>
                  <a:srgbClr val="00688C"/>
                </a:solidFill>
                <a:effectLst/>
                <a:latin typeface="Oracle Sans"/>
                <a:hlinkClick r:id="rId3"/>
              </a:rPr>
              <a:t>investors</a:t>
            </a:r>
            <a:r>
              <a:rPr lang="en-US" sz="2000" b="0" i="0" dirty="0">
                <a:solidFill>
                  <a:srgbClr val="000000"/>
                </a:solidFill>
                <a:effectLst/>
                <a:latin typeface="Oracle Sans"/>
              </a:rPr>
              <a:t> and the </a:t>
            </a:r>
            <a:r>
              <a:rPr lang="en-US" sz="2000" b="0" i="0" u="none" strike="noStrike" dirty="0">
                <a:solidFill>
                  <a:srgbClr val="00688C"/>
                </a:solidFill>
                <a:effectLst/>
                <a:latin typeface="Oracle Sans"/>
                <a:hlinkClick r:id="rId4"/>
              </a:rPr>
              <a:t>boards of directors</a:t>
            </a:r>
            <a:r>
              <a:rPr lang="en-US" sz="2000" b="0" i="0" dirty="0">
                <a:solidFill>
                  <a:srgbClr val="000000"/>
                </a:solidFill>
                <a:effectLst/>
                <a:latin typeface="Oracle Sans"/>
              </a:rPr>
              <a:t>.</a:t>
            </a:r>
          </a:p>
          <a:p>
            <a:pPr algn="l">
              <a:buFont typeface="Wingdings" panose="05000000000000000000" pitchFamily="2" charset="2"/>
              <a:buChar char="Ø"/>
            </a:pPr>
            <a:endParaRPr lang="en-US" sz="2000" b="0" i="0" dirty="0">
              <a:solidFill>
                <a:srgbClr val="0F0F0F"/>
              </a:solidFill>
              <a:effectLst/>
              <a:latin typeface="Söhne"/>
            </a:endParaRPr>
          </a:p>
          <a:p>
            <a:pPr algn="l">
              <a:buFont typeface="Wingdings" panose="05000000000000000000" pitchFamily="2" charset="2"/>
              <a:buChar char="Ø"/>
            </a:pPr>
            <a:endParaRPr lang="en-US" sz="2000" b="0" i="0" dirty="0">
              <a:solidFill>
                <a:srgbClr val="0F0F0F"/>
              </a:solidFill>
              <a:effectLst/>
              <a:latin typeface="Söhne"/>
            </a:endParaRPr>
          </a:p>
          <a:p>
            <a:pPr algn="l">
              <a:buFont typeface="Wingdings" panose="05000000000000000000" pitchFamily="2" charset="2"/>
              <a:buChar char="Ø"/>
            </a:pPr>
            <a:endParaRPr lang="en-US" b="0" i="0" dirty="0">
              <a:solidFill>
                <a:srgbClr val="0F0F0F"/>
              </a:solidFill>
              <a:effectLst/>
              <a:latin typeface="Söhne"/>
            </a:endParaRPr>
          </a:p>
          <a:p>
            <a:endParaRPr lang="en-US" dirty="0"/>
          </a:p>
        </p:txBody>
      </p:sp>
    </p:spTree>
    <p:extLst>
      <p:ext uri="{BB962C8B-B14F-4D97-AF65-F5344CB8AC3E}">
        <p14:creationId xmlns:p14="http://schemas.microsoft.com/office/powerpoint/2010/main" val="323836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4134E-865E-CF72-FB0C-267638D6B88C}"/>
              </a:ext>
            </a:extLst>
          </p:cNvPr>
          <p:cNvSpPr>
            <a:spLocks noGrp="1"/>
          </p:cNvSpPr>
          <p:nvPr>
            <p:ph type="title"/>
          </p:nvPr>
        </p:nvSpPr>
        <p:spPr>
          <a:xfrm>
            <a:off x="515409" y="10582"/>
            <a:ext cx="3854528" cy="1278466"/>
          </a:xfrm>
        </p:spPr>
        <p:txBody>
          <a:bodyPr>
            <a:normAutofit/>
          </a:bodyPr>
          <a:lstStyle/>
          <a:p>
            <a:r>
              <a:rPr lang="en-US" sz="3600" dirty="0">
                <a:latin typeface="Algerian" panose="04020705040A02060702" pitchFamily="82" charset="0"/>
              </a:rPr>
              <a:t> </a:t>
            </a:r>
            <a:r>
              <a:rPr lang="en-US" sz="3600" dirty="0">
                <a:solidFill>
                  <a:schemeClr val="tx1"/>
                </a:solidFill>
                <a:latin typeface="Algerian" panose="04020705040A02060702" pitchFamily="82" charset="0"/>
              </a:rPr>
              <a:t>SCOPE:</a:t>
            </a:r>
          </a:p>
        </p:txBody>
      </p:sp>
      <p:sp>
        <p:nvSpPr>
          <p:cNvPr id="4" name="Text Placeholder 3">
            <a:extLst>
              <a:ext uri="{FF2B5EF4-FFF2-40B4-BE49-F238E27FC236}">
                <a16:creationId xmlns:a16="http://schemas.microsoft.com/office/drawing/2014/main" id="{FB6438D7-BABB-386F-865F-6229F24DD440}"/>
              </a:ext>
            </a:extLst>
          </p:cNvPr>
          <p:cNvSpPr>
            <a:spLocks noGrp="1"/>
          </p:cNvSpPr>
          <p:nvPr>
            <p:ph type="body" sz="half" idx="2"/>
          </p:nvPr>
        </p:nvSpPr>
        <p:spPr>
          <a:xfrm>
            <a:off x="677334" y="1485900"/>
            <a:ext cx="4370916" cy="3886199"/>
          </a:xfrm>
        </p:spPr>
        <p:txBody>
          <a:bodyPr>
            <a:normAutofit/>
          </a:bodyPr>
          <a:lstStyle/>
          <a:p>
            <a:pPr algn="l"/>
            <a:r>
              <a:rPr lang="en-US" sz="2000" b="1" i="0" dirty="0">
                <a:solidFill>
                  <a:srgbClr val="000000"/>
                </a:solidFill>
                <a:effectLst/>
                <a:latin typeface="Oracle Sans"/>
              </a:rPr>
              <a:t>1.Planning:</a:t>
            </a:r>
          </a:p>
          <a:p>
            <a:pPr algn="l"/>
            <a:r>
              <a:rPr lang="en-US" sz="2200" b="0" i="0" dirty="0">
                <a:solidFill>
                  <a:srgbClr val="000000"/>
                </a:solidFill>
                <a:effectLst/>
                <a:latin typeface="Oracle Sans"/>
              </a:rPr>
              <a:t>The financial manager projects how much money the company will need in order to maintain positive cash flow, allocate funds to grow or add new products or services and cope with unexpected events, and shares that information with business colleagues.</a:t>
            </a:r>
          </a:p>
          <a:p>
            <a:pPr algn="l"/>
            <a:endParaRPr lang="en-US" sz="2400" b="0" i="0" dirty="0">
              <a:solidFill>
                <a:srgbClr val="000000"/>
              </a:solidFill>
              <a:effectLst/>
              <a:latin typeface="Oracle Sans"/>
            </a:endParaRPr>
          </a:p>
          <a:p>
            <a:pPr algn="l"/>
            <a:endParaRPr lang="en-US" sz="1800" b="0" i="0" dirty="0">
              <a:solidFill>
                <a:srgbClr val="000000"/>
              </a:solidFill>
              <a:effectLst/>
              <a:latin typeface="Oracle Sans"/>
            </a:endParaRPr>
          </a:p>
          <a:p>
            <a:pPr algn="l"/>
            <a:endParaRPr lang="en-US" sz="1800" b="0" i="0" dirty="0">
              <a:solidFill>
                <a:srgbClr val="000000"/>
              </a:solidFill>
              <a:effectLst/>
              <a:latin typeface="Oracle Sans"/>
            </a:endParaRPr>
          </a:p>
          <a:p>
            <a:endParaRPr lang="en-US" dirty="0"/>
          </a:p>
        </p:txBody>
      </p:sp>
      <p:pic>
        <p:nvPicPr>
          <p:cNvPr id="6" name="Content Placeholder 5">
            <a:extLst>
              <a:ext uri="{FF2B5EF4-FFF2-40B4-BE49-F238E27FC236}">
                <a16:creationId xmlns:a16="http://schemas.microsoft.com/office/drawing/2014/main" id="{D435976E-948F-7390-D385-1A2711519030}"/>
              </a:ext>
            </a:extLst>
          </p:cNvPr>
          <p:cNvPicPr>
            <a:picLocks noGrp="1" noChangeAspect="1"/>
          </p:cNvPicPr>
          <p:nvPr>
            <p:ph idx="1"/>
          </p:nvPr>
        </p:nvPicPr>
        <p:blipFill>
          <a:blip r:embed="rId2"/>
          <a:stretch>
            <a:fillRect/>
          </a:stretch>
        </p:blipFill>
        <p:spPr>
          <a:xfrm>
            <a:off x="5275263" y="2020659"/>
            <a:ext cx="4513262" cy="2648407"/>
          </a:xfrm>
          <a:prstGeom prst="rect">
            <a:avLst/>
          </a:prstGeom>
        </p:spPr>
      </p:pic>
    </p:spTree>
    <p:extLst>
      <p:ext uri="{BB962C8B-B14F-4D97-AF65-F5344CB8AC3E}">
        <p14:creationId xmlns:p14="http://schemas.microsoft.com/office/powerpoint/2010/main" val="3809467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94B0E5-CEF2-8AC8-B892-CEEE670A5752}"/>
              </a:ext>
            </a:extLst>
          </p:cNvPr>
          <p:cNvSpPr txBox="1"/>
          <p:nvPr/>
        </p:nvSpPr>
        <p:spPr>
          <a:xfrm>
            <a:off x="1181099" y="314325"/>
            <a:ext cx="6981825" cy="8032968"/>
          </a:xfrm>
          <a:prstGeom prst="rect">
            <a:avLst/>
          </a:prstGeom>
          <a:noFill/>
        </p:spPr>
        <p:txBody>
          <a:bodyPr wrap="square" rtlCol="0">
            <a:spAutoFit/>
          </a:bodyPr>
          <a:lstStyle/>
          <a:p>
            <a:endParaRPr lang="en-US" dirty="0"/>
          </a:p>
          <a:p>
            <a:pPr algn="l"/>
            <a:r>
              <a:rPr lang="en-US" sz="2000" b="1" i="0" dirty="0">
                <a:solidFill>
                  <a:srgbClr val="000000"/>
                </a:solidFill>
                <a:effectLst/>
                <a:latin typeface="Oracle Sans"/>
              </a:rPr>
              <a:t>2.Budgeting:</a:t>
            </a:r>
          </a:p>
          <a:p>
            <a:pPr algn="l"/>
            <a:r>
              <a:rPr lang="en-US" sz="2000" b="0" i="0" dirty="0">
                <a:solidFill>
                  <a:srgbClr val="000000"/>
                </a:solidFill>
                <a:effectLst/>
                <a:latin typeface="Oracle Sans"/>
              </a:rPr>
              <a:t>	The financial manager allocates the company’s available funds to meet costs, such as mortgages or rents, salaries, raw materials, employee T&amp;E and other obligations. Ideally there will be some left to put aside for emergencies and to fund new business opportunities.</a:t>
            </a:r>
          </a:p>
          <a:p>
            <a:pPr algn="l"/>
            <a:endParaRPr lang="en-US" sz="2000" b="0" i="0" dirty="0">
              <a:solidFill>
                <a:srgbClr val="000000"/>
              </a:solidFill>
              <a:effectLst/>
              <a:latin typeface="Oracle Sans"/>
            </a:endParaRPr>
          </a:p>
          <a:p>
            <a:pPr algn="l"/>
            <a:r>
              <a:rPr lang="en-US" sz="2000" b="1" i="0" dirty="0">
                <a:solidFill>
                  <a:srgbClr val="000000"/>
                </a:solidFill>
                <a:effectLst/>
                <a:latin typeface="Oracle Sans"/>
              </a:rPr>
              <a:t>3.Managing and assessing risk:</a:t>
            </a:r>
          </a:p>
          <a:p>
            <a:pPr algn="l"/>
            <a:r>
              <a:rPr lang="en-US" sz="2000" b="0" i="0" dirty="0">
                <a:solidFill>
                  <a:srgbClr val="000000"/>
                </a:solidFill>
                <a:effectLst/>
                <a:latin typeface="Oracle Sans"/>
              </a:rPr>
              <a:t>	Line-of-business executives look to their financial managers to assess and provide compensating controls for a variety of risks, including:</a:t>
            </a:r>
          </a:p>
          <a:p>
            <a:pPr algn="l"/>
            <a:endParaRPr lang="en-US" sz="2000" b="0" i="0" dirty="0">
              <a:solidFill>
                <a:srgbClr val="000000"/>
              </a:solidFill>
              <a:effectLst/>
              <a:latin typeface="Oracle Sans"/>
            </a:endParaRPr>
          </a:p>
          <a:p>
            <a:pPr marL="342900" indent="-342900">
              <a:buFont typeface="Wingdings" panose="05000000000000000000" pitchFamily="2" charset="2"/>
              <a:buChar char="Ø"/>
            </a:pPr>
            <a:r>
              <a:rPr lang="en-US" sz="2000" b="1" i="0" dirty="0">
                <a:solidFill>
                  <a:srgbClr val="000000"/>
                </a:solidFill>
                <a:effectLst/>
                <a:latin typeface="Oracle Sans"/>
              </a:rPr>
              <a:t>Market risk: </a:t>
            </a:r>
            <a:r>
              <a:rPr lang="en-US" sz="2000" b="0" i="0" dirty="0">
                <a:solidFill>
                  <a:srgbClr val="000000"/>
                </a:solidFill>
                <a:effectLst/>
                <a:latin typeface="Oracle Sans"/>
              </a:rPr>
              <a:t>Affects the business’ investments as well as, for public companies, reporting and stock performance.</a:t>
            </a:r>
          </a:p>
          <a:p>
            <a:pPr marL="342900" indent="-342900">
              <a:buFont typeface="Wingdings" panose="05000000000000000000" pitchFamily="2" charset="2"/>
              <a:buChar char="Ø"/>
            </a:pPr>
            <a:r>
              <a:rPr lang="en-US" sz="2000" b="1" i="0" dirty="0">
                <a:solidFill>
                  <a:srgbClr val="000000"/>
                </a:solidFill>
                <a:effectLst/>
                <a:latin typeface="Oracle Sans"/>
              </a:rPr>
              <a:t>Credit risk: </a:t>
            </a:r>
            <a:r>
              <a:rPr lang="en-US" sz="2000" b="0" i="0" dirty="0">
                <a:solidFill>
                  <a:srgbClr val="000000"/>
                </a:solidFill>
                <a:effectLst/>
                <a:latin typeface="Oracle Sans"/>
              </a:rPr>
              <a:t>The effects of, for example, customers not paying their invoices on time and thus the business not having funds to meet obligations, which may adversely affect creditworthiness and </a:t>
            </a:r>
            <a:r>
              <a:rPr lang="en-US" sz="2000" b="0" i="0" u="none" strike="noStrike" dirty="0">
                <a:solidFill>
                  <a:srgbClr val="00688C"/>
                </a:solidFill>
                <a:effectLst/>
                <a:latin typeface="Oracle Sans"/>
                <a:hlinkClick r:id="rId2"/>
              </a:rPr>
              <a:t>valuation, which dictates ability to borrow at favorable rates</a:t>
            </a:r>
            <a:r>
              <a:rPr lang="en-US" sz="2000" b="0" i="0" dirty="0">
                <a:solidFill>
                  <a:srgbClr val="000000"/>
                </a:solidFill>
                <a:effectLst/>
                <a:latin typeface="Oracle Sans"/>
              </a:rPr>
              <a:t>.</a:t>
            </a:r>
          </a:p>
          <a:p>
            <a:pPr marL="342900" indent="-342900">
              <a:buFont typeface="Wingdings" panose="05000000000000000000" pitchFamily="2" charset="2"/>
              <a:buChar char="Ø"/>
            </a:pPr>
            <a:endParaRPr lang="en-US" sz="2000" b="0" i="0" dirty="0">
              <a:solidFill>
                <a:srgbClr val="000000"/>
              </a:solidFill>
              <a:effectLst/>
              <a:latin typeface="Oracle Sans"/>
            </a:endParaRPr>
          </a:p>
          <a:p>
            <a:pPr marL="342900" indent="-342900">
              <a:buFont typeface="Wingdings" panose="05000000000000000000" pitchFamily="2" charset="2"/>
              <a:buChar char="Ø"/>
            </a:pPr>
            <a:endParaRPr lang="en-US" sz="2000" b="0" i="0" dirty="0">
              <a:solidFill>
                <a:srgbClr val="000000"/>
              </a:solidFill>
              <a:effectLst/>
              <a:latin typeface="Oracle Sans"/>
            </a:endParaRPr>
          </a:p>
          <a:p>
            <a:pPr algn="l"/>
            <a:endParaRPr lang="en-US" sz="2000" b="0" i="0" dirty="0">
              <a:solidFill>
                <a:srgbClr val="000000"/>
              </a:solidFill>
              <a:effectLst/>
              <a:latin typeface="Oracle Sans"/>
            </a:endParaRPr>
          </a:p>
          <a:p>
            <a:br>
              <a:rPr lang="en-US" sz="2000" b="0" i="0" dirty="0">
                <a:solidFill>
                  <a:srgbClr val="000000"/>
                </a:solidFill>
                <a:effectLst/>
                <a:latin typeface="Oracle Sans"/>
              </a:rPr>
            </a:br>
            <a:endParaRPr lang="en-US" sz="2000" b="0" i="0" dirty="0">
              <a:solidFill>
                <a:srgbClr val="000000"/>
              </a:solidFill>
              <a:effectLst/>
              <a:latin typeface="Oracle Sans"/>
            </a:endParaRPr>
          </a:p>
          <a:p>
            <a:endParaRPr lang="en-US" dirty="0"/>
          </a:p>
        </p:txBody>
      </p:sp>
    </p:spTree>
    <p:extLst>
      <p:ext uri="{BB962C8B-B14F-4D97-AF65-F5344CB8AC3E}">
        <p14:creationId xmlns:p14="http://schemas.microsoft.com/office/powerpoint/2010/main" val="3201309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A3B04-50D0-A694-ED67-E3ADDD4A8693}"/>
              </a:ext>
            </a:extLst>
          </p:cNvPr>
          <p:cNvSpPr>
            <a:spLocks noGrp="1"/>
          </p:cNvSpPr>
          <p:nvPr>
            <p:ph type="title"/>
          </p:nvPr>
        </p:nvSpPr>
        <p:spPr/>
        <p:txBody>
          <a:bodyPr/>
          <a:lstStyle/>
          <a:p>
            <a:r>
              <a:rPr lang="en-US" dirty="0">
                <a:solidFill>
                  <a:schemeClr val="tx1"/>
                </a:solidFill>
                <a:latin typeface="Algerian" panose="04020705040A02060702" pitchFamily="82" charset="0"/>
              </a:rPr>
              <a:t>IMPORTANCE OF FMS:</a:t>
            </a:r>
          </a:p>
        </p:txBody>
      </p:sp>
      <p:sp>
        <p:nvSpPr>
          <p:cNvPr id="3" name="Content Placeholder 2">
            <a:extLst>
              <a:ext uri="{FF2B5EF4-FFF2-40B4-BE49-F238E27FC236}">
                <a16:creationId xmlns:a16="http://schemas.microsoft.com/office/drawing/2014/main" id="{A6706481-7406-4CAF-11C4-92C4B639DB49}"/>
              </a:ext>
            </a:extLst>
          </p:cNvPr>
          <p:cNvSpPr>
            <a:spLocks noGrp="1"/>
          </p:cNvSpPr>
          <p:nvPr>
            <p:ph idx="1"/>
          </p:nvPr>
        </p:nvSpPr>
        <p:spPr>
          <a:xfrm>
            <a:off x="801159" y="1693864"/>
            <a:ext cx="8596668" cy="3880773"/>
          </a:xfrm>
        </p:spPr>
        <p:txBody>
          <a:bodyPr/>
          <a:lstStyle/>
          <a:p>
            <a:pPr marL="0" indent="0" algn="l">
              <a:buNone/>
            </a:pPr>
            <a:r>
              <a:rPr lang="en-US" sz="2000" b="1" i="0" dirty="0">
                <a:solidFill>
                  <a:srgbClr val="000000"/>
                </a:solidFill>
                <a:effectLst/>
                <a:latin typeface="Oracle Sans"/>
              </a:rPr>
              <a:t>1.Strategizing</a:t>
            </a:r>
          </a:p>
          <a:p>
            <a:pPr marL="0" indent="0" algn="l">
              <a:buNone/>
            </a:pPr>
            <a:r>
              <a:rPr lang="en-US" sz="2000" b="0" i="0" dirty="0">
                <a:solidFill>
                  <a:srgbClr val="000000"/>
                </a:solidFill>
                <a:effectLst/>
                <a:latin typeface="Oracle Sans"/>
              </a:rPr>
              <a:t>Identifying what needs to happen financially for the company to achieve its short- and long-term goals. Leaders need insights into current performance </a:t>
            </a:r>
            <a:r>
              <a:rPr lang="en-US" sz="2000" b="0" i="0" u="none" strike="noStrike" dirty="0">
                <a:solidFill>
                  <a:srgbClr val="00688C"/>
                </a:solidFill>
                <a:effectLst/>
                <a:latin typeface="Oracle Sans"/>
                <a:hlinkClick r:id="rId2"/>
              </a:rPr>
              <a:t>for scenario planning</a:t>
            </a:r>
            <a:r>
              <a:rPr lang="en-US" sz="2000" b="0" i="0" dirty="0">
                <a:solidFill>
                  <a:srgbClr val="000000"/>
                </a:solidFill>
                <a:effectLst/>
                <a:latin typeface="Oracle Sans"/>
              </a:rPr>
              <a:t>, for example.</a:t>
            </a:r>
          </a:p>
          <a:p>
            <a:pPr marL="0" indent="0" algn="l">
              <a:buNone/>
            </a:pPr>
            <a:r>
              <a:rPr lang="en-US" sz="2000" b="1" i="0" dirty="0">
                <a:solidFill>
                  <a:srgbClr val="000000"/>
                </a:solidFill>
                <a:effectLst/>
                <a:latin typeface="Oracle Sans"/>
              </a:rPr>
              <a:t>2.Decision-making</a:t>
            </a:r>
          </a:p>
          <a:p>
            <a:pPr marL="0" indent="0" algn="l">
              <a:buNone/>
            </a:pPr>
            <a:r>
              <a:rPr lang="en-US" sz="2000" b="0" i="0" dirty="0">
                <a:solidFill>
                  <a:srgbClr val="000000"/>
                </a:solidFill>
                <a:effectLst/>
                <a:latin typeface="Oracle Sans"/>
              </a:rPr>
              <a:t>Helping business leaders decide the best way to execute on plans by providing up-to-date financial reports and data on relevant KPIs.</a:t>
            </a:r>
          </a:p>
          <a:p>
            <a:pPr marL="0" indent="0" algn="l">
              <a:buNone/>
            </a:pPr>
            <a:r>
              <a:rPr lang="en-US" sz="2000" b="1" i="0" dirty="0">
                <a:solidFill>
                  <a:srgbClr val="000000"/>
                </a:solidFill>
                <a:effectLst/>
                <a:latin typeface="Oracle Sans"/>
              </a:rPr>
              <a:t>3.Controlling</a:t>
            </a:r>
          </a:p>
          <a:p>
            <a:pPr marL="0" indent="0" algn="l">
              <a:buNone/>
            </a:pPr>
            <a:r>
              <a:rPr lang="en-US" sz="2000" b="0" i="0" dirty="0">
                <a:solidFill>
                  <a:srgbClr val="000000"/>
                </a:solidFill>
                <a:effectLst/>
                <a:latin typeface="Oracle Sans"/>
              </a:rPr>
              <a:t>Ensuring each department is contributing to the vision and operating within budget and in alignment with strategy.</a:t>
            </a:r>
          </a:p>
          <a:p>
            <a:endParaRPr lang="en-US" dirty="0"/>
          </a:p>
        </p:txBody>
      </p:sp>
    </p:spTree>
    <p:extLst>
      <p:ext uri="{BB962C8B-B14F-4D97-AF65-F5344CB8AC3E}">
        <p14:creationId xmlns:p14="http://schemas.microsoft.com/office/powerpoint/2010/main" val="3597613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B1E33-2BDF-8F2C-ADCD-8446125AF915}"/>
              </a:ext>
            </a:extLst>
          </p:cNvPr>
          <p:cNvSpPr>
            <a:spLocks noGrp="1"/>
          </p:cNvSpPr>
          <p:nvPr>
            <p:ph type="title"/>
          </p:nvPr>
        </p:nvSpPr>
        <p:spPr/>
        <p:txBody>
          <a:bodyPr/>
          <a:lstStyle/>
          <a:p>
            <a:r>
              <a:rPr lang="en-US" dirty="0">
                <a:solidFill>
                  <a:schemeClr val="tx1"/>
                </a:solidFill>
                <a:latin typeface="Algerian" panose="04020705040A02060702" pitchFamily="82" charset="0"/>
              </a:rPr>
              <a:t>FUNCTIONAL REQUIREMENTS:</a:t>
            </a:r>
          </a:p>
        </p:txBody>
      </p:sp>
      <p:sp>
        <p:nvSpPr>
          <p:cNvPr id="3" name="Content Placeholder 2">
            <a:extLst>
              <a:ext uri="{FF2B5EF4-FFF2-40B4-BE49-F238E27FC236}">
                <a16:creationId xmlns:a16="http://schemas.microsoft.com/office/drawing/2014/main" id="{091DD212-6364-1542-FC13-8BCB86953460}"/>
              </a:ext>
            </a:extLst>
          </p:cNvPr>
          <p:cNvSpPr>
            <a:spLocks noGrp="1"/>
          </p:cNvSpPr>
          <p:nvPr>
            <p:ph idx="1"/>
          </p:nvPr>
        </p:nvSpPr>
        <p:spPr>
          <a:xfrm>
            <a:off x="677334" y="1827214"/>
            <a:ext cx="8596668" cy="3880773"/>
          </a:xfrm>
        </p:spPr>
        <p:txBody>
          <a:bodyPr>
            <a:normAutofit lnSpcReduction="10000"/>
          </a:bodyPr>
          <a:lstStyle/>
          <a:p>
            <a:pPr marL="0" indent="0" algn="l">
              <a:buNone/>
            </a:pPr>
            <a:r>
              <a:rPr lang="en-US" sz="2000" b="1" i="0" dirty="0">
                <a:solidFill>
                  <a:srgbClr val="0F0F0F"/>
                </a:solidFill>
                <a:effectLst/>
                <a:latin typeface="Söhne"/>
              </a:rPr>
              <a:t>1. User Management:</a:t>
            </a:r>
            <a:endParaRPr lang="en-US" sz="2000" b="0" i="0" dirty="0">
              <a:solidFill>
                <a:srgbClr val="0F0F0F"/>
              </a:solidFill>
              <a:effectLst/>
              <a:latin typeface="Söhne"/>
            </a:endParaRPr>
          </a:p>
          <a:p>
            <a:pPr lvl="1" algn="l">
              <a:buFont typeface="Wingdings" panose="05000000000000000000" pitchFamily="2" charset="2"/>
              <a:buChar char="Ø"/>
            </a:pPr>
            <a:r>
              <a:rPr lang="en-US" sz="2000" b="0" i="0" dirty="0">
                <a:solidFill>
                  <a:srgbClr val="0F0F0F"/>
                </a:solidFill>
                <a:effectLst/>
                <a:latin typeface="Söhne"/>
              </a:rPr>
              <a:t>Registration: Describe the process for users to register.</a:t>
            </a:r>
          </a:p>
          <a:p>
            <a:pPr lvl="1" algn="l">
              <a:buFont typeface="Wingdings" panose="05000000000000000000" pitchFamily="2" charset="2"/>
              <a:buChar char="Ø"/>
            </a:pPr>
            <a:r>
              <a:rPr lang="en-US" sz="2000" b="0" i="0" dirty="0">
                <a:solidFill>
                  <a:srgbClr val="0F0F0F"/>
                </a:solidFill>
                <a:effectLst/>
                <a:latin typeface="Söhne"/>
              </a:rPr>
              <a:t>Authentication: Specify how users will be authenticated.</a:t>
            </a:r>
          </a:p>
          <a:p>
            <a:pPr lvl="1" algn="l">
              <a:buFont typeface="Wingdings" panose="05000000000000000000" pitchFamily="2" charset="2"/>
              <a:buChar char="Ø"/>
            </a:pPr>
            <a:r>
              <a:rPr lang="en-US" sz="2000" b="0" i="0" dirty="0">
                <a:solidFill>
                  <a:srgbClr val="0F0F0F"/>
                </a:solidFill>
                <a:effectLst/>
                <a:latin typeface="Söhne"/>
              </a:rPr>
              <a:t>Authorization: Define different user roles and their access levels.</a:t>
            </a:r>
          </a:p>
          <a:p>
            <a:pPr marL="0" indent="0" algn="l">
              <a:buNone/>
            </a:pPr>
            <a:r>
              <a:rPr lang="en-US" sz="2000" b="1" i="0" dirty="0">
                <a:solidFill>
                  <a:srgbClr val="0F0F0F"/>
                </a:solidFill>
                <a:effectLst/>
                <a:latin typeface="Söhne"/>
              </a:rPr>
              <a:t>2. Account Management:</a:t>
            </a:r>
            <a:endParaRPr lang="en-US" sz="2000" b="0" i="0" dirty="0">
              <a:solidFill>
                <a:srgbClr val="0F0F0F"/>
              </a:solidFill>
              <a:effectLst/>
              <a:latin typeface="Söhne"/>
            </a:endParaRPr>
          </a:p>
          <a:p>
            <a:pPr lvl="1" algn="l">
              <a:buFont typeface="Wingdings" panose="05000000000000000000" pitchFamily="2" charset="2"/>
              <a:buChar char="Ø"/>
            </a:pPr>
            <a:r>
              <a:rPr lang="en-US" sz="2000" b="0" i="0" dirty="0">
                <a:solidFill>
                  <a:srgbClr val="0F0F0F"/>
                </a:solidFill>
                <a:effectLst/>
                <a:latin typeface="Söhne"/>
              </a:rPr>
              <a:t>Account Creation: Describe how users can create financial accounts.</a:t>
            </a:r>
          </a:p>
          <a:p>
            <a:pPr lvl="1" algn="l">
              <a:buFont typeface="Wingdings" panose="05000000000000000000" pitchFamily="2" charset="2"/>
              <a:buChar char="Ø"/>
            </a:pPr>
            <a:r>
              <a:rPr lang="en-US" sz="2000" b="0" i="0" dirty="0">
                <a:solidFill>
                  <a:srgbClr val="0F0F0F"/>
                </a:solidFill>
                <a:effectLst/>
                <a:latin typeface="Söhne"/>
              </a:rPr>
              <a:t>Account Types: Specify the types of accounts supported (e.g., savings, checking).</a:t>
            </a:r>
          </a:p>
          <a:p>
            <a:pPr lvl="1" algn="l">
              <a:buFont typeface="Wingdings" panose="05000000000000000000" pitchFamily="2" charset="2"/>
              <a:buChar char="Ø"/>
            </a:pPr>
            <a:r>
              <a:rPr lang="en-US" sz="2000" b="0" i="0" dirty="0">
                <a:solidFill>
                  <a:srgbClr val="0F0F0F"/>
                </a:solidFill>
                <a:effectLst/>
                <a:latin typeface="Söhne"/>
              </a:rPr>
              <a:t>Account Transactions: Define the types of transactions allowed (e.g., deposits, withdrawals).</a:t>
            </a:r>
          </a:p>
          <a:p>
            <a:endParaRPr lang="en-US" dirty="0"/>
          </a:p>
        </p:txBody>
      </p:sp>
    </p:spTree>
    <p:extLst>
      <p:ext uri="{BB962C8B-B14F-4D97-AF65-F5344CB8AC3E}">
        <p14:creationId xmlns:p14="http://schemas.microsoft.com/office/powerpoint/2010/main" val="778981358"/>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flection">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126</TotalTime>
  <Words>1045</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Algerian</vt:lpstr>
      <vt:lpstr>Arial</vt:lpstr>
      <vt:lpstr>Arial Black</vt:lpstr>
      <vt:lpstr>Calibri</vt:lpstr>
      <vt:lpstr>Oracle Sans</vt:lpstr>
      <vt:lpstr>Söhne</vt:lpstr>
      <vt:lpstr>Times New Roman</vt:lpstr>
      <vt:lpstr>Trebuchet MS</vt:lpstr>
      <vt:lpstr>Wingdings</vt:lpstr>
      <vt:lpstr>Wingdings 3</vt:lpstr>
      <vt:lpstr>Facet</vt:lpstr>
      <vt:lpstr>  FINANCE MANAGEMENT SYSTEM</vt:lpstr>
      <vt:lpstr>OVERVIEW:</vt:lpstr>
      <vt:lpstr>PowerPoint Presentation</vt:lpstr>
      <vt:lpstr>PROBLEM STATEMENT:</vt:lpstr>
      <vt:lpstr>OBJECTIVE:</vt:lpstr>
      <vt:lpstr> SCOPE:</vt:lpstr>
      <vt:lpstr>PowerPoint Presentation</vt:lpstr>
      <vt:lpstr>IMPORTANCE OF FMS:</vt:lpstr>
      <vt:lpstr>FUNCTIONAL REQUIREMENTS:</vt:lpstr>
      <vt:lpstr>PowerPoint Presentation</vt:lpstr>
      <vt:lpstr>NON FUNCTIONAL REQUIREMENTS:</vt:lpstr>
      <vt:lpstr>USE CASE DIAGRAM:</vt:lpstr>
      <vt:lpstr>SEQUENCE DIAGRAM:  1.Sequence diagram for opening an account:  </vt:lpstr>
      <vt:lpstr>  2.Sequence diagram for applying loan: </vt:lpstr>
      <vt:lpstr>CLASS DIAGRAM:</vt:lpstr>
      <vt:lpstr>STATE CHART DIAGRAM:</vt:lpstr>
      <vt:lpstr>ACTIVITY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MANAGEMENT SYSTEM</dc:title>
  <dc:creator>JAWAHARLAL NEHRU N</dc:creator>
  <cp:lastModifiedBy>JAWAHARLAL NEHRU N</cp:lastModifiedBy>
  <cp:revision>2</cp:revision>
  <dcterms:created xsi:type="dcterms:W3CDTF">2023-11-19T17:50:23Z</dcterms:created>
  <dcterms:modified xsi:type="dcterms:W3CDTF">2023-11-20T02:46:49Z</dcterms:modified>
</cp:coreProperties>
</file>