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4"/>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6"/>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7839075" y="123825"/>
            <a:ext cx="1143000" cy="342900"/>
          </a:xfrm>
          <a:prstGeom prst="rect">
            <a:avLst/>
          </a:prstGeom>
          <a:noFill/>
          <a:ln>
            <a:noFill/>
          </a:ln>
        </p:spPr>
      </p:pic>
      <p:sp>
        <p:nvSpPr>
          <p:cNvPr id="7" name="Google Shape;7;p1"/>
          <p:cNvSpPr/>
          <p:nvPr/>
        </p:nvSpPr>
        <p:spPr>
          <a:xfrm>
            <a:off x="7591425" y="85725"/>
            <a:ext cx="171450" cy="409575"/>
          </a:xfrm>
          <a:custGeom>
            <a:rect b="b" l="l" r="r" t="t"/>
            <a:pathLst>
              <a:path extrusionOk="0" h="409575" w="171450">
                <a:moveTo>
                  <a:pt x="171450" y="0"/>
                </a:moveTo>
                <a:lnTo>
                  <a:pt x="0" y="0"/>
                </a:lnTo>
                <a:lnTo>
                  <a:pt x="0" y="409575"/>
                </a:lnTo>
                <a:lnTo>
                  <a:pt x="171450" y="409575"/>
                </a:lnTo>
                <a:lnTo>
                  <a:pt x="171450" y="0"/>
                </a:lnTo>
                <a:close/>
              </a:path>
            </a:pathLst>
          </a:custGeom>
          <a:solidFill>
            <a:srgbClr val="84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7439025" y="85725"/>
            <a:ext cx="104775" cy="409575"/>
          </a:xfrm>
          <a:custGeom>
            <a:rect b="b" l="l" r="r" t="t"/>
            <a:pathLst>
              <a:path extrusionOk="0" h="409575" w="104775">
                <a:moveTo>
                  <a:pt x="104775" y="0"/>
                </a:moveTo>
                <a:lnTo>
                  <a:pt x="0" y="0"/>
                </a:lnTo>
                <a:lnTo>
                  <a:pt x="0" y="409575"/>
                </a:lnTo>
                <a:lnTo>
                  <a:pt x="104775" y="409575"/>
                </a:lnTo>
                <a:lnTo>
                  <a:pt x="104775" y="0"/>
                </a:lnTo>
                <a:close/>
              </a:path>
            </a:pathLst>
          </a:custGeom>
          <a:solidFill>
            <a:srgbClr val="2031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0" y="5086350"/>
            <a:ext cx="9144000" cy="57150"/>
          </a:xfrm>
          <a:custGeom>
            <a:rect b="b" l="l" r="r" t="t"/>
            <a:pathLst>
              <a:path extrusionOk="0" h="57150" w="9144000">
                <a:moveTo>
                  <a:pt x="9144000" y="0"/>
                </a:moveTo>
                <a:lnTo>
                  <a:pt x="0" y="0"/>
                </a:lnTo>
                <a:lnTo>
                  <a:pt x="0" y="57148"/>
                </a:lnTo>
                <a:lnTo>
                  <a:pt x="9144000" y="57148"/>
                </a:lnTo>
                <a:lnTo>
                  <a:pt x="9144000" y="0"/>
                </a:lnTo>
                <a:close/>
              </a:path>
            </a:pathLst>
          </a:custGeom>
          <a:solidFill>
            <a:srgbClr val="2031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4763" y="90551"/>
            <a:ext cx="7286625" cy="409575"/>
          </a:xfrm>
          <a:custGeom>
            <a:rect b="b" l="l" r="r" t="t"/>
            <a:pathLst>
              <a:path extrusionOk="0" h="409575" w="7286625">
                <a:moveTo>
                  <a:pt x="7286625" y="0"/>
                </a:moveTo>
                <a:lnTo>
                  <a:pt x="0" y="0"/>
                </a:lnTo>
                <a:lnTo>
                  <a:pt x="0" y="409575"/>
                </a:lnTo>
                <a:lnTo>
                  <a:pt x="7286625" y="409575"/>
                </a:lnTo>
                <a:lnTo>
                  <a:pt x="7286625" y="0"/>
                </a:lnTo>
                <a:close/>
              </a:path>
            </a:pathLst>
          </a:custGeom>
          <a:solidFill>
            <a:srgbClr val="2031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4763" y="90551"/>
            <a:ext cx="7286625" cy="409575"/>
          </a:xfrm>
          <a:custGeom>
            <a:rect b="b" l="l" r="r" t="t"/>
            <a:pathLst>
              <a:path extrusionOk="0" h="409575" w="7286625">
                <a:moveTo>
                  <a:pt x="0" y="409575"/>
                </a:moveTo>
                <a:lnTo>
                  <a:pt x="7286625" y="409575"/>
                </a:lnTo>
                <a:lnTo>
                  <a:pt x="7286625" y="0"/>
                </a:lnTo>
                <a:lnTo>
                  <a:pt x="0" y="0"/>
                </a:lnTo>
                <a:lnTo>
                  <a:pt x="0" y="409575"/>
                </a:lnTo>
                <a:close/>
              </a:path>
            </a:pathLst>
          </a:custGeom>
          <a:noFill/>
          <a:ln cap="flat" cmpd="sng" w="25400">
            <a:solidFill>
              <a:srgbClr val="2031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b="0" u="non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grpSp>
        <p:nvGrpSpPr>
          <p:cNvPr id="49" name="Google Shape;49;p7"/>
          <p:cNvGrpSpPr/>
          <p:nvPr/>
        </p:nvGrpSpPr>
        <p:grpSpPr>
          <a:xfrm>
            <a:off x="0" y="0"/>
            <a:ext cx="9144000" cy="5143500"/>
            <a:chOff x="0" y="0"/>
            <a:chExt cx="9144000" cy="5143500"/>
          </a:xfrm>
        </p:grpSpPr>
        <p:pic>
          <p:nvPicPr>
            <p:cNvPr id="50" name="Google Shape;50;p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1" name="Google Shape;51;p7"/>
            <p:cNvSpPr/>
            <p:nvPr/>
          </p:nvSpPr>
          <p:spPr>
            <a:xfrm>
              <a:off x="1871726" y="738187"/>
              <a:ext cx="6296025" cy="3962400"/>
            </a:xfrm>
            <a:custGeom>
              <a:rect b="b" l="l" r="r" t="t"/>
              <a:pathLst>
                <a:path extrusionOk="0" h="3962400" w="6296025">
                  <a:moveTo>
                    <a:pt x="6296025" y="0"/>
                  </a:moveTo>
                  <a:lnTo>
                    <a:pt x="0" y="0"/>
                  </a:lnTo>
                  <a:lnTo>
                    <a:pt x="0" y="3962400"/>
                  </a:lnTo>
                  <a:lnTo>
                    <a:pt x="6296025" y="3962400"/>
                  </a:lnTo>
                  <a:lnTo>
                    <a:pt x="6296025" y="0"/>
                  </a:lnTo>
                  <a:close/>
                </a:path>
              </a:pathLst>
            </a:custGeom>
            <a:solidFill>
              <a:srgbClr val="2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7"/>
            <p:cNvSpPr/>
            <p:nvPr/>
          </p:nvSpPr>
          <p:spPr>
            <a:xfrm>
              <a:off x="1871726" y="738187"/>
              <a:ext cx="6296025" cy="3962400"/>
            </a:xfrm>
            <a:custGeom>
              <a:rect b="b" l="l" r="r" t="t"/>
              <a:pathLst>
                <a:path extrusionOk="0" h="3962400" w="6296025">
                  <a:moveTo>
                    <a:pt x="0" y="3962400"/>
                  </a:moveTo>
                  <a:lnTo>
                    <a:pt x="6296025" y="3962400"/>
                  </a:lnTo>
                  <a:lnTo>
                    <a:pt x="6296025" y="0"/>
                  </a:lnTo>
                  <a:lnTo>
                    <a:pt x="0" y="0"/>
                  </a:lnTo>
                  <a:lnTo>
                    <a:pt x="0" y="3962400"/>
                  </a:lnTo>
                  <a:close/>
                </a:path>
              </a:pathLst>
            </a:custGeom>
            <a:noFill/>
            <a:ln cap="flat" cmpd="sng" w="25400">
              <a:solidFill>
                <a:srgbClr val="2030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 name="Google Shape;53;p7"/>
            <p:cNvPicPr preferRelativeResize="0"/>
            <p:nvPr/>
          </p:nvPicPr>
          <p:blipFill rotWithShape="1">
            <a:blip r:embed="rId4">
              <a:alphaModFix/>
            </a:blip>
            <a:srcRect b="0" l="0" r="0" t="0"/>
            <a:stretch/>
          </p:blipFill>
          <p:spPr>
            <a:xfrm>
              <a:off x="276225" y="438115"/>
              <a:ext cx="8386826" cy="4691126"/>
            </a:xfrm>
            <a:prstGeom prst="rect">
              <a:avLst/>
            </a:prstGeom>
            <a:noFill/>
            <a:ln>
              <a:noFill/>
            </a:ln>
          </p:spPr>
        </p:pic>
        <p:sp>
          <p:nvSpPr>
            <p:cNvPr id="54" name="Google Shape;54;p7"/>
            <p:cNvSpPr/>
            <p:nvPr/>
          </p:nvSpPr>
          <p:spPr>
            <a:xfrm>
              <a:off x="985837" y="1062037"/>
              <a:ext cx="6981825" cy="3457575"/>
            </a:xfrm>
            <a:custGeom>
              <a:rect b="b" l="l" r="r" t="t"/>
              <a:pathLst>
                <a:path extrusionOk="0" h="3457575" w="6981825">
                  <a:moveTo>
                    <a:pt x="6981825" y="0"/>
                  </a:moveTo>
                  <a:lnTo>
                    <a:pt x="0" y="0"/>
                  </a:lnTo>
                  <a:lnTo>
                    <a:pt x="0" y="3457575"/>
                  </a:lnTo>
                  <a:lnTo>
                    <a:pt x="6981825" y="3457575"/>
                  </a:lnTo>
                  <a:lnTo>
                    <a:pt x="698182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985837" y="1062037"/>
              <a:ext cx="6981825" cy="3457575"/>
            </a:xfrm>
            <a:custGeom>
              <a:rect b="b" l="l" r="r" t="t"/>
              <a:pathLst>
                <a:path extrusionOk="0" h="3457575" w="6981825">
                  <a:moveTo>
                    <a:pt x="0" y="3457575"/>
                  </a:moveTo>
                  <a:lnTo>
                    <a:pt x="6981825" y="3457575"/>
                  </a:lnTo>
                  <a:lnTo>
                    <a:pt x="6981825" y="0"/>
                  </a:lnTo>
                  <a:lnTo>
                    <a:pt x="0" y="0"/>
                  </a:lnTo>
                  <a:lnTo>
                    <a:pt x="0" y="3457575"/>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7"/>
            <p:cNvSpPr/>
            <p:nvPr/>
          </p:nvSpPr>
          <p:spPr>
            <a:xfrm>
              <a:off x="2490851" y="2795651"/>
              <a:ext cx="57150" cy="447675"/>
            </a:xfrm>
            <a:custGeom>
              <a:rect b="b" l="l" r="r" t="t"/>
              <a:pathLst>
                <a:path extrusionOk="0" h="447675" w="57150">
                  <a:moveTo>
                    <a:pt x="57150" y="0"/>
                  </a:moveTo>
                  <a:lnTo>
                    <a:pt x="0" y="0"/>
                  </a:lnTo>
                  <a:lnTo>
                    <a:pt x="0" y="447675"/>
                  </a:lnTo>
                  <a:lnTo>
                    <a:pt x="57150" y="447675"/>
                  </a:lnTo>
                  <a:lnTo>
                    <a:pt x="57150" y="0"/>
                  </a:lnTo>
                  <a:close/>
                </a:path>
              </a:pathLst>
            </a:custGeom>
            <a:solidFill>
              <a:srgbClr val="FFE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2490851" y="2795651"/>
              <a:ext cx="57150" cy="447675"/>
            </a:xfrm>
            <a:custGeom>
              <a:rect b="b" l="l" r="r" t="t"/>
              <a:pathLst>
                <a:path extrusionOk="0" h="447675" w="57150">
                  <a:moveTo>
                    <a:pt x="0" y="447675"/>
                  </a:moveTo>
                  <a:lnTo>
                    <a:pt x="57150" y="447675"/>
                  </a:lnTo>
                  <a:lnTo>
                    <a:pt x="57150" y="0"/>
                  </a:lnTo>
                  <a:lnTo>
                    <a:pt x="0" y="0"/>
                  </a:lnTo>
                  <a:lnTo>
                    <a:pt x="0" y="447675"/>
                  </a:lnTo>
                  <a:close/>
                </a:path>
              </a:pathLst>
            </a:custGeom>
            <a:noFill/>
            <a:ln cap="flat" cmpd="sng" w="25400">
              <a:solidFill>
                <a:srgbClr val="FFE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 name="Google Shape;58;p7"/>
          <p:cNvSpPr txBox="1"/>
          <p:nvPr>
            <p:ph type="title"/>
          </p:nvPr>
        </p:nvSpPr>
        <p:spPr>
          <a:xfrm>
            <a:off x="2110485" y="2276157"/>
            <a:ext cx="4883785" cy="33464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b="1" lang="en-IN" sz="2000">
                <a:solidFill>
                  <a:srgbClr val="161D22"/>
                </a:solidFill>
                <a:latin typeface="Arial"/>
                <a:ea typeface="Arial"/>
                <a:cs typeface="Arial"/>
                <a:sym typeface="Arial"/>
              </a:rPr>
              <a:t>NEXT GEN EMPLOYABILITY PROGRAM</a:t>
            </a:r>
            <a:endParaRPr sz="2000">
              <a:latin typeface="Arial"/>
              <a:ea typeface="Arial"/>
              <a:cs typeface="Arial"/>
              <a:sym typeface="Arial"/>
            </a:endParaRPr>
          </a:p>
        </p:txBody>
      </p:sp>
      <p:sp>
        <p:nvSpPr>
          <p:cNvPr id="59" name="Google Shape;59;p7"/>
          <p:cNvSpPr txBox="1"/>
          <p:nvPr/>
        </p:nvSpPr>
        <p:spPr>
          <a:xfrm>
            <a:off x="2622550" y="2824797"/>
            <a:ext cx="3818890" cy="33464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IN" sz="2000">
                <a:solidFill>
                  <a:srgbClr val="161D22"/>
                </a:solidFill>
                <a:latin typeface="Arial"/>
                <a:ea typeface="Arial"/>
                <a:cs typeface="Arial"/>
                <a:sym typeface="Arial"/>
              </a:rPr>
              <a:t>Creating a future-ready workforce</a:t>
            </a:r>
            <a:endParaRPr sz="2000">
              <a:solidFill>
                <a:schemeClr val="dk1"/>
              </a:solidFill>
              <a:latin typeface="Arial"/>
              <a:ea typeface="Arial"/>
              <a:cs typeface="Arial"/>
              <a:sym typeface="Arial"/>
            </a:endParaRPr>
          </a:p>
        </p:txBody>
      </p:sp>
      <p:sp>
        <p:nvSpPr>
          <p:cNvPr id="60" name="Google Shape;60;p7"/>
          <p:cNvSpPr txBox="1"/>
          <p:nvPr/>
        </p:nvSpPr>
        <p:spPr>
          <a:xfrm>
            <a:off x="1083627" y="3682301"/>
            <a:ext cx="10821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200">
                <a:solidFill>
                  <a:schemeClr val="dk1"/>
                </a:solidFill>
                <a:latin typeface="Arial"/>
                <a:ea typeface="Arial"/>
                <a:cs typeface="Arial"/>
                <a:sym typeface="Arial"/>
              </a:rPr>
              <a:t>Team Member</a:t>
            </a:r>
            <a:endParaRPr sz="1200">
              <a:solidFill>
                <a:schemeClr val="dk1"/>
              </a:solidFill>
              <a:latin typeface="Arial"/>
              <a:ea typeface="Arial"/>
              <a:cs typeface="Arial"/>
              <a:sym typeface="Arial"/>
            </a:endParaRPr>
          </a:p>
        </p:txBody>
      </p:sp>
      <p:sp>
        <p:nvSpPr>
          <p:cNvPr id="61" name="Google Shape;61;p7"/>
          <p:cNvSpPr txBox="1"/>
          <p:nvPr/>
        </p:nvSpPr>
        <p:spPr>
          <a:xfrm>
            <a:off x="1175067" y="3950652"/>
            <a:ext cx="2214880" cy="18530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IN" sz="1100">
                <a:solidFill>
                  <a:schemeClr val="dk1"/>
                </a:solidFill>
                <a:latin typeface="Arial"/>
                <a:ea typeface="Arial"/>
                <a:cs typeface="Arial"/>
                <a:sym typeface="Arial"/>
              </a:rPr>
              <a:t>Student Name :</a:t>
            </a:r>
            <a:r>
              <a:rPr lang="en-IN" sz="1100">
                <a:solidFill>
                  <a:schemeClr val="dk1"/>
                </a:solidFill>
              </a:rPr>
              <a:t>Velmurugan.G</a:t>
            </a:r>
            <a:endParaRPr sz="1100">
              <a:solidFill>
                <a:schemeClr val="dk1"/>
              </a:solidFill>
              <a:latin typeface="Arial"/>
              <a:ea typeface="Arial"/>
              <a:cs typeface="Arial"/>
              <a:sym typeface="Arial"/>
            </a:endParaRPr>
          </a:p>
        </p:txBody>
      </p:sp>
      <p:sp>
        <p:nvSpPr>
          <p:cNvPr id="62" name="Google Shape;62;p7"/>
          <p:cNvSpPr txBox="1"/>
          <p:nvPr/>
        </p:nvSpPr>
        <p:spPr>
          <a:xfrm>
            <a:off x="1175067" y="4150995"/>
            <a:ext cx="2637900" cy="385500"/>
          </a:xfrm>
          <a:prstGeom prst="rect">
            <a:avLst/>
          </a:prstGeom>
          <a:noFill/>
          <a:ln>
            <a:noFill/>
          </a:ln>
        </p:spPr>
        <p:txBody>
          <a:bodyPr anchorCtr="0" anchor="t" bIns="0" lIns="0" spcFirstLastPara="1" rIns="0" wrap="square" tIns="15875">
            <a:spAutoFit/>
          </a:bodyPr>
          <a:lstStyle/>
          <a:p>
            <a:pPr indent="0" lvl="0" marL="12700" marR="0" rtl="0" algn="l">
              <a:lnSpc>
                <a:spcPct val="118181"/>
              </a:lnSpc>
              <a:spcBef>
                <a:spcPts val="0"/>
              </a:spcBef>
              <a:spcAft>
                <a:spcPts val="0"/>
              </a:spcAft>
              <a:buNone/>
            </a:pPr>
            <a:r>
              <a:rPr lang="en-IN" sz="1100">
                <a:solidFill>
                  <a:schemeClr val="dk1"/>
                </a:solidFill>
                <a:latin typeface="Arial"/>
                <a:ea typeface="Arial"/>
                <a:cs typeface="Arial"/>
                <a:sym typeface="Arial"/>
              </a:rPr>
              <a:t>Student ID : NM ID:</a:t>
            </a:r>
            <a:endParaRPr sz="1100">
              <a:solidFill>
                <a:schemeClr val="dk1"/>
              </a:solidFill>
              <a:latin typeface="Arial"/>
              <a:ea typeface="Arial"/>
              <a:cs typeface="Arial"/>
              <a:sym typeface="Arial"/>
            </a:endParaRPr>
          </a:p>
          <a:p>
            <a:pPr indent="0" lvl="0" marL="12700" marR="0" rtl="0" algn="l">
              <a:lnSpc>
                <a:spcPct val="118181"/>
              </a:lnSpc>
              <a:spcBef>
                <a:spcPts val="0"/>
              </a:spcBef>
              <a:spcAft>
                <a:spcPts val="0"/>
              </a:spcAft>
              <a:buNone/>
            </a:pPr>
            <a:r>
              <a:rPr lang="en-IN" sz="1100">
                <a:solidFill>
                  <a:schemeClr val="dk1"/>
                </a:solidFill>
                <a:latin typeface="Arial"/>
                <a:ea typeface="Arial"/>
                <a:cs typeface="Arial"/>
                <a:sym typeface="Arial"/>
              </a:rPr>
              <a:t>au4123211040</a:t>
            </a:r>
            <a:r>
              <a:rPr lang="en-IN" sz="1100">
                <a:solidFill>
                  <a:schemeClr val="dk1"/>
                </a:solidFill>
              </a:rPr>
              <a:t>62</a:t>
            </a:r>
            <a:r>
              <a:rPr lang="en-IN" sz="1100">
                <a:solidFill>
                  <a:schemeClr val="dk1"/>
                </a:solidFill>
                <a:latin typeface="Arial"/>
                <a:ea typeface="Arial"/>
                <a:cs typeface="Arial"/>
                <a:sym typeface="Arial"/>
              </a:rPr>
              <a:t>REG.NO:412321104</a:t>
            </a:r>
            <a:r>
              <a:rPr lang="en-IN" sz="1100">
                <a:solidFill>
                  <a:schemeClr val="dk1"/>
                </a:solidFill>
              </a:rPr>
              <a:t>062</a:t>
            </a:r>
            <a:endParaRPr sz="1100">
              <a:solidFill>
                <a:schemeClr val="dk1"/>
              </a:solidFill>
              <a:latin typeface="Arial"/>
              <a:ea typeface="Arial"/>
              <a:cs typeface="Arial"/>
              <a:sym typeface="Arial"/>
            </a:endParaRPr>
          </a:p>
        </p:txBody>
      </p:sp>
      <p:grpSp>
        <p:nvGrpSpPr>
          <p:cNvPr id="63" name="Google Shape;63;p7"/>
          <p:cNvGrpSpPr/>
          <p:nvPr/>
        </p:nvGrpSpPr>
        <p:grpSpPr>
          <a:xfrm>
            <a:off x="1109662" y="1209675"/>
            <a:ext cx="6024563" cy="2709862"/>
            <a:chOff x="1109662" y="1209675"/>
            <a:chExt cx="6024563" cy="2709862"/>
          </a:xfrm>
        </p:grpSpPr>
        <p:sp>
          <p:nvSpPr>
            <p:cNvPr id="64" name="Google Shape;64;p7"/>
            <p:cNvSpPr/>
            <p:nvPr/>
          </p:nvSpPr>
          <p:spPr>
            <a:xfrm>
              <a:off x="1109662" y="3919537"/>
              <a:ext cx="5951855" cy="0"/>
            </a:xfrm>
            <a:custGeom>
              <a:rect b="b" l="l" r="r" t="t"/>
              <a:pathLst>
                <a:path extrusionOk="0" h="120000" w="5951855">
                  <a:moveTo>
                    <a:pt x="0" y="0"/>
                  </a:moveTo>
                  <a:lnTo>
                    <a:pt x="1986597" y="0"/>
                  </a:lnTo>
                </a:path>
                <a:path extrusionOk="0" h="120000" w="5951855">
                  <a:moveTo>
                    <a:pt x="4591113" y="0"/>
                  </a:moveTo>
                  <a:lnTo>
                    <a:pt x="5951410" y="0"/>
                  </a:lnTo>
                </a:path>
              </a:pathLst>
            </a:custGeom>
            <a:noFill/>
            <a:ln cap="flat" cmpd="sng" w="9525">
              <a:solidFill>
                <a:srgbClr val="000000"/>
              </a:solidFill>
              <a:prstDash val="dash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5" name="Google Shape;65;p7"/>
            <p:cNvPicPr preferRelativeResize="0"/>
            <p:nvPr/>
          </p:nvPicPr>
          <p:blipFill rotWithShape="1">
            <a:blip r:embed="rId5">
              <a:alphaModFix/>
            </a:blip>
            <a:srcRect b="0" l="0" r="0" t="0"/>
            <a:stretch/>
          </p:blipFill>
          <p:spPr>
            <a:xfrm>
              <a:off x="1838325" y="1247775"/>
              <a:ext cx="1143000" cy="666750"/>
            </a:xfrm>
            <a:prstGeom prst="rect">
              <a:avLst/>
            </a:prstGeom>
            <a:noFill/>
            <a:ln>
              <a:noFill/>
            </a:ln>
          </p:spPr>
        </p:pic>
        <p:pic>
          <p:nvPicPr>
            <p:cNvPr id="66" name="Google Shape;66;p7"/>
            <p:cNvPicPr preferRelativeResize="0"/>
            <p:nvPr/>
          </p:nvPicPr>
          <p:blipFill rotWithShape="1">
            <a:blip r:embed="rId6">
              <a:alphaModFix/>
            </a:blip>
            <a:srcRect b="0" l="0" r="0" t="0"/>
            <a:stretch/>
          </p:blipFill>
          <p:spPr>
            <a:xfrm>
              <a:off x="6457950" y="1209675"/>
              <a:ext cx="676275" cy="666750"/>
            </a:xfrm>
            <a:prstGeom prst="rect">
              <a:avLst/>
            </a:prstGeom>
            <a:noFill/>
            <a:ln>
              <a:noFill/>
            </a:ln>
          </p:spPr>
        </p:pic>
        <p:pic>
          <p:nvPicPr>
            <p:cNvPr id="67" name="Google Shape;67;p7"/>
            <p:cNvPicPr preferRelativeResize="0"/>
            <p:nvPr/>
          </p:nvPicPr>
          <p:blipFill rotWithShape="1">
            <a:blip r:embed="rId7">
              <a:alphaModFix/>
            </a:blip>
            <a:srcRect b="0" l="0" r="0" t="0"/>
            <a:stretch/>
          </p:blipFill>
          <p:spPr>
            <a:xfrm>
              <a:off x="3924300" y="1285875"/>
              <a:ext cx="1590675" cy="514350"/>
            </a:xfrm>
            <a:prstGeom prst="rect">
              <a:avLst/>
            </a:prstGeom>
            <a:noFill/>
            <a:ln>
              <a:noFill/>
            </a:ln>
          </p:spPr>
        </p:pic>
      </p:grpSp>
      <p:sp>
        <p:nvSpPr>
          <p:cNvPr id="68" name="Google Shape;68;p7"/>
          <p:cNvSpPr txBox="1"/>
          <p:nvPr/>
        </p:nvSpPr>
        <p:spPr>
          <a:xfrm>
            <a:off x="5681090" y="3667061"/>
            <a:ext cx="97726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200">
                <a:solidFill>
                  <a:schemeClr val="dk1"/>
                </a:solidFill>
                <a:latin typeface="Arial"/>
                <a:ea typeface="Arial"/>
                <a:cs typeface="Arial"/>
                <a:sym typeface="Arial"/>
              </a:rPr>
              <a:t>College Name</a:t>
            </a:r>
            <a:endParaRPr sz="1200">
              <a:solidFill>
                <a:schemeClr val="dk1"/>
              </a:solidFill>
              <a:latin typeface="Arial"/>
              <a:ea typeface="Arial"/>
              <a:cs typeface="Arial"/>
              <a:sym typeface="Arial"/>
            </a:endParaRPr>
          </a:p>
        </p:txBody>
      </p:sp>
      <p:sp>
        <p:nvSpPr>
          <p:cNvPr id="69" name="Google Shape;69;p7"/>
          <p:cNvSpPr txBox="1"/>
          <p:nvPr/>
        </p:nvSpPr>
        <p:spPr>
          <a:xfrm>
            <a:off x="4797425" y="3996054"/>
            <a:ext cx="2892425" cy="1974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IN" sz="1100">
                <a:solidFill>
                  <a:schemeClr val="dk1"/>
                </a:solidFill>
                <a:latin typeface="Arial"/>
                <a:ea typeface="Arial"/>
                <a:cs typeface="Arial"/>
                <a:sym typeface="Arial"/>
              </a:rPr>
              <a:t>SRI RAMANUJAR  ENGINEERING  COLLEGE</a:t>
            </a:r>
            <a:endParaRPr sz="11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1800">
                <a:solidFill>
                  <a:srgbClr val="FFFFFF"/>
                </a:solidFill>
              </a:rPr>
              <a:t>Next Gen Employability Program</a:t>
            </a:r>
            <a:endParaRPr sz="1800"/>
          </a:p>
        </p:txBody>
      </p:sp>
      <p:sp>
        <p:nvSpPr>
          <p:cNvPr id="158" name="Google Shape;158;p16"/>
          <p:cNvSpPr txBox="1"/>
          <p:nvPr/>
        </p:nvSpPr>
        <p:spPr>
          <a:xfrm>
            <a:off x="82867" y="626173"/>
            <a:ext cx="8402955" cy="398272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sz="1550">
                <a:solidFill>
                  <a:srgbClr val="203062"/>
                </a:solidFill>
                <a:latin typeface="Arial"/>
                <a:ea typeface="Arial"/>
                <a:cs typeface="Arial"/>
                <a:sym typeface="Arial"/>
              </a:rPr>
              <a:t>Modelling &amp; Results</a:t>
            </a:r>
            <a:endParaRPr sz="1550">
              <a:solidFill>
                <a:schemeClr val="dk1"/>
              </a:solidFill>
              <a:latin typeface="Arial"/>
              <a:ea typeface="Arial"/>
              <a:cs typeface="Arial"/>
              <a:sym typeface="Arial"/>
            </a:endParaRPr>
          </a:p>
          <a:p>
            <a:pPr indent="-172084" lvl="0" marL="314325" marR="0" rtl="0" algn="l">
              <a:lnSpc>
                <a:spcPct val="100000"/>
              </a:lnSpc>
              <a:spcBef>
                <a:spcPts val="1435"/>
              </a:spcBef>
              <a:spcAft>
                <a:spcPts val="0"/>
              </a:spcAft>
              <a:buClr>
                <a:schemeClr val="dk1"/>
              </a:buClr>
              <a:buSzPts val="1450"/>
              <a:buFont typeface="Arial"/>
              <a:buAutoNum type="arabicPeriod"/>
            </a:pPr>
            <a:r>
              <a:rPr b="1" lang="en-IN" sz="1550">
                <a:solidFill>
                  <a:schemeClr val="dk1"/>
                </a:solidFill>
                <a:latin typeface="Arial"/>
                <a:ea typeface="Arial"/>
                <a:cs typeface="Arial"/>
                <a:sym typeface="Arial"/>
              </a:rPr>
              <a:t>User Model</a:t>
            </a:r>
            <a:r>
              <a:rPr lang="en-IN" sz="1550">
                <a:solidFill>
                  <a:schemeClr val="dk1"/>
                </a:solidFill>
                <a:latin typeface="Arial"/>
                <a:ea typeface="Arial"/>
                <a:cs typeface="Arial"/>
                <a:sym typeface="Arial"/>
              </a:rPr>
              <a:t>:</a:t>
            </a:r>
            <a:endParaRPr sz="1550">
              <a:solidFill>
                <a:schemeClr val="dk1"/>
              </a:solidFill>
              <a:latin typeface="Arial"/>
              <a:ea typeface="Arial"/>
              <a:cs typeface="Arial"/>
              <a:sym typeface="Arial"/>
            </a:endParaRPr>
          </a:p>
          <a:p>
            <a:pPr indent="0" lvl="0" marL="142875" marR="48260" rtl="0" algn="l">
              <a:lnSpc>
                <a:spcPct val="117857"/>
              </a:lnSpc>
              <a:spcBef>
                <a:spcPts val="100"/>
              </a:spcBef>
              <a:spcAft>
                <a:spcPts val="0"/>
              </a:spcAft>
              <a:buNone/>
            </a:pPr>
            <a:r>
              <a:rPr b="1" lang="en-IN" sz="1400">
                <a:solidFill>
                  <a:schemeClr val="dk1"/>
                </a:solidFill>
                <a:latin typeface="Arial"/>
                <a:ea typeface="Arial"/>
                <a:cs typeface="Arial"/>
                <a:sym typeface="Arial"/>
              </a:rPr>
              <a:t>Model</a:t>
            </a:r>
            <a:r>
              <a:rPr lang="en-IN" sz="1400">
                <a:solidFill>
                  <a:schemeClr val="dk1"/>
                </a:solidFill>
                <a:latin typeface="Arial"/>
                <a:ea typeface="Arial"/>
                <a:cs typeface="Arial"/>
                <a:sym typeface="Arial"/>
              </a:rPr>
              <a:t>: This includes representing user profiles, preferences, listening history, and interactions within the  application.</a:t>
            </a:r>
            <a:endParaRPr sz="1400">
              <a:solidFill>
                <a:schemeClr val="dk1"/>
              </a:solidFill>
              <a:latin typeface="Arial"/>
              <a:ea typeface="Arial"/>
              <a:cs typeface="Arial"/>
              <a:sym typeface="Arial"/>
            </a:endParaRPr>
          </a:p>
          <a:p>
            <a:pPr indent="0" lvl="0" marL="142875" marR="328295" rtl="0" algn="l">
              <a:lnSpc>
                <a:spcPct val="117857"/>
              </a:lnSpc>
              <a:spcBef>
                <a:spcPts val="80"/>
              </a:spcBef>
              <a:spcAft>
                <a:spcPts val="0"/>
              </a:spcAft>
              <a:buNone/>
            </a:pPr>
            <a:r>
              <a:rPr b="1" lang="en-IN" sz="1400">
                <a:solidFill>
                  <a:schemeClr val="dk1"/>
                </a:solidFill>
                <a:latin typeface="Arial"/>
                <a:ea typeface="Arial"/>
                <a:cs typeface="Arial"/>
                <a:sym typeface="Arial"/>
              </a:rPr>
              <a:t>Result</a:t>
            </a:r>
            <a:r>
              <a:rPr lang="en-IN" sz="1400">
                <a:solidFill>
                  <a:schemeClr val="dk1"/>
                </a:solidFill>
                <a:latin typeface="Arial"/>
                <a:ea typeface="Arial"/>
                <a:cs typeface="Arial"/>
                <a:sym typeface="Arial"/>
              </a:rPr>
              <a:t>: Personalized recommendations, customized playlists, and tailored content delivery based on  individual user preferences and behavior. This enhances user engagement and satisfaction</a:t>
            </a:r>
            <a:endParaRPr sz="14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400">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2"/>
            </a:pPr>
            <a:r>
              <a:rPr b="1" lang="en-IN" sz="1550">
                <a:solidFill>
                  <a:schemeClr val="dk1"/>
                </a:solidFill>
                <a:latin typeface="Arial"/>
                <a:ea typeface="Arial"/>
                <a:cs typeface="Arial"/>
                <a:sym typeface="Arial"/>
              </a:rPr>
              <a:t>Content Mode</a:t>
            </a:r>
            <a:r>
              <a:rPr lang="en-IN" sz="1550">
                <a:solidFill>
                  <a:schemeClr val="dk1"/>
                </a:solidFill>
                <a:latin typeface="Arial"/>
                <a:ea typeface="Arial"/>
                <a:cs typeface="Arial"/>
                <a:sym typeface="Arial"/>
              </a:rPr>
              <a:t>l:</a:t>
            </a:r>
            <a:endParaRPr sz="1550">
              <a:solidFill>
                <a:schemeClr val="dk1"/>
              </a:solidFill>
              <a:latin typeface="Arial"/>
              <a:ea typeface="Arial"/>
              <a:cs typeface="Arial"/>
              <a:sym typeface="Arial"/>
            </a:endParaRPr>
          </a:p>
          <a:p>
            <a:pPr indent="0" lvl="0" marL="142875" marR="0" rtl="0" algn="l">
              <a:lnSpc>
                <a:spcPct val="100000"/>
              </a:lnSpc>
              <a:spcBef>
                <a:spcPts val="20"/>
              </a:spcBef>
              <a:spcAft>
                <a:spcPts val="0"/>
              </a:spcAft>
              <a:buNone/>
            </a:pPr>
            <a:r>
              <a:rPr b="1" lang="en-IN" sz="1400">
                <a:solidFill>
                  <a:schemeClr val="dk1"/>
                </a:solidFill>
                <a:latin typeface="Arial"/>
                <a:ea typeface="Arial"/>
                <a:cs typeface="Arial"/>
                <a:sym typeface="Arial"/>
              </a:rPr>
              <a:t>Model</a:t>
            </a:r>
            <a:r>
              <a:rPr lang="en-IN" sz="1400">
                <a:solidFill>
                  <a:schemeClr val="dk1"/>
                </a:solidFill>
                <a:latin typeface="Arial"/>
                <a:ea typeface="Arial"/>
                <a:cs typeface="Arial"/>
                <a:sym typeface="Arial"/>
              </a:rPr>
              <a:t>: Represents music tracks, albums, artists, genres, and associated metadata.</a:t>
            </a:r>
            <a:endParaRPr sz="1400">
              <a:solidFill>
                <a:schemeClr val="dk1"/>
              </a:solidFill>
              <a:latin typeface="Arial"/>
              <a:ea typeface="Arial"/>
              <a:cs typeface="Arial"/>
              <a:sym typeface="Arial"/>
            </a:endParaRPr>
          </a:p>
          <a:p>
            <a:pPr indent="0" lvl="0" marL="142875" marR="165100" rtl="0" algn="l">
              <a:lnSpc>
                <a:spcPct val="117857"/>
              </a:lnSpc>
              <a:spcBef>
                <a:spcPts val="130"/>
              </a:spcBef>
              <a:spcAft>
                <a:spcPts val="0"/>
              </a:spcAft>
              <a:buNone/>
            </a:pPr>
            <a:r>
              <a:rPr b="1" lang="en-IN" sz="1400">
                <a:solidFill>
                  <a:schemeClr val="dk1"/>
                </a:solidFill>
                <a:latin typeface="Arial"/>
                <a:ea typeface="Arial"/>
                <a:cs typeface="Arial"/>
                <a:sym typeface="Arial"/>
              </a:rPr>
              <a:t>Result</a:t>
            </a:r>
            <a:r>
              <a:rPr lang="en-IN" sz="1400">
                <a:solidFill>
                  <a:schemeClr val="dk1"/>
                </a:solidFill>
                <a:latin typeface="Arial"/>
                <a:ea typeface="Arial"/>
                <a:cs typeface="Arial"/>
                <a:sym typeface="Arial"/>
              </a:rPr>
              <a:t>: Efficient organization, search, and retrieval of music content. Enables features such as curated  playlists, recommendations, and personalized music discovery experiences for users.</a:t>
            </a:r>
            <a:endParaRPr sz="14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650">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3"/>
            </a:pPr>
            <a:r>
              <a:rPr b="1" lang="en-IN" sz="1550">
                <a:solidFill>
                  <a:schemeClr val="dk1"/>
                </a:solidFill>
                <a:latin typeface="Arial"/>
                <a:ea typeface="Arial"/>
                <a:cs typeface="Arial"/>
                <a:sym typeface="Arial"/>
              </a:rPr>
              <a:t>Performance Model</a:t>
            </a:r>
            <a:r>
              <a:rPr lang="en-IN" sz="1550">
                <a:solidFill>
                  <a:schemeClr val="dk1"/>
                </a:solidFill>
                <a:latin typeface="Arial"/>
                <a:ea typeface="Arial"/>
                <a:cs typeface="Arial"/>
                <a:sym typeface="Arial"/>
              </a:rPr>
              <a:t>:</a:t>
            </a:r>
            <a:endParaRPr sz="1550">
              <a:solidFill>
                <a:schemeClr val="dk1"/>
              </a:solidFill>
              <a:latin typeface="Arial"/>
              <a:ea typeface="Arial"/>
              <a:cs typeface="Arial"/>
              <a:sym typeface="Arial"/>
            </a:endParaRPr>
          </a:p>
          <a:p>
            <a:pPr indent="0" lvl="0" marL="142875" marR="127635" rtl="0" algn="l">
              <a:lnSpc>
                <a:spcPct val="117857"/>
              </a:lnSpc>
              <a:spcBef>
                <a:spcPts val="100"/>
              </a:spcBef>
              <a:spcAft>
                <a:spcPts val="0"/>
              </a:spcAft>
              <a:buNone/>
            </a:pPr>
            <a:r>
              <a:rPr b="1" lang="en-IN" sz="1400">
                <a:solidFill>
                  <a:schemeClr val="dk1"/>
                </a:solidFill>
                <a:latin typeface="Arial"/>
                <a:ea typeface="Arial"/>
                <a:cs typeface="Arial"/>
                <a:sym typeface="Arial"/>
              </a:rPr>
              <a:t>Model</a:t>
            </a:r>
            <a:r>
              <a:rPr lang="en-IN" sz="1400">
                <a:solidFill>
                  <a:schemeClr val="dk1"/>
                </a:solidFill>
                <a:latin typeface="Arial"/>
                <a:ea typeface="Arial"/>
                <a:cs typeface="Arial"/>
                <a:sym typeface="Arial"/>
              </a:rPr>
              <a:t>: Monitoring and analyzing performance metrics such as server response times, page load times,  streaming latency, and network bandwidth usage.</a:t>
            </a:r>
            <a:endParaRPr sz="1400">
              <a:solidFill>
                <a:schemeClr val="dk1"/>
              </a:solidFill>
              <a:latin typeface="Arial"/>
              <a:ea typeface="Arial"/>
              <a:cs typeface="Arial"/>
              <a:sym typeface="Arial"/>
            </a:endParaRPr>
          </a:p>
          <a:p>
            <a:pPr indent="0" lvl="0" marL="142875" marR="5080" rtl="0" algn="l">
              <a:lnSpc>
                <a:spcPct val="118571"/>
              </a:lnSpc>
              <a:spcBef>
                <a:spcPts val="70"/>
              </a:spcBef>
              <a:spcAft>
                <a:spcPts val="0"/>
              </a:spcAft>
              <a:buNone/>
            </a:pPr>
            <a:r>
              <a:rPr b="1" lang="en-IN" sz="1400">
                <a:solidFill>
                  <a:schemeClr val="dk1"/>
                </a:solidFill>
                <a:latin typeface="Arial"/>
                <a:ea typeface="Arial"/>
                <a:cs typeface="Arial"/>
                <a:sym typeface="Arial"/>
              </a:rPr>
              <a:t>Result</a:t>
            </a:r>
            <a:r>
              <a:rPr lang="en-IN" sz="1400">
                <a:solidFill>
                  <a:schemeClr val="dk1"/>
                </a:solidFill>
                <a:latin typeface="Arial"/>
                <a:ea typeface="Arial"/>
                <a:cs typeface="Arial"/>
                <a:sym typeface="Arial"/>
              </a:rPr>
              <a:t>: Identification of bottlenecks, resource optimization, and improvement of system performance and  scalability. Ensures a smooth and responsive user experience for all users.</a:t>
            </a:r>
            <a:endParaRPr sz="1400">
              <a:solidFill>
                <a:schemeClr val="dk1"/>
              </a:solidFill>
              <a:latin typeface="Arial"/>
              <a:ea typeface="Arial"/>
              <a:cs typeface="Arial"/>
              <a:sym typeface="Arial"/>
            </a:endParaRPr>
          </a:p>
        </p:txBody>
      </p:sp>
      <p:sp>
        <p:nvSpPr>
          <p:cNvPr id="159" name="Google Shape;159;p16"/>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6"/>
          <p:cNvSpPr txBox="1"/>
          <p:nvPr/>
        </p:nvSpPr>
        <p:spPr>
          <a:xfrm>
            <a:off x="217487" y="4812359"/>
            <a:ext cx="500380" cy="16446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IN"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66" name="Google Shape;166;p17"/>
          <p:cNvSpPr txBox="1"/>
          <p:nvPr>
            <p:ph type="title"/>
          </p:nvPr>
        </p:nvSpPr>
        <p:spPr>
          <a:xfrm>
            <a:off x="3823604" y="598500"/>
            <a:ext cx="2003400" cy="382800"/>
          </a:xfrm>
          <a:prstGeom prst="rect">
            <a:avLst/>
          </a:prstGeom>
          <a:noFill/>
          <a:ln>
            <a:noFill/>
          </a:ln>
        </p:spPr>
        <p:txBody>
          <a:bodyPr anchorCtr="0" anchor="t" bIns="0" lIns="0" spcFirstLastPara="1" rIns="0" wrap="square" tIns="13325">
            <a:spAutoFit/>
          </a:bodyPr>
          <a:lstStyle/>
          <a:p>
            <a:pPr indent="0" lvl="0" marL="28575" rtl="0" algn="l">
              <a:lnSpc>
                <a:spcPct val="100000"/>
              </a:lnSpc>
              <a:spcBef>
                <a:spcPts val="0"/>
              </a:spcBef>
              <a:spcAft>
                <a:spcPts val="0"/>
              </a:spcAft>
              <a:buNone/>
            </a:pPr>
            <a:r>
              <a:rPr lang="en-IN"/>
              <a:t>Homepage</a:t>
            </a:r>
            <a:endParaRPr/>
          </a:p>
        </p:txBody>
      </p:sp>
      <p:pic>
        <p:nvPicPr>
          <p:cNvPr id="167" name="Google Shape;167;p17"/>
          <p:cNvPicPr preferRelativeResize="0"/>
          <p:nvPr/>
        </p:nvPicPr>
        <p:blipFill rotWithShape="1">
          <a:blip r:embed="rId3">
            <a:alphaModFix/>
          </a:blip>
          <a:srcRect b="11900" l="0" r="0" t="11908"/>
          <a:stretch/>
        </p:blipFill>
        <p:spPr>
          <a:xfrm>
            <a:off x="314325" y="1390650"/>
            <a:ext cx="7800974" cy="334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73" name="Google Shape;173;p18"/>
          <p:cNvSpPr txBox="1"/>
          <p:nvPr/>
        </p:nvSpPr>
        <p:spPr>
          <a:xfrm>
            <a:off x="3906901" y="807148"/>
            <a:ext cx="1336800" cy="231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a:solidFill>
                  <a:schemeClr val="dk1"/>
                </a:solidFill>
              </a:rPr>
              <a:t>MUSIC</a:t>
            </a:r>
            <a:r>
              <a:rPr b="1" lang="en-IN" sz="1400">
                <a:solidFill>
                  <a:schemeClr val="dk1"/>
                </a:solidFill>
                <a:latin typeface="Arial"/>
                <a:ea typeface="Arial"/>
                <a:cs typeface="Arial"/>
                <a:sym typeface="Arial"/>
              </a:rPr>
              <a:t>-</a:t>
            </a:r>
            <a:r>
              <a:rPr b="1" lang="en-IN">
                <a:solidFill>
                  <a:schemeClr val="dk1"/>
                </a:solidFill>
              </a:rPr>
              <a:t>PAGE</a:t>
            </a:r>
            <a:endParaRPr sz="1400">
              <a:solidFill>
                <a:schemeClr val="dk1"/>
              </a:solidFill>
              <a:latin typeface="Arial"/>
              <a:ea typeface="Arial"/>
              <a:cs typeface="Arial"/>
              <a:sym typeface="Arial"/>
            </a:endParaRPr>
          </a:p>
        </p:txBody>
      </p:sp>
      <p:pic>
        <p:nvPicPr>
          <p:cNvPr id="174" name="Google Shape;174;p18"/>
          <p:cNvPicPr preferRelativeResize="0"/>
          <p:nvPr/>
        </p:nvPicPr>
        <p:blipFill rotWithShape="1">
          <a:blip r:embed="rId3">
            <a:alphaModFix/>
          </a:blip>
          <a:srcRect b="0" l="855" r="845" t="0"/>
          <a:stretch/>
        </p:blipFill>
        <p:spPr>
          <a:xfrm>
            <a:off x="1209675" y="1057275"/>
            <a:ext cx="6724651" cy="3848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nvSpPr>
        <p:spPr>
          <a:xfrm>
            <a:off x="171450" y="129857"/>
            <a:ext cx="4337050" cy="777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800">
              <a:solidFill>
                <a:schemeClr val="dk1"/>
              </a:solidFill>
              <a:latin typeface="Arial"/>
              <a:ea typeface="Arial"/>
              <a:cs typeface="Arial"/>
              <a:sym typeface="Arial"/>
            </a:endParaRPr>
          </a:p>
          <a:p>
            <a:pPr indent="0" lvl="0" marL="0" marR="5080" rtl="0" algn="r">
              <a:lnSpc>
                <a:spcPct val="100000"/>
              </a:lnSpc>
              <a:spcBef>
                <a:spcPts val="5"/>
              </a:spcBef>
              <a:spcAft>
                <a:spcPts val="0"/>
              </a:spcAft>
              <a:buNone/>
            </a:pPr>
            <a:r>
              <a:rPr b="1" lang="en-IN" sz="1400">
                <a:solidFill>
                  <a:schemeClr val="dk1"/>
                </a:solidFill>
                <a:latin typeface="Arial"/>
                <a:ea typeface="Arial"/>
                <a:cs typeface="Arial"/>
                <a:sym typeface="Arial"/>
              </a:rPr>
              <a:t>Service-Page</a:t>
            </a:r>
            <a:endParaRPr sz="1400">
              <a:solidFill>
                <a:schemeClr val="dk1"/>
              </a:solidFill>
              <a:latin typeface="Arial"/>
              <a:ea typeface="Arial"/>
              <a:cs typeface="Arial"/>
              <a:sym typeface="Arial"/>
            </a:endParaRPr>
          </a:p>
        </p:txBody>
      </p:sp>
      <p:pic>
        <p:nvPicPr>
          <p:cNvPr id="180" name="Google Shape;180;p19"/>
          <p:cNvPicPr preferRelativeResize="0"/>
          <p:nvPr/>
        </p:nvPicPr>
        <p:blipFill rotWithShape="1">
          <a:blip r:embed="rId3">
            <a:alphaModFix/>
          </a:blip>
          <a:srcRect b="5148" l="0" r="0" t="5157"/>
          <a:stretch/>
        </p:blipFill>
        <p:spPr>
          <a:xfrm>
            <a:off x="628650" y="952500"/>
            <a:ext cx="7362826" cy="3714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86" name="Google Shape;186;p20"/>
          <p:cNvSpPr txBox="1"/>
          <p:nvPr/>
        </p:nvSpPr>
        <p:spPr>
          <a:xfrm>
            <a:off x="3763645" y="828357"/>
            <a:ext cx="1623000" cy="231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a:solidFill>
                  <a:schemeClr val="dk1"/>
                </a:solidFill>
              </a:rPr>
              <a:t>LOGOUT-PAGE</a:t>
            </a:r>
            <a:endParaRPr sz="1400">
              <a:solidFill>
                <a:schemeClr val="dk1"/>
              </a:solidFill>
              <a:latin typeface="Arial"/>
              <a:ea typeface="Arial"/>
              <a:cs typeface="Arial"/>
              <a:sym typeface="Arial"/>
            </a:endParaRPr>
          </a:p>
        </p:txBody>
      </p:sp>
      <p:pic>
        <p:nvPicPr>
          <p:cNvPr id="187" name="Google Shape;187;p20"/>
          <p:cNvPicPr preferRelativeResize="0"/>
          <p:nvPr/>
        </p:nvPicPr>
        <p:blipFill>
          <a:blip r:embed="rId3">
            <a:alphaModFix/>
          </a:blip>
          <a:stretch>
            <a:fillRect/>
          </a:stretch>
        </p:blipFill>
        <p:spPr>
          <a:xfrm>
            <a:off x="1216263" y="1125357"/>
            <a:ext cx="6717763" cy="37787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93" name="Google Shape;193;p21"/>
          <p:cNvSpPr txBox="1"/>
          <p:nvPr/>
        </p:nvSpPr>
        <p:spPr>
          <a:xfrm>
            <a:off x="2080875" y="814975"/>
            <a:ext cx="5493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800">
                <a:latin typeface="Calibri"/>
                <a:ea typeface="Calibri"/>
                <a:cs typeface="Calibri"/>
                <a:sym typeface="Calibri"/>
              </a:rPr>
              <a:t>LOGIN PAGE</a:t>
            </a:r>
            <a:endParaRPr sz="1800">
              <a:latin typeface="Calibri"/>
              <a:ea typeface="Calibri"/>
              <a:cs typeface="Calibri"/>
              <a:sym typeface="Calibri"/>
            </a:endParaRPr>
          </a:p>
        </p:txBody>
      </p:sp>
      <p:pic>
        <p:nvPicPr>
          <p:cNvPr id="194" name="Google Shape;194;p21"/>
          <p:cNvPicPr preferRelativeResize="0"/>
          <p:nvPr/>
        </p:nvPicPr>
        <p:blipFill>
          <a:blip r:embed="rId3">
            <a:alphaModFix/>
          </a:blip>
          <a:stretch>
            <a:fillRect/>
          </a:stretch>
        </p:blipFill>
        <p:spPr>
          <a:xfrm>
            <a:off x="1661425" y="1276675"/>
            <a:ext cx="6332491" cy="3562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1800">
                <a:solidFill>
                  <a:srgbClr val="FFFFFF"/>
                </a:solidFill>
              </a:rPr>
              <a:t>Next Gen Employability Program</a:t>
            </a:r>
            <a:endParaRPr sz="1800"/>
          </a:p>
        </p:txBody>
      </p:sp>
      <p:sp>
        <p:nvSpPr>
          <p:cNvPr id="200" name="Google Shape;200;p22"/>
          <p:cNvSpPr txBox="1"/>
          <p:nvPr/>
        </p:nvSpPr>
        <p:spPr>
          <a:xfrm>
            <a:off x="202564" y="645570"/>
            <a:ext cx="8411210" cy="3756660"/>
          </a:xfrm>
          <a:prstGeom prst="rect">
            <a:avLst/>
          </a:prstGeom>
          <a:noFill/>
          <a:ln>
            <a:noFill/>
          </a:ln>
        </p:spPr>
        <p:txBody>
          <a:bodyPr anchorCtr="0" anchor="t" bIns="0" lIns="0" spcFirstLastPara="1" rIns="0" wrap="square" tIns="50800">
            <a:spAutoFit/>
          </a:bodyPr>
          <a:lstStyle/>
          <a:p>
            <a:pPr indent="0" lvl="0" marL="12700" marR="0" rtl="0" algn="l">
              <a:lnSpc>
                <a:spcPct val="100000"/>
              </a:lnSpc>
              <a:spcBef>
                <a:spcPts val="0"/>
              </a:spcBef>
              <a:spcAft>
                <a:spcPts val="0"/>
              </a:spcAft>
              <a:buNone/>
            </a:pPr>
            <a:r>
              <a:rPr b="1" lang="en-IN" sz="1550">
                <a:solidFill>
                  <a:srgbClr val="203062"/>
                </a:solidFill>
                <a:latin typeface="Arial"/>
                <a:ea typeface="Arial"/>
                <a:cs typeface="Arial"/>
                <a:sym typeface="Arial"/>
              </a:rPr>
              <a:t>Future Enhancements</a:t>
            </a:r>
            <a:r>
              <a:rPr b="1" lang="en-IN" sz="1550">
                <a:solidFill>
                  <a:srgbClr val="374151"/>
                </a:solidFill>
                <a:latin typeface="Arial"/>
                <a:ea typeface="Arial"/>
                <a:cs typeface="Arial"/>
                <a:sym typeface="Arial"/>
              </a:rPr>
              <a:t>:</a:t>
            </a:r>
            <a:endParaRPr sz="1550">
              <a:solidFill>
                <a:schemeClr val="dk1"/>
              </a:solidFill>
              <a:latin typeface="Arial"/>
              <a:ea typeface="Arial"/>
              <a:cs typeface="Arial"/>
              <a:sym typeface="Arial"/>
            </a:endParaRPr>
          </a:p>
          <a:p>
            <a:pPr indent="-229234" lvl="0" marL="334010" marR="0" rtl="0" algn="l">
              <a:lnSpc>
                <a:spcPct val="100000"/>
              </a:lnSpc>
              <a:spcBef>
                <a:spcPts val="285"/>
              </a:spcBef>
              <a:spcAft>
                <a:spcPts val="0"/>
              </a:spcAft>
              <a:buClr>
                <a:schemeClr val="dk1"/>
              </a:buClr>
              <a:buSzPts val="1400"/>
              <a:buFont typeface="Calibri"/>
              <a:buAutoNum type="arabicPeriod"/>
            </a:pPr>
            <a:r>
              <a:rPr b="1" lang="en-IN" sz="1400">
                <a:solidFill>
                  <a:schemeClr val="dk1"/>
                </a:solidFill>
                <a:latin typeface="Calibri"/>
                <a:ea typeface="Calibri"/>
                <a:cs typeface="Calibri"/>
                <a:sym typeface="Calibri"/>
              </a:rPr>
              <a:t>Enhanced Recommendation Engine:</a:t>
            </a:r>
            <a:endParaRPr sz="1400">
              <a:solidFill>
                <a:schemeClr val="dk1"/>
              </a:solidFill>
              <a:latin typeface="Calibri"/>
              <a:ea typeface="Calibri"/>
              <a:cs typeface="Calibri"/>
              <a:sym typeface="Calibri"/>
            </a:endParaRPr>
          </a:p>
          <a:p>
            <a:pPr indent="0" lvl="0" marL="104775" marR="493394" rtl="0" algn="l">
              <a:lnSpc>
                <a:spcPct val="117857"/>
              </a:lnSpc>
              <a:spcBef>
                <a:spcPts val="130"/>
              </a:spcBef>
              <a:spcAft>
                <a:spcPts val="0"/>
              </a:spcAft>
              <a:buNone/>
            </a:pPr>
            <a:r>
              <a:rPr lang="en-IN" sz="1400">
                <a:solidFill>
                  <a:schemeClr val="dk1"/>
                </a:solidFill>
                <a:latin typeface="Calibri"/>
                <a:ea typeface="Calibri"/>
                <a:cs typeface="Calibri"/>
                <a:sym typeface="Calibri"/>
              </a:rPr>
              <a:t>Implement machine learning algorithms to improve the accuracy and relevance of music recommendations.  Incorporate collaborative filtering, content-based filtering, and hybrid recommendation approaches.</a:t>
            </a:r>
            <a:endParaRPr sz="1400">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None/>
            </a:pPr>
            <a:r>
              <a:rPr lang="en-IN" sz="1400">
                <a:solidFill>
                  <a:schemeClr val="dk1"/>
                </a:solidFill>
                <a:latin typeface="Calibri"/>
                <a:ea typeface="Calibri"/>
                <a:cs typeface="Calibri"/>
                <a:sym typeface="Calibri"/>
              </a:rPr>
              <a:t>Allow users to provide feedback on recommended songs to further refine the recommendation algorithm.</a:t>
            </a:r>
            <a:endParaRPr sz="1400">
              <a:solidFill>
                <a:schemeClr val="dk1"/>
              </a:solidFill>
              <a:latin typeface="Calibri"/>
              <a:ea typeface="Calibri"/>
              <a:cs typeface="Calibri"/>
              <a:sym typeface="Calibri"/>
            </a:endParaRPr>
          </a:p>
          <a:p>
            <a:pPr indent="-229234" lvl="0" marL="334010" marR="0" rtl="0" algn="l">
              <a:lnSpc>
                <a:spcPct val="118214"/>
              </a:lnSpc>
              <a:spcBef>
                <a:spcPts val="0"/>
              </a:spcBef>
              <a:spcAft>
                <a:spcPts val="0"/>
              </a:spcAft>
              <a:buClr>
                <a:schemeClr val="dk1"/>
              </a:buClr>
              <a:buSzPts val="1400"/>
              <a:buFont typeface="Calibri"/>
              <a:buAutoNum type="arabicPeriod" startAt="2"/>
            </a:pPr>
            <a:r>
              <a:rPr b="1" lang="en-IN" sz="1400">
                <a:solidFill>
                  <a:schemeClr val="dk1"/>
                </a:solidFill>
                <a:latin typeface="Calibri"/>
                <a:ea typeface="Calibri"/>
                <a:cs typeface="Calibri"/>
                <a:sym typeface="Calibri"/>
              </a:rPr>
              <a:t>Social Collaboration Features:</a:t>
            </a:r>
            <a:endParaRPr sz="1400">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None/>
            </a:pPr>
            <a:r>
              <a:rPr lang="en-IN" sz="1400">
                <a:solidFill>
                  <a:schemeClr val="dk1"/>
                </a:solidFill>
                <a:latin typeface="Calibri"/>
                <a:ea typeface="Calibri"/>
                <a:cs typeface="Calibri"/>
                <a:sym typeface="Calibri"/>
              </a:rPr>
              <a:t>Expand social features to enable collaborative playlist creation among multiple users.</a:t>
            </a:r>
            <a:endParaRPr sz="1400">
              <a:solidFill>
                <a:schemeClr val="dk1"/>
              </a:solidFill>
              <a:latin typeface="Calibri"/>
              <a:ea typeface="Calibri"/>
              <a:cs typeface="Calibri"/>
              <a:sym typeface="Calibri"/>
            </a:endParaRPr>
          </a:p>
          <a:p>
            <a:pPr indent="0" lvl="0" marL="104775" marR="0" rtl="0" algn="l">
              <a:lnSpc>
                <a:spcPct val="118857"/>
              </a:lnSpc>
              <a:spcBef>
                <a:spcPts val="50"/>
              </a:spcBef>
              <a:spcAft>
                <a:spcPts val="0"/>
              </a:spcAft>
              <a:buNone/>
            </a:pPr>
            <a:r>
              <a:rPr lang="en-IN" sz="1400">
                <a:solidFill>
                  <a:schemeClr val="dk1"/>
                </a:solidFill>
                <a:latin typeface="Calibri"/>
                <a:ea typeface="Calibri"/>
                <a:cs typeface="Calibri"/>
                <a:sym typeface="Calibri"/>
              </a:rPr>
              <a:t>Introduce group listening sessions where users can listen to the same playlist simultaneously and chat in real-time.</a:t>
            </a:r>
            <a:endParaRPr sz="1400">
              <a:solidFill>
                <a:schemeClr val="dk1"/>
              </a:solidFill>
              <a:latin typeface="Calibri"/>
              <a:ea typeface="Calibri"/>
              <a:cs typeface="Calibri"/>
              <a:sym typeface="Calibri"/>
            </a:endParaRPr>
          </a:p>
          <a:p>
            <a:pPr indent="-229234" lvl="0" marL="334010" marR="0" rtl="0" algn="l">
              <a:lnSpc>
                <a:spcPct val="118857"/>
              </a:lnSpc>
              <a:spcBef>
                <a:spcPts val="0"/>
              </a:spcBef>
              <a:spcAft>
                <a:spcPts val="0"/>
              </a:spcAft>
              <a:buClr>
                <a:schemeClr val="dk1"/>
              </a:buClr>
              <a:buSzPts val="1400"/>
              <a:buFont typeface="Calibri"/>
              <a:buAutoNum type="arabicPeriod" startAt="3"/>
            </a:pPr>
            <a:r>
              <a:rPr b="1" lang="en-IN" sz="1400">
                <a:solidFill>
                  <a:schemeClr val="dk1"/>
                </a:solidFill>
                <a:latin typeface="Calibri"/>
                <a:ea typeface="Calibri"/>
                <a:cs typeface="Calibri"/>
                <a:sym typeface="Calibri"/>
              </a:rPr>
              <a:t>Integration with Emerging Technologies:</a:t>
            </a:r>
            <a:endParaRPr sz="1400">
              <a:solidFill>
                <a:schemeClr val="dk1"/>
              </a:solidFill>
              <a:latin typeface="Calibri"/>
              <a:ea typeface="Calibri"/>
              <a:cs typeface="Calibri"/>
              <a:sym typeface="Calibri"/>
            </a:endParaRPr>
          </a:p>
          <a:p>
            <a:pPr indent="0" lvl="0" marL="104775" marR="156210" rtl="0" algn="l">
              <a:lnSpc>
                <a:spcPct val="117857"/>
              </a:lnSpc>
              <a:spcBef>
                <a:spcPts val="130"/>
              </a:spcBef>
              <a:spcAft>
                <a:spcPts val="0"/>
              </a:spcAft>
              <a:buNone/>
            </a:pPr>
            <a:r>
              <a:rPr lang="en-IN" sz="1400">
                <a:solidFill>
                  <a:schemeClr val="dk1"/>
                </a:solidFill>
                <a:latin typeface="Calibri"/>
                <a:ea typeface="Calibri"/>
                <a:cs typeface="Calibri"/>
                <a:sym typeface="Calibri"/>
              </a:rPr>
              <a:t>Explore integration with voice assistants (e.g., Amazon Alexa, Google Assistant) to enable voice-controlled music  playback and interaction.</a:t>
            </a:r>
            <a:endParaRPr sz="1400">
              <a:solidFill>
                <a:schemeClr val="dk1"/>
              </a:solidFill>
              <a:latin typeface="Calibri"/>
              <a:ea typeface="Calibri"/>
              <a:cs typeface="Calibri"/>
              <a:sym typeface="Calibri"/>
            </a:endParaRPr>
          </a:p>
          <a:p>
            <a:pPr indent="0" lvl="0" marL="104775" marR="0" rtl="0" algn="l">
              <a:lnSpc>
                <a:spcPct val="114642"/>
              </a:lnSpc>
              <a:spcBef>
                <a:spcPts val="0"/>
              </a:spcBef>
              <a:spcAft>
                <a:spcPts val="0"/>
              </a:spcAft>
              <a:buNone/>
            </a:pPr>
            <a:r>
              <a:rPr lang="en-IN" sz="1400">
                <a:solidFill>
                  <a:schemeClr val="dk1"/>
                </a:solidFill>
                <a:latin typeface="Calibri"/>
                <a:ea typeface="Calibri"/>
                <a:cs typeface="Calibri"/>
                <a:sym typeface="Calibri"/>
              </a:rPr>
              <a:t>Implement support for virtual reality (VR) and augmented reality (AR) technologies to create immersive music</a:t>
            </a:r>
            <a:endParaRPr sz="1400">
              <a:solidFill>
                <a:schemeClr val="dk1"/>
              </a:solidFill>
              <a:latin typeface="Calibri"/>
              <a:ea typeface="Calibri"/>
              <a:cs typeface="Calibri"/>
              <a:sym typeface="Calibri"/>
            </a:endParaRPr>
          </a:p>
          <a:p>
            <a:pPr indent="0" lvl="0" marL="104775" marR="0" rtl="0" algn="l">
              <a:lnSpc>
                <a:spcPct val="118857"/>
              </a:lnSpc>
              <a:spcBef>
                <a:spcPts val="45"/>
              </a:spcBef>
              <a:spcAft>
                <a:spcPts val="0"/>
              </a:spcAft>
              <a:buNone/>
            </a:pPr>
            <a:r>
              <a:rPr lang="en-IN" sz="1400">
                <a:solidFill>
                  <a:schemeClr val="dk1"/>
                </a:solidFill>
                <a:latin typeface="Calibri"/>
                <a:ea typeface="Calibri"/>
                <a:cs typeface="Calibri"/>
                <a:sym typeface="Calibri"/>
              </a:rPr>
              <a:t>experiences and virtual concert venues</a:t>
            </a:r>
            <a:r>
              <a:rPr lang="en-IN" sz="1400">
                <a:solidFill>
                  <a:srgbClr val="EBEBEB"/>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229234" lvl="0" marL="334010" marR="0" rtl="0" algn="l">
              <a:lnSpc>
                <a:spcPct val="118857"/>
              </a:lnSpc>
              <a:spcBef>
                <a:spcPts val="0"/>
              </a:spcBef>
              <a:spcAft>
                <a:spcPts val="0"/>
              </a:spcAft>
              <a:buClr>
                <a:schemeClr val="dk1"/>
              </a:buClr>
              <a:buSzPts val="1400"/>
              <a:buFont typeface="Calibri"/>
              <a:buAutoNum type="arabicPeriod" startAt="4"/>
            </a:pPr>
            <a:r>
              <a:rPr b="1" lang="en-IN" sz="1400">
                <a:solidFill>
                  <a:schemeClr val="dk1"/>
                </a:solidFill>
                <a:latin typeface="Calibri"/>
                <a:ea typeface="Calibri"/>
                <a:cs typeface="Calibri"/>
                <a:sym typeface="Calibri"/>
              </a:rPr>
              <a:t>Live Streaming and Concert Integration:</a:t>
            </a:r>
            <a:endParaRPr sz="1400">
              <a:solidFill>
                <a:schemeClr val="dk1"/>
              </a:solidFill>
              <a:latin typeface="Calibri"/>
              <a:ea typeface="Calibri"/>
              <a:cs typeface="Calibri"/>
              <a:sym typeface="Calibri"/>
            </a:endParaRPr>
          </a:p>
          <a:p>
            <a:pPr indent="0" lvl="0" marL="104775" marR="471169" rtl="0" algn="l">
              <a:lnSpc>
                <a:spcPct val="118571"/>
              </a:lnSpc>
              <a:spcBef>
                <a:spcPts val="120"/>
              </a:spcBef>
              <a:spcAft>
                <a:spcPts val="0"/>
              </a:spcAft>
              <a:buNone/>
            </a:pPr>
            <a:r>
              <a:rPr lang="en-IN" sz="1400">
                <a:solidFill>
                  <a:schemeClr val="dk1"/>
                </a:solidFill>
                <a:latin typeface="Calibri"/>
                <a:ea typeface="Calibri"/>
                <a:cs typeface="Calibri"/>
                <a:sym typeface="Calibri"/>
              </a:rPr>
              <a:t>Partner with artists and event organizers to provide live streaming of concerts, music festivals, and exclusive  performances within the app.</a:t>
            </a:r>
            <a:endParaRPr sz="1400">
              <a:solidFill>
                <a:schemeClr val="dk1"/>
              </a:solidFill>
              <a:latin typeface="Calibri"/>
              <a:ea typeface="Calibri"/>
              <a:cs typeface="Calibri"/>
              <a:sym typeface="Calibri"/>
            </a:endParaRPr>
          </a:p>
          <a:p>
            <a:pPr indent="0" lvl="0" marL="104775" marR="0" rtl="0" algn="l">
              <a:lnSpc>
                <a:spcPct val="113928"/>
              </a:lnSpc>
              <a:spcBef>
                <a:spcPts val="0"/>
              </a:spcBef>
              <a:spcAft>
                <a:spcPts val="0"/>
              </a:spcAft>
              <a:buNone/>
            </a:pPr>
            <a:r>
              <a:rPr lang="en-IN" sz="1400">
                <a:solidFill>
                  <a:schemeClr val="dk1"/>
                </a:solidFill>
                <a:latin typeface="Calibri"/>
                <a:ea typeface="Calibri"/>
                <a:cs typeface="Calibri"/>
                <a:sym typeface="Calibri"/>
              </a:rPr>
              <a:t>Offer virtual tickets to live events and virtual meet-and-greets with artists for premium subscribers.</a:t>
            </a:r>
            <a:endParaRPr sz="1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1800">
                <a:solidFill>
                  <a:srgbClr val="FFFFFF"/>
                </a:solidFill>
              </a:rPr>
              <a:t>Next Gen Employability Program</a:t>
            </a:r>
            <a:endParaRPr sz="1800"/>
          </a:p>
        </p:txBody>
      </p:sp>
      <p:sp>
        <p:nvSpPr>
          <p:cNvPr id="206" name="Google Shape;206;p23"/>
          <p:cNvSpPr txBox="1"/>
          <p:nvPr/>
        </p:nvSpPr>
        <p:spPr>
          <a:xfrm>
            <a:off x="209867" y="762317"/>
            <a:ext cx="8042909" cy="163766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sz="1550">
                <a:solidFill>
                  <a:srgbClr val="203062"/>
                </a:solidFill>
                <a:latin typeface="Arial"/>
                <a:ea typeface="Arial"/>
                <a:cs typeface="Arial"/>
                <a:sym typeface="Arial"/>
              </a:rPr>
              <a:t>Conclusion</a:t>
            </a:r>
            <a:endParaRPr sz="155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2000">
              <a:solidFill>
                <a:schemeClr val="dk1"/>
              </a:solidFill>
              <a:latin typeface="Arial"/>
              <a:ea typeface="Arial"/>
              <a:cs typeface="Arial"/>
              <a:sym typeface="Arial"/>
            </a:endParaRPr>
          </a:p>
          <a:p>
            <a:pPr indent="0" lvl="0" marL="15875" marR="5080" rtl="0" algn="l">
              <a:lnSpc>
                <a:spcPct val="100600"/>
              </a:lnSpc>
              <a:spcBef>
                <a:spcPts val="0"/>
              </a:spcBef>
              <a:spcAft>
                <a:spcPts val="0"/>
              </a:spcAft>
              <a:buNone/>
            </a:pPr>
            <a:r>
              <a:rPr b="1" lang="en-IN" sz="1400">
                <a:solidFill>
                  <a:schemeClr val="dk1"/>
                </a:solidFill>
                <a:latin typeface="Calibri"/>
                <a:ea typeface="Calibri"/>
                <a:cs typeface="Calibri"/>
                <a:sym typeface="Calibri"/>
              </a:rPr>
              <a:t>With its innovative features, seamless user experience, and robust technology stack, Music Harmony aims to  set a new standard in the music streaming industry. Whether you're a casual listener looking for your next  favorite song or a dedicated music aficionado seeking deeper insights into your favorite artists and genres,  Music Harmony is your ultimate music companion. Experience the harmony of music like never before with  Music Harmony.</a:t>
            </a:r>
            <a:endParaRPr sz="1400">
              <a:solidFill>
                <a:schemeClr val="dk1"/>
              </a:solidFill>
              <a:latin typeface="Calibri"/>
              <a:ea typeface="Calibri"/>
              <a:cs typeface="Calibri"/>
              <a:sym typeface="Calibri"/>
            </a:endParaRPr>
          </a:p>
        </p:txBody>
      </p:sp>
      <p:sp>
        <p:nvSpPr>
          <p:cNvPr id="207" name="Google Shape;207;p23"/>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3"/>
          <p:cNvSpPr txBox="1"/>
          <p:nvPr/>
        </p:nvSpPr>
        <p:spPr>
          <a:xfrm>
            <a:off x="217487" y="4800600"/>
            <a:ext cx="500380" cy="17462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IN"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214" name="Google Shape;214;p24"/>
          <p:cNvSpPr txBox="1"/>
          <p:nvPr>
            <p:ph type="title"/>
          </p:nvPr>
        </p:nvSpPr>
        <p:spPr>
          <a:xfrm>
            <a:off x="3504946" y="2329433"/>
            <a:ext cx="2079625" cy="48387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IN" sz="3000">
                <a:solidFill>
                  <a:srgbClr val="213366"/>
                </a:solidFill>
                <a:latin typeface="Arial"/>
                <a:ea typeface="Arial"/>
                <a:cs typeface="Arial"/>
                <a:sym typeface="Arial"/>
              </a:rPr>
              <a:t>Thank You!</a:t>
            </a:r>
            <a:endParaRPr sz="3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8"/>
          <p:cNvSpPr txBox="1"/>
          <p:nvPr/>
        </p:nvSpPr>
        <p:spPr>
          <a:xfrm>
            <a:off x="184150" y="164242"/>
            <a:ext cx="331406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lang="en-IN"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pic>
        <p:nvPicPr>
          <p:cNvPr id="75" name="Google Shape;75;p8"/>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76" name="Google Shape;76;p8"/>
          <p:cNvSpPr txBox="1"/>
          <p:nvPr>
            <p:ph type="title"/>
          </p:nvPr>
        </p:nvSpPr>
        <p:spPr>
          <a:xfrm>
            <a:off x="2412745" y="1073530"/>
            <a:ext cx="4304665"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IN" sz="2000">
                <a:solidFill>
                  <a:srgbClr val="203063"/>
                </a:solidFill>
                <a:latin typeface="Arial"/>
                <a:ea typeface="Arial"/>
                <a:cs typeface="Arial"/>
                <a:sym typeface="Arial"/>
              </a:rPr>
              <a:t>CAPSTONE PROJECT SHOWCASE</a:t>
            </a:r>
            <a:endParaRPr sz="2000">
              <a:latin typeface="Arial"/>
              <a:ea typeface="Arial"/>
              <a:cs typeface="Arial"/>
              <a:sym typeface="Arial"/>
            </a:endParaRPr>
          </a:p>
        </p:txBody>
      </p:sp>
      <p:grpSp>
        <p:nvGrpSpPr>
          <p:cNvPr id="77" name="Google Shape;77;p8"/>
          <p:cNvGrpSpPr/>
          <p:nvPr/>
        </p:nvGrpSpPr>
        <p:grpSpPr>
          <a:xfrm>
            <a:off x="957262" y="3043301"/>
            <a:ext cx="7230109" cy="533400"/>
            <a:chOff x="957262" y="3043301"/>
            <a:chExt cx="7230109" cy="533400"/>
          </a:xfrm>
        </p:grpSpPr>
        <p:sp>
          <p:nvSpPr>
            <p:cNvPr id="78" name="Google Shape;78;p8"/>
            <p:cNvSpPr/>
            <p:nvPr/>
          </p:nvSpPr>
          <p:spPr>
            <a:xfrm>
              <a:off x="957262" y="3043301"/>
              <a:ext cx="7230109" cy="533400"/>
            </a:xfrm>
            <a:custGeom>
              <a:rect b="b" l="l" r="r" t="t"/>
              <a:pathLst>
                <a:path extrusionOk="0" h="533400" w="7230109">
                  <a:moveTo>
                    <a:pt x="7140638" y="0"/>
                  </a:moveTo>
                  <a:lnTo>
                    <a:pt x="88900" y="0"/>
                  </a:lnTo>
                  <a:lnTo>
                    <a:pt x="54296" y="6977"/>
                  </a:lnTo>
                  <a:lnTo>
                    <a:pt x="26038" y="26003"/>
                  </a:lnTo>
                  <a:lnTo>
                    <a:pt x="6986" y="54221"/>
                  </a:lnTo>
                  <a:lnTo>
                    <a:pt x="0" y="88773"/>
                  </a:lnTo>
                  <a:lnTo>
                    <a:pt x="0" y="444500"/>
                  </a:lnTo>
                  <a:lnTo>
                    <a:pt x="6986" y="479071"/>
                  </a:lnTo>
                  <a:lnTo>
                    <a:pt x="26038" y="507333"/>
                  </a:lnTo>
                  <a:lnTo>
                    <a:pt x="54296" y="526403"/>
                  </a:lnTo>
                  <a:lnTo>
                    <a:pt x="88900" y="533400"/>
                  </a:lnTo>
                  <a:lnTo>
                    <a:pt x="7140638" y="533400"/>
                  </a:lnTo>
                  <a:lnTo>
                    <a:pt x="7175210" y="526403"/>
                  </a:lnTo>
                  <a:lnTo>
                    <a:pt x="7203471" y="507333"/>
                  </a:lnTo>
                  <a:lnTo>
                    <a:pt x="7222541" y="479071"/>
                  </a:lnTo>
                  <a:lnTo>
                    <a:pt x="7229538" y="444500"/>
                  </a:lnTo>
                  <a:lnTo>
                    <a:pt x="7229538" y="88773"/>
                  </a:lnTo>
                  <a:lnTo>
                    <a:pt x="7222541" y="54221"/>
                  </a:lnTo>
                  <a:lnTo>
                    <a:pt x="7203471" y="26003"/>
                  </a:lnTo>
                  <a:lnTo>
                    <a:pt x="7175210" y="6977"/>
                  </a:lnTo>
                  <a:lnTo>
                    <a:pt x="7140638" y="0"/>
                  </a:lnTo>
                  <a:close/>
                </a:path>
              </a:pathLst>
            </a:custGeom>
            <a:solidFill>
              <a:srgbClr val="DFDD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57262" y="3043301"/>
              <a:ext cx="7230109" cy="533400"/>
            </a:xfrm>
            <a:custGeom>
              <a:rect b="b" l="l" r="r" t="t"/>
              <a:pathLst>
                <a:path extrusionOk="0" h="533400" w="7230109">
                  <a:moveTo>
                    <a:pt x="0" y="88773"/>
                  </a:moveTo>
                  <a:lnTo>
                    <a:pt x="6986" y="54221"/>
                  </a:lnTo>
                  <a:lnTo>
                    <a:pt x="26038" y="26003"/>
                  </a:lnTo>
                  <a:lnTo>
                    <a:pt x="54296" y="6977"/>
                  </a:lnTo>
                  <a:lnTo>
                    <a:pt x="88900" y="0"/>
                  </a:lnTo>
                  <a:lnTo>
                    <a:pt x="7140638" y="0"/>
                  </a:lnTo>
                  <a:lnTo>
                    <a:pt x="7175210" y="6977"/>
                  </a:lnTo>
                  <a:lnTo>
                    <a:pt x="7203471" y="26003"/>
                  </a:lnTo>
                  <a:lnTo>
                    <a:pt x="7222541" y="54221"/>
                  </a:lnTo>
                  <a:lnTo>
                    <a:pt x="7229538" y="88773"/>
                  </a:lnTo>
                  <a:lnTo>
                    <a:pt x="7229538" y="444500"/>
                  </a:lnTo>
                  <a:lnTo>
                    <a:pt x="7222541" y="479071"/>
                  </a:lnTo>
                  <a:lnTo>
                    <a:pt x="7203471" y="507333"/>
                  </a:lnTo>
                  <a:lnTo>
                    <a:pt x="7175210" y="526403"/>
                  </a:lnTo>
                  <a:lnTo>
                    <a:pt x="7140638" y="533400"/>
                  </a:lnTo>
                  <a:lnTo>
                    <a:pt x="88900" y="533400"/>
                  </a:lnTo>
                  <a:lnTo>
                    <a:pt x="54296" y="526403"/>
                  </a:lnTo>
                  <a:lnTo>
                    <a:pt x="26038" y="507333"/>
                  </a:lnTo>
                  <a:lnTo>
                    <a:pt x="6986" y="479071"/>
                  </a:lnTo>
                  <a:lnTo>
                    <a:pt x="0" y="444500"/>
                  </a:lnTo>
                  <a:lnTo>
                    <a:pt x="0" y="88773"/>
                  </a:lnTo>
                  <a:close/>
                </a:path>
              </a:pathLst>
            </a:custGeom>
            <a:noFill/>
            <a:ln cap="flat" cmpd="sng" w="25400">
              <a:solidFill>
                <a:srgbClr val="DFDD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0" name="Google Shape;80;p8"/>
          <p:cNvSpPr txBox="1"/>
          <p:nvPr/>
        </p:nvSpPr>
        <p:spPr>
          <a:xfrm>
            <a:off x="1712341" y="2687256"/>
            <a:ext cx="5657850" cy="752475"/>
          </a:xfrm>
          <a:prstGeom prst="rect">
            <a:avLst/>
          </a:prstGeom>
          <a:noFill/>
          <a:ln>
            <a:noFill/>
          </a:ln>
        </p:spPr>
        <p:txBody>
          <a:bodyPr anchorCtr="0" anchor="t" bIns="0" lIns="0" spcFirstLastPara="1" rIns="0" wrap="square" tIns="15875">
            <a:spAutoFit/>
          </a:bodyPr>
          <a:lstStyle/>
          <a:p>
            <a:pPr indent="0" lvl="0" marL="59055" marR="0" rtl="0" algn="ctr">
              <a:lnSpc>
                <a:spcPct val="100000"/>
              </a:lnSpc>
              <a:spcBef>
                <a:spcPts val="0"/>
              </a:spcBef>
              <a:spcAft>
                <a:spcPts val="0"/>
              </a:spcAft>
              <a:buNone/>
            </a:pPr>
            <a:r>
              <a:rPr b="1" lang="en-IN" sz="1550">
                <a:solidFill>
                  <a:srgbClr val="FFFFFF"/>
                </a:solidFill>
                <a:latin typeface="Arial"/>
                <a:ea typeface="Arial"/>
                <a:cs typeface="Arial"/>
                <a:sym typeface="Arial"/>
              </a:rPr>
              <a:t>Project Title</a:t>
            </a:r>
            <a:endParaRPr sz="155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700">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IN" sz="1550">
                <a:solidFill>
                  <a:schemeClr val="dk1"/>
                </a:solidFill>
                <a:latin typeface="Arial"/>
                <a:ea typeface="Arial"/>
                <a:cs typeface="Arial"/>
                <a:sym typeface="Arial"/>
              </a:rPr>
              <a:t>MUSIC WEB APPLICATION USING DJANGO FRAMEWORK</a:t>
            </a:r>
            <a:endParaRPr sz="1550">
              <a:solidFill>
                <a:schemeClr val="dk1"/>
              </a:solidFill>
              <a:latin typeface="Arial"/>
              <a:ea typeface="Arial"/>
              <a:cs typeface="Arial"/>
              <a:sym typeface="Arial"/>
            </a:endParaRPr>
          </a:p>
        </p:txBody>
      </p:sp>
      <p:sp>
        <p:nvSpPr>
          <p:cNvPr id="81" name="Google Shape;81;p8"/>
          <p:cNvSpPr txBox="1"/>
          <p:nvPr/>
        </p:nvSpPr>
        <p:spPr>
          <a:xfrm>
            <a:off x="1408811" y="3998340"/>
            <a:ext cx="6322695" cy="540385"/>
          </a:xfrm>
          <a:prstGeom prst="rect">
            <a:avLst/>
          </a:prstGeom>
          <a:noFill/>
          <a:ln>
            <a:noFill/>
          </a:ln>
        </p:spPr>
        <p:txBody>
          <a:bodyPr anchorCtr="0" anchor="t" bIns="0" lIns="0" spcFirstLastPara="1" rIns="0" wrap="square" tIns="12050">
            <a:spAutoFit/>
          </a:bodyPr>
          <a:lstStyle/>
          <a:p>
            <a:pPr indent="-810895" lvl="0" marL="822960" marR="5080" rtl="0" algn="l">
              <a:lnSpc>
                <a:spcPct val="109000"/>
              </a:lnSpc>
              <a:spcBef>
                <a:spcPts val="0"/>
              </a:spcBef>
              <a:spcAft>
                <a:spcPts val="0"/>
              </a:spcAft>
              <a:buNone/>
            </a:pPr>
            <a:r>
              <a:rPr lang="en-IN" sz="1550">
                <a:solidFill>
                  <a:srgbClr val="FFFFFF"/>
                </a:solidFill>
                <a:latin typeface="Arial"/>
                <a:ea typeface="Arial"/>
                <a:cs typeface="Arial"/>
                <a:sym typeface="Arial"/>
              </a:rPr>
              <a:t>Abstract | Problem Statement | Project Overview | Proposed Solution |  Technology Used | Modelling &amp; Results | Conclusion</a:t>
            </a:r>
            <a:endParaRPr sz="155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9"/>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1800">
                <a:solidFill>
                  <a:srgbClr val="FFFFFF"/>
                </a:solidFill>
              </a:rPr>
              <a:t>Next Gen Employability Program</a:t>
            </a:r>
            <a:endParaRPr sz="1800"/>
          </a:p>
        </p:txBody>
      </p:sp>
      <p:sp>
        <p:nvSpPr>
          <p:cNvPr id="87" name="Google Shape;87;p9"/>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9"/>
          <p:cNvSpPr txBox="1"/>
          <p:nvPr/>
        </p:nvSpPr>
        <p:spPr>
          <a:xfrm>
            <a:off x="217170" y="620712"/>
            <a:ext cx="8375650" cy="393065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sz="1550">
                <a:solidFill>
                  <a:srgbClr val="203062"/>
                </a:solidFill>
                <a:latin typeface="Arial"/>
                <a:ea typeface="Arial"/>
                <a:cs typeface="Arial"/>
                <a:sym typeface="Arial"/>
              </a:rPr>
              <a:t>Abstract</a:t>
            </a:r>
            <a:endParaRPr sz="1550">
              <a:solidFill>
                <a:schemeClr val="dk1"/>
              </a:solidFill>
              <a:latin typeface="Arial"/>
              <a:ea typeface="Arial"/>
              <a:cs typeface="Arial"/>
              <a:sym typeface="Arial"/>
            </a:endParaRPr>
          </a:p>
          <a:p>
            <a:pPr indent="0" lvl="0" marL="12700" marR="0" rtl="0" algn="l">
              <a:lnSpc>
                <a:spcPct val="100000"/>
              </a:lnSpc>
              <a:spcBef>
                <a:spcPts val="20"/>
              </a:spcBef>
              <a:spcAft>
                <a:spcPts val="0"/>
              </a:spcAft>
              <a:buNone/>
            </a:pPr>
            <a:r>
              <a:rPr lang="en-IN" sz="1550">
                <a:solidFill>
                  <a:schemeClr val="dk1"/>
                </a:solidFill>
                <a:latin typeface="Arial"/>
                <a:ea typeface="Arial"/>
                <a:cs typeface="Arial"/>
                <a:sym typeface="Arial"/>
              </a:rPr>
              <a:t>Music Streaming App is a powerful music streaming software that allows users to log into the</a:t>
            </a:r>
            <a:endParaRPr sz="1550">
              <a:solidFill>
                <a:schemeClr val="dk1"/>
              </a:solidFill>
              <a:latin typeface="Arial"/>
              <a:ea typeface="Arial"/>
              <a:cs typeface="Arial"/>
              <a:sym typeface="Arial"/>
            </a:endParaRPr>
          </a:p>
          <a:p>
            <a:pPr indent="0" lvl="0" marL="12700" marR="577850" rtl="0" algn="l">
              <a:lnSpc>
                <a:spcPct val="104900"/>
              </a:lnSpc>
              <a:spcBef>
                <a:spcPts val="5"/>
              </a:spcBef>
              <a:spcAft>
                <a:spcPts val="0"/>
              </a:spcAft>
              <a:buNone/>
            </a:pPr>
            <a:r>
              <a:rPr lang="en-IN" sz="1550">
                <a:solidFill>
                  <a:schemeClr val="dk1"/>
                </a:solidFill>
                <a:latin typeface="Arial"/>
                <a:ea typeface="Arial"/>
                <a:cs typeface="Arial"/>
                <a:sym typeface="Arial"/>
              </a:rPr>
              <a:t>system, add albums, and add songs to the playlist. All songs listened to by other users  registered on the system can also be found in the album.</a:t>
            </a:r>
            <a:endParaRPr sz="1550">
              <a:solidFill>
                <a:schemeClr val="dk1"/>
              </a:solidFill>
              <a:latin typeface="Arial"/>
              <a:ea typeface="Arial"/>
              <a:cs typeface="Arial"/>
              <a:sym typeface="Arial"/>
            </a:endParaRPr>
          </a:p>
          <a:p>
            <a:pPr indent="0" lvl="0" marL="12700" marR="0" rtl="0" algn="l">
              <a:lnSpc>
                <a:spcPct val="100000"/>
              </a:lnSpc>
              <a:spcBef>
                <a:spcPts val="15"/>
              </a:spcBef>
              <a:spcAft>
                <a:spcPts val="0"/>
              </a:spcAft>
              <a:buNone/>
            </a:pPr>
            <a:r>
              <a:rPr lang="en-IN" sz="1550">
                <a:solidFill>
                  <a:schemeClr val="dk1"/>
                </a:solidFill>
                <a:latin typeface="Arial"/>
                <a:ea typeface="Arial"/>
                <a:cs typeface="Arial"/>
                <a:sym typeface="Arial"/>
              </a:rPr>
              <a:t>This music software also has music download capabilities, allowing users to listen to music</a:t>
            </a:r>
            <a:endParaRPr sz="1550">
              <a:solidFill>
                <a:schemeClr val="dk1"/>
              </a:solidFill>
              <a:latin typeface="Arial"/>
              <a:ea typeface="Arial"/>
              <a:cs typeface="Arial"/>
              <a:sym typeface="Arial"/>
            </a:endParaRPr>
          </a:p>
          <a:p>
            <a:pPr indent="0" lvl="0" marL="12700" marR="0" rtl="0" algn="l">
              <a:lnSpc>
                <a:spcPct val="100000"/>
              </a:lnSpc>
              <a:spcBef>
                <a:spcPts val="95"/>
              </a:spcBef>
              <a:spcAft>
                <a:spcPts val="0"/>
              </a:spcAft>
              <a:buNone/>
            </a:pPr>
            <a:r>
              <a:rPr lang="en-IN" sz="1550">
                <a:solidFill>
                  <a:schemeClr val="dk1"/>
                </a:solidFill>
                <a:latin typeface="Arial"/>
                <a:ea typeface="Arial"/>
                <a:cs typeface="Arial"/>
                <a:sym typeface="Arial"/>
              </a:rPr>
              <a:t>even when they are not connected to the internet.</a:t>
            </a:r>
            <a:endParaRPr sz="1550">
              <a:solidFill>
                <a:schemeClr val="dk1"/>
              </a:solidFill>
              <a:latin typeface="Arial"/>
              <a:ea typeface="Arial"/>
              <a:cs typeface="Arial"/>
              <a:sym typeface="Arial"/>
            </a:endParaRPr>
          </a:p>
          <a:p>
            <a:pPr indent="0" lvl="0" marL="12700" marR="0" rtl="0" algn="l">
              <a:lnSpc>
                <a:spcPct val="100000"/>
              </a:lnSpc>
              <a:spcBef>
                <a:spcPts val="20"/>
              </a:spcBef>
              <a:spcAft>
                <a:spcPts val="0"/>
              </a:spcAft>
              <a:buNone/>
            </a:pPr>
            <a:r>
              <a:rPr lang="en-IN" sz="1550">
                <a:solidFill>
                  <a:schemeClr val="dk1"/>
                </a:solidFill>
                <a:latin typeface="Arial"/>
                <a:ea typeface="Arial"/>
                <a:cs typeface="Arial"/>
                <a:sym typeface="Arial"/>
              </a:rPr>
              <a:t>This project covers the following implementations:</a:t>
            </a:r>
            <a:endParaRPr sz="1550">
              <a:solidFill>
                <a:schemeClr val="dk1"/>
              </a:solidFill>
              <a:latin typeface="Arial"/>
              <a:ea typeface="Arial"/>
              <a:cs typeface="Arial"/>
              <a:sym typeface="Arial"/>
            </a:endParaRPr>
          </a:p>
          <a:p>
            <a:pPr indent="-98425" lvl="0" marL="12700" marR="133350" rtl="0" algn="l">
              <a:lnSpc>
                <a:spcPct val="103000"/>
              </a:lnSpc>
              <a:spcBef>
                <a:spcPts val="35"/>
              </a:spcBef>
              <a:spcAft>
                <a:spcPts val="0"/>
              </a:spcAft>
              <a:buClr>
                <a:schemeClr val="dk1"/>
              </a:buClr>
              <a:buSzPts val="1550"/>
              <a:buFont typeface="Arial"/>
              <a:buAutoNum type="arabicParenR"/>
            </a:pPr>
            <a:r>
              <a:rPr lang="en-IN" sz="1550">
                <a:solidFill>
                  <a:schemeClr val="dk1"/>
                </a:solidFill>
                <a:latin typeface="Arial"/>
                <a:ea typeface="Arial"/>
                <a:cs typeface="Arial"/>
                <a:sym typeface="Arial"/>
              </a:rPr>
              <a:t>An online product catalogue that can be browsed: The work starts with adding many new  product catalogue features which includes displaying categories, products, and product  details.</a:t>
            </a:r>
            <a:endParaRPr sz="1550">
              <a:solidFill>
                <a:schemeClr val="dk1"/>
              </a:solidFill>
              <a:latin typeface="Arial"/>
              <a:ea typeface="Arial"/>
              <a:cs typeface="Arial"/>
              <a:sym typeface="Arial"/>
            </a:endParaRPr>
          </a:p>
          <a:p>
            <a:pPr indent="-98425" lvl="0" marL="12700" marR="100330" rtl="0" algn="l">
              <a:lnSpc>
                <a:spcPct val="103000"/>
              </a:lnSpc>
              <a:spcBef>
                <a:spcPts val="40"/>
              </a:spcBef>
              <a:spcAft>
                <a:spcPts val="0"/>
              </a:spcAft>
              <a:buClr>
                <a:schemeClr val="dk1"/>
              </a:buClr>
              <a:buSzPts val="1550"/>
              <a:buFont typeface="Arial"/>
              <a:buAutoNum type="arabicParenR"/>
            </a:pPr>
            <a:r>
              <a:rPr lang="en-IN" sz="1550">
                <a:solidFill>
                  <a:schemeClr val="dk1"/>
                </a:solidFill>
                <a:latin typeface="Arial"/>
                <a:ea typeface="Arial"/>
                <a:cs typeface="Arial"/>
                <a:sym typeface="Arial"/>
              </a:rPr>
              <a:t>Searching the Catalogue: For the visual part, a text box is used in which the visitor can  enter one or more words to search through the product catalogue. In Online Music Website,  the words entered by the visitor are searched for in the songs' names and descriptions.</a:t>
            </a:r>
            <a:endParaRPr sz="1550">
              <a:solidFill>
                <a:schemeClr val="dk1"/>
              </a:solidFill>
              <a:latin typeface="Arial"/>
              <a:ea typeface="Arial"/>
              <a:cs typeface="Arial"/>
              <a:sym typeface="Arial"/>
            </a:endParaRPr>
          </a:p>
          <a:p>
            <a:pPr indent="-98425" lvl="0" marL="12700" marR="360045" rtl="0" algn="just">
              <a:lnSpc>
                <a:spcPct val="103000"/>
              </a:lnSpc>
              <a:spcBef>
                <a:spcPts val="35"/>
              </a:spcBef>
              <a:spcAft>
                <a:spcPts val="0"/>
              </a:spcAft>
              <a:buClr>
                <a:schemeClr val="dk1"/>
              </a:buClr>
              <a:buSzPts val="1550"/>
              <a:buFont typeface="Arial"/>
              <a:buAutoNum type="arabicParenR"/>
            </a:pPr>
            <a:r>
              <a:rPr lang="en-IN" sz="1550">
                <a:solidFill>
                  <a:schemeClr val="dk1"/>
                </a:solidFill>
                <a:latin typeface="Arial"/>
                <a:ea typeface="Arial"/>
                <a:cs typeface="Arial"/>
                <a:sym typeface="Arial"/>
              </a:rPr>
              <a:t>Handling Customer Accounts: In customer account system, details such as credit card  numbers are stored in a database so that customers don't have to retype this information  each time they place an order.</a:t>
            </a:r>
            <a:endParaRPr sz="1550">
              <a:solidFill>
                <a:schemeClr val="dk1"/>
              </a:solidFill>
              <a:latin typeface="Arial"/>
              <a:ea typeface="Arial"/>
              <a:cs typeface="Arial"/>
              <a:sym typeface="Arial"/>
            </a:endParaRPr>
          </a:p>
        </p:txBody>
      </p:sp>
      <p:sp>
        <p:nvSpPr>
          <p:cNvPr id="89" name="Google Shape;89;p9"/>
          <p:cNvSpPr txBox="1"/>
          <p:nvPr/>
        </p:nvSpPr>
        <p:spPr>
          <a:xfrm>
            <a:off x="217487" y="4812359"/>
            <a:ext cx="500380" cy="16446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IN"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0"/>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1800">
                <a:solidFill>
                  <a:srgbClr val="FFFFFF"/>
                </a:solidFill>
              </a:rPr>
              <a:t>Next Gen Employability Program</a:t>
            </a:r>
            <a:endParaRPr sz="1800"/>
          </a:p>
        </p:txBody>
      </p:sp>
      <p:sp>
        <p:nvSpPr>
          <p:cNvPr id="95" name="Google Shape;95;p10"/>
          <p:cNvSpPr txBox="1"/>
          <p:nvPr/>
        </p:nvSpPr>
        <p:spPr>
          <a:xfrm>
            <a:off x="75564" y="619061"/>
            <a:ext cx="8921115" cy="350139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sz="1550">
                <a:solidFill>
                  <a:srgbClr val="203062"/>
                </a:solidFill>
                <a:latin typeface="Arial"/>
                <a:ea typeface="Arial"/>
                <a:cs typeface="Arial"/>
                <a:sym typeface="Arial"/>
              </a:rPr>
              <a:t>Problem Statement</a:t>
            </a:r>
            <a:endParaRPr sz="155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165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IN" sz="1200">
                <a:solidFill>
                  <a:schemeClr val="dk1"/>
                </a:solidFill>
                <a:latin typeface="Arial"/>
                <a:ea typeface="Arial"/>
                <a:cs typeface="Arial"/>
                <a:sym typeface="Arial"/>
              </a:rPr>
              <a:t>User Experience (UX):</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lang="en-IN" sz="1200">
                <a:solidFill>
                  <a:schemeClr val="dk1"/>
                </a:solidFill>
                <a:latin typeface="Arial"/>
                <a:ea typeface="Arial"/>
                <a:cs typeface="Arial"/>
                <a:sym typeface="Arial"/>
              </a:rPr>
              <a:t>What features and functionalities should be prioritized to enhance user satisfaction and retention</a:t>
            </a:r>
            <a:endParaRPr sz="12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65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IN" sz="1200">
                <a:solidFill>
                  <a:schemeClr val="dk1"/>
                </a:solidFill>
                <a:latin typeface="Arial"/>
                <a:ea typeface="Arial"/>
                <a:cs typeface="Arial"/>
                <a:sym typeface="Arial"/>
              </a:rPr>
              <a:t>Performance and Scalability :</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lang="en-IN" sz="1200">
                <a:solidFill>
                  <a:schemeClr val="dk1"/>
                </a:solidFill>
                <a:latin typeface="Arial"/>
                <a:ea typeface="Arial"/>
                <a:cs typeface="Arial"/>
                <a:sym typeface="Arial"/>
              </a:rPr>
              <a:t>Design the application architecture to handle a large volume of concurrent users and scale dynamically based on demand</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IN" sz="1200">
                <a:solidFill>
                  <a:schemeClr val="dk1"/>
                </a:solidFill>
                <a:latin typeface="Arial"/>
                <a:ea typeface="Arial"/>
                <a:cs typeface="Arial"/>
                <a:sym typeface="Arial"/>
              </a:rPr>
              <a:t>Cross-Platform Compatibility:</a:t>
            </a:r>
            <a:endParaRPr sz="1200">
              <a:solidFill>
                <a:schemeClr val="dk1"/>
              </a:solidFill>
              <a:latin typeface="Arial"/>
              <a:ea typeface="Arial"/>
              <a:cs typeface="Arial"/>
              <a:sym typeface="Arial"/>
            </a:endParaRPr>
          </a:p>
          <a:p>
            <a:pPr indent="0" lvl="0" marL="12700" marR="0" rtl="0" algn="l">
              <a:lnSpc>
                <a:spcPct val="100000"/>
              </a:lnSpc>
              <a:spcBef>
                <a:spcPts val="60"/>
              </a:spcBef>
              <a:spcAft>
                <a:spcPts val="0"/>
              </a:spcAft>
              <a:buNone/>
            </a:pPr>
            <a:r>
              <a:rPr lang="en-IN" sz="1200">
                <a:solidFill>
                  <a:schemeClr val="dk1"/>
                </a:solidFill>
                <a:latin typeface="Arial"/>
                <a:ea typeface="Arial"/>
                <a:cs typeface="Arial"/>
                <a:sym typeface="Arial"/>
              </a:rPr>
              <a:t>Develop the application to be responsive and compatible with various devices, including desktops, laptops, tablets, and smart phones</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IN" sz="1200">
                <a:solidFill>
                  <a:schemeClr val="dk1"/>
                </a:solidFill>
                <a:latin typeface="Arial"/>
                <a:ea typeface="Arial"/>
                <a:cs typeface="Arial"/>
                <a:sym typeface="Arial"/>
              </a:rPr>
              <a:t>Social Integration:</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lang="en-IN" sz="1200">
                <a:solidFill>
                  <a:schemeClr val="dk1"/>
                </a:solidFill>
                <a:latin typeface="Arial"/>
                <a:ea typeface="Arial"/>
                <a:cs typeface="Arial"/>
                <a:sym typeface="Arial"/>
              </a:rPr>
              <a:t>What privacy and security measures should be implemented to protect user data and ensure a safe online environment</a:t>
            </a:r>
            <a:endParaRPr sz="12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25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IN" sz="1200">
                <a:solidFill>
                  <a:schemeClr val="dk1"/>
                </a:solidFill>
                <a:latin typeface="Arial"/>
                <a:ea typeface="Arial"/>
                <a:cs typeface="Arial"/>
                <a:sym typeface="Arial"/>
              </a:rPr>
              <a:t>Monetization Strategy:</a:t>
            </a:r>
            <a:endParaRPr sz="1200">
              <a:solidFill>
                <a:schemeClr val="dk1"/>
              </a:solidFill>
              <a:latin typeface="Arial"/>
              <a:ea typeface="Arial"/>
              <a:cs typeface="Arial"/>
              <a:sym typeface="Arial"/>
            </a:endParaRPr>
          </a:p>
          <a:p>
            <a:pPr indent="0" lvl="0" marL="12700" marR="441959" rtl="0" algn="l">
              <a:lnSpc>
                <a:spcPct val="119166"/>
              </a:lnSpc>
              <a:spcBef>
                <a:spcPts val="50"/>
              </a:spcBef>
              <a:spcAft>
                <a:spcPts val="0"/>
              </a:spcAft>
              <a:buNone/>
            </a:pPr>
            <a:r>
              <a:rPr lang="en-IN" sz="1200">
                <a:solidFill>
                  <a:schemeClr val="dk1"/>
                </a:solidFill>
                <a:latin typeface="Arial"/>
                <a:ea typeface="Arial"/>
                <a:cs typeface="Arial"/>
                <a:sym typeface="Arial"/>
              </a:rPr>
              <a:t>What monetization models (e.g., subscription, ad-based, premium content) are viable for sustaining the operation of the music  application</a:t>
            </a:r>
            <a:endParaRPr sz="12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IN" sz="1200">
                <a:solidFill>
                  <a:srgbClr val="EBEBEB"/>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96" name="Google Shape;96;p10"/>
          <p:cNvSpPr/>
          <p:nvPr/>
        </p:nvSpPr>
        <p:spPr>
          <a:xfrm>
            <a:off x="0" y="4643494"/>
            <a:ext cx="9144000" cy="36830"/>
          </a:xfrm>
          <a:custGeom>
            <a:rect b="b" l="l" r="r" t="t"/>
            <a:pathLst>
              <a:path extrusionOk="0" h="36829" w="9144000">
                <a:moveTo>
                  <a:pt x="0" y="0"/>
                </a:moveTo>
                <a:lnTo>
                  <a:pt x="9143999" y="36212"/>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0"/>
          <p:cNvSpPr txBox="1"/>
          <p:nvPr/>
        </p:nvSpPr>
        <p:spPr>
          <a:xfrm>
            <a:off x="217487" y="4812359"/>
            <a:ext cx="500380" cy="16446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IN"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1"/>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1800">
                <a:solidFill>
                  <a:srgbClr val="FFFFFF"/>
                </a:solidFill>
              </a:rPr>
              <a:t>Next Gen Employability Program</a:t>
            </a:r>
            <a:endParaRPr sz="1800"/>
          </a:p>
        </p:txBody>
      </p:sp>
      <p:grpSp>
        <p:nvGrpSpPr>
          <p:cNvPr id="103" name="Google Shape;103;p11"/>
          <p:cNvGrpSpPr/>
          <p:nvPr/>
        </p:nvGrpSpPr>
        <p:grpSpPr>
          <a:xfrm>
            <a:off x="0" y="1389886"/>
            <a:ext cx="395287" cy="1929512"/>
            <a:chOff x="0" y="1389886"/>
            <a:chExt cx="395287" cy="1929512"/>
          </a:xfrm>
        </p:grpSpPr>
        <p:pic>
          <p:nvPicPr>
            <p:cNvPr id="104" name="Google Shape;104;p11"/>
            <p:cNvPicPr preferRelativeResize="0"/>
            <p:nvPr/>
          </p:nvPicPr>
          <p:blipFill rotWithShape="1">
            <a:blip r:embed="rId3">
              <a:alphaModFix/>
            </a:blip>
            <a:srcRect b="0" l="0" r="0" t="0"/>
            <a:stretch/>
          </p:blipFill>
          <p:spPr>
            <a:xfrm>
              <a:off x="160677" y="1389886"/>
              <a:ext cx="178820" cy="178313"/>
            </a:xfrm>
            <a:prstGeom prst="rect">
              <a:avLst/>
            </a:prstGeom>
            <a:noFill/>
            <a:ln>
              <a:noFill/>
            </a:ln>
          </p:spPr>
        </p:pic>
        <p:pic>
          <p:nvPicPr>
            <p:cNvPr id="105" name="Google Shape;105;p11"/>
            <p:cNvPicPr preferRelativeResize="0"/>
            <p:nvPr/>
          </p:nvPicPr>
          <p:blipFill rotWithShape="1">
            <a:blip r:embed="rId4">
              <a:alphaModFix/>
            </a:blip>
            <a:srcRect b="0" l="0" r="0" t="0"/>
            <a:stretch/>
          </p:blipFill>
          <p:spPr>
            <a:xfrm>
              <a:off x="0" y="1533461"/>
              <a:ext cx="395287" cy="319087"/>
            </a:xfrm>
            <a:prstGeom prst="rect">
              <a:avLst/>
            </a:prstGeom>
            <a:noFill/>
            <a:ln>
              <a:noFill/>
            </a:ln>
          </p:spPr>
        </p:pic>
        <p:pic>
          <p:nvPicPr>
            <p:cNvPr id="106" name="Google Shape;106;p11"/>
            <p:cNvPicPr preferRelativeResize="0"/>
            <p:nvPr/>
          </p:nvPicPr>
          <p:blipFill rotWithShape="1">
            <a:blip r:embed="rId4">
              <a:alphaModFix/>
            </a:blip>
            <a:srcRect b="0" l="0" r="0" t="0"/>
            <a:stretch/>
          </p:blipFill>
          <p:spPr>
            <a:xfrm>
              <a:off x="0" y="1714436"/>
              <a:ext cx="395287" cy="319087"/>
            </a:xfrm>
            <a:prstGeom prst="rect">
              <a:avLst/>
            </a:prstGeom>
            <a:noFill/>
            <a:ln>
              <a:noFill/>
            </a:ln>
          </p:spPr>
        </p:pic>
        <p:pic>
          <p:nvPicPr>
            <p:cNvPr id="107" name="Google Shape;107;p11"/>
            <p:cNvPicPr preferRelativeResize="0"/>
            <p:nvPr/>
          </p:nvPicPr>
          <p:blipFill rotWithShape="1">
            <a:blip r:embed="rId4">
              <a:alphaModFix/>
            </a:blip>
            <a:srcRect b="0" l="0" r="0" t="0"/>
            <a:stretch/>
          </p:blipFill>
          <p:spPr>
            <a:xfrm>
              <a:off x="0" y="1895411"/>
              <a:ext cx="395287" cy="319087"/>
            </a:xfrm>
            <a:prstGeom prst="rect">
              <a:avLst/>
            </a:prstGeom>
            <a:noFill/>
            <a:ln>
              <a:noFill/>
            </a:ln>
          </p:spPr>
        </p:pic>
        <p:pic>
          <p:nvPicPr>
            <p:cNvPr id="108" name="Google Shape;108;p11"/>
            <p:cNvPicPr preferRelativeResize="0"/>
            <p:nvPr/>
          </p:nvPicPr>
          <p:blipFill rotWithShape="1">
            <a:blip r:embed="rId4">
              <a:alphaModFix/>
            </a:blip>
            <a:srcRect b="0" l="0" r="0" t="0"/>
            <a:stretch/>
          </p:blipFill>
          <p:spPr>
            <a:xfrm>
              <a:off x="0" y="2085911"/>
              <a:ext cx="395287" cy="319087"/>
            </a:xfrm>
            <a:prstGeom prst="rect">
              <a:avLst/>
            </a:prstGeom>
            <a:noFill/>
            <a:ln>
              <a:noFill/>
            </a:ln>
          </p:spPr>
        </p:pic>
        <p:pic>
          <p:nvPicPr>
            <p:cNvPr id="109" name="Google Shape;109;p11"/>
            <p:cNvPicPr preferRelativeResize="0"/>
            <p:nvPr/>
          </p:nvPicPr>
          <p:blipFill rotWithShape="1">
            <a:blip r:embed="rId4">
              <a:alphaModFix/>
            </a:blip>
            <a:srcRect b="0" l="0" r="0" t="0"/>
            <a:stretch/>
          </p:blipFill>
          <p:spPr>
            <a:xfrm>
              <a:off x="0" y="2266886"/>
              <a:ext cx="395287" cy="319087"/>
            </a:xfrm>
            <a:prstGeom prst="rect">
              <a:avLst/>
            </a:prstGeom>
            <a:noFill/>
            <a:ln>
              <a:noFill/>
            </a:ln>
          </p:spPr>
        </p:pic>
        <p:pic>
          <p:nvPicPr>
            <p:cNvPr id="110" name="Google Shape;110;p11"/>
            <p:cNvPicPr preferRelativeResize="0"/>
            <p:nvPr/>
          </p:nvPicPr>
          <p:blipFill rotWithShape="1">
            <a:blip r:embed="rId4">
              <a:alphaModFix/>
            </a:blip>
            <a:srcRect b="0" l="0" r="0" t="0"/>
            <a:stretch/>
          </p:blipFill>
          <p:spPr>
            <a:xfrm>
              <a:off x="0" y="2447861"/>
              <a:ext cx="395287" cy="319087"/>
            </a:xfrm>
            <a:prstGeom prst="rect">
              <a:avLst/>
            </a:prstGeom>
            <a:noFill/>
            <a:ln>
              <a:noFill/>
            </a:ln>
          </p:spPr>
        </p:pic>
        <p:pic>
          <p:nvPicPr>
            <p:cNvPr id="111" name="Google Shape;111;p11"/>
            <p:cNvPicPr preferRelativeResize="0"/>
            <p:nvPr/>
          </p:nvPicPr>
          <p:blipFill rotWithShape="1">
            <a:blip r:embed="rId4">
              <a:alphaModFix/>
            </a:blip>
            <a:srcRect b="0" l="0" r="0" t="0"/>
            <a:stretch/>
          </p:blipFill>
          <p:spPr>
            <a:xfrm>
              <a:off x="0" y="2628836"/>
              <a:ext cx="395287" cy="319087"/>
            </a:xfrm>
            <a:prstGeom prst="rect">
              <a:avLst/>
            </a:prstGeom>
            <a:noFill/>
            <a:ln>
              <a:noFill/>
            </a:ln>
          </p:spPr>
        </p:pic>
        <p:pic>
          <p:nvPicPr>
            <p:cNvPr id="112" name="Google Shape;112;p11"/>
            <p:cNvPicPr preferRelativeResize="0"/>
            <p:nvPr/>
          </p:nvPicPr>
          <p:blipFill rotWithShape="1">
            <a:blip r:embed="rId4">
              <a:alphaModFix/>
            </a:blip>
            <a:srcRect b="0" l="0" r="0" t="0"/>
            <a:stretch/>
          </p:blipFill>
          <p:spPr>
            <a:xfrm>
              <a:off x="0" y="2809811"/>
              <a:ext cx="395287" cy="319087"/>
            </a:xfrm>
            <a:prstGeom prst="rect">
              <a:avLst/>
            </a:prstGeom>
            <a:noFill/>
            <a:ln>
              <a:noFill/>
            </a:ln>
          </p:spPr>
        </p:pic>
        <p:pic>
          <p:nvPicPr>
            <p:cNvPr id="113" name="Google Shape;113;p11"/>
            <p:cNvPicPr preferRelativeResize="0"/>
            <p:nvPr/>
          </p:nvPicPr>
          <p:blipFill rotWithShape="1">
            <a:blip r:embed="rId4">
              <a:alphaModFix/>
            </a:blip>
            <a:srcRect b="0" l="0" r="0" t="0"/>
            <a:stretch/>
          </p:blipFill>
          <p:spPr>
            <a:xfrm>
              <a:off x="0" y="3000311"/>
              <a:ext cx="395287" cy="319087"/>
            </a:xfrm>
            <a:prstGeom prst="rect">
              <a:avLst/>
            </a:prstGeom>
            <a:noFill/>
            <a:ln>
              <a:noFill/>
            </a:ln>
          </p:spPr>
        </p:pic>
      </p:grpSp>
      <p:sp>
        <p:nvSpPr>
          <p:cNvPr id="114" name="Google Shape;114;p11"/>
          <p:cNvSpPr txBox="1"/>
          <p:nvPr/>
        </p:nvSpPr>
        <p:spPr>
          <a:xfrm>
            <a:off x="78739" y="589597"/>
            <a:ext cx="4966335" cy="365379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sz="1550">
                <a:solidFill>
                  <a:srgbClr val="203062"/>
                </a:solidFill>
                <a:latin typeface="Arial"/>
                <a:ea typeface="Arial"/>
                <a:cs typeface="Arial"/>
                <a:sym typeface="Arial"/>
              </a:rPr>
              <a:t>Project Overview</a:t>
            </a:r>
            <a:endParaRPr sz="155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700">
              <a:solidFill>
                <a:schemeClr val="dk1"/>
              </a:solidFill>
              <a:latin typeface="Arial"/>
              <a:ea typeface="Arial"/>
              <a:cs typeface="Arial"/>
              <a:sym typeface="Arial"/>
            </a:endParaRPr>
          </a:p>
          <a:p>
            <a:pPr indent="0" lvl="0" marL="69215" marR="0" rtl="0" algn="l">
              <a:lnSpc>
                <a:spcPct val="100000"/>
              </a:lnSpc>
              <a:spcBef>
                <a:spcPts val="5"/>
              </a:spcBef>
              <a:spcAft>
                <a:spcPts val="0"/>
              </a:spcAft>
              <a:buNone/>
            </a:pPr>
            <a:r>
              <a:rPr b="1" lang="en-IN" sz="1550">
                <a:solidFill>
                  <a:srgbClr val="203062"/>
                </a:solidFill>
                <a:latin typeface="Arial"/>
                <a:ea typeface="Arial"/>
                <a:cs typeface="Arial"/>
                <a:sym typeface="Arial"/>
              </a:rPr>
              <a:t>FEATURES:</a:t>
            </a:r>
            <a:endParaRPr sz="1550">
              <a:solidFill>
                <a:schemeClr val="dk1"/>
              </a:solidFill>
              <a:latin typeface="Arial"/>
              <a:ea typeface="Arial"/>
              <a:cs typeface="Arial"/>
              <a:sym typeface="Arial"/>
            </a:endParaRPr>
          </a:p>
          <a:p>
            <a:pPr indent="0" lvl="0" marL="307975" marR="0" rtl="0" algn="l">
              <a:lnSpc>
                <a:spcPct val="100000"/>
              </a:lnSpc>
              <a:spcBef>
                <a:spcPts val="445"/>
              </a:spcBef>
              <a:spcAft>
                <a:spcPts val="0"/>
              </a:spcAft>
              <a:buNone/>
            </a:pPr>
            <a:r>
              <a:rPr b="1" lang="en-IN" sz="1200">
                <a:solidFill>
                  <a:schemeClr val="dk1"/>
                </a:solidFill>
                <a:latin typeface="Arial"/>
                <a:ea typeface="Arial"/>
                <a:cs typeface="Arial"/>
                <a:sym typeface="Arial"/>
              </a:rPr>
              <a:t>Sign Up and Sign In option.</a:t>
            </a:r>
            <a:endParaRPr sz="1200">
              <a:solidFill>
                <a:schemeClr val="dk1"/>
              </a:solidFill>
              <a:latin typeface="Arial"/>
              <a:ea typeface="Arial"/>
              <a:cs typeface="Arial"/>
              <a:sym typeface="Arial"/>
            </a:endParaRPr>
          </a:p>
          <a:p>
            <a:pPr indent="0" lvl="0" marL="250825" marR="0" rtl="0" algn="l">
              <a:lnSpc>
                <a:spcPct val="119583"/>
              </a:lnSpc>
              <a:spcBef>
                <a:spcPts val="60"/>
              </a:spcBef>
              <a:spcAft>
                <a:spcPts val="0"/>
              </a:spcAft>
              <a:buNone/>
            </a:pPr>
            <a:r>
              <a:rPr b="1" lang="en-IN" sz="1200">
                <a:solidFill>
                  <a:schemeClr val="dk1"/>
                </a:solidFill>
                <a:latin typeface="Arial"/>
                <a:ea typeface="Arial"/>
                <a:cs typeface="Arial"/>
                <a:sym typeface="Arial"/>
              </a:rPr>
              <a:t>Google Sign Up and Sign In option.</a:t>
            </a:r>
            <a:endParaRPr sz="1200">
              <a:solidFill>
                <a:schemeClr val="dk1"/>
              </a:solidFill>
              <a:latin typeface="Arial"/>
              <a:ea typeface="Arial"/>
              <a:cs typeface="Arial"/>
              <a:sym typeface="Arial"/>
            </a:endParaRPr>
          </a:p>
          <a:p>
            <a:pPr indent="0" lvl="0" marL="250825" marR="1475740" rtl="0" algn="l">
              <a:lnSpc>
                <a:spcPct val="119166"/>
              </a:lnSpc>
              <a:spcBef>
                <a:spcPts val="50"/>
              </a:spcBef>
              <a:spcAft>
                <a:spcPts val="0"/>
              </a:spcAft>
              <a:buNone/>
            </a:pPr>
            <a:r>
              <a:rPr b="1" lang="en-IN" sz="1200">
                <a:solidFill>
                  <a:schemeClr val="dk1"/>
                </a:solidFill>
                <a:latin typeface="Arial"/>
                <a:ea typeface="Arial"/>
                <a:cs typeface="Arial"/>
                <a:sym typeface="Arial"/>
              </a:rPr>
              <a:t>Play song, view detailed information of song  Search songs.</a:t>
            </a:r>
            <a:endParaRPr sz="1200">
              <a:solidFill>
                <a:schemeClr val="dk1"/>
              </a:solidFill>
              <a:latin typeface="Arial"/>
              <a:ea typeface="Arial"/>
              <a:cs typeface="Arial"/>
              <a:sym typeface="Arial"/>
            </a:endParaRPr>
          </a:p>
          <a:p>
            <a:pPr indent="0" lvl="0" marL="250825" marR="1564640" rtl="0" algn="l">
              <a:lnSpc>
                <a:spcPct val="119166"/>
              </a:lnSpc>
              <a:spcBef>
                <a:spcPts val="70"/>
              </a:spcBef>
              <a:spcAft>
                <a:spcPts val="0"/>
              </a:spcAft>
              <a:buNone/>
            </a:pPr>
            <a:r>
              <a:rPr b="1" lang="en-IN" sz="1200">
                <a:solidFill>
                  <a:schemeClr val="dk1"/>
                </a:solidFill>
                <a:latin typeface="Arial"/>
                <a:ea typeface="Arial"/>
                <a:cs typeface="Arial"/>
                <a:sym typeface="Arial"/>
              </a:rPr>
              <a:t>Filter songs based on language and singer.  Create new playlist.</a:t>
            </a:r>
            <a:endParaRPr sz="1200">
              <a:solidFill>
                <a:schemeClr val="dk1"/>
              </a:solidFill>
              <a:latin typeface="Arial"/>
              <a:ea typeface="Arial"/>
              <a:cs typeface="Arial"/>
              <a:sym typeface="Arial"/>
            </a:endParaRPr>
          </a:p>
          <a:p>
            <a:pPr indent="0" lvl="0" marL="250825" marR="0" rtl="0" algn="l">
              <a:lnSpc>
                <a:spcPct val="114583"/>
              </a:lnSpc>
              <a:spcBef>
                <a:spcPts val="0"/>
              </a:spcBef>
              <a:spcAft>
                <a:spcPts val="0"/>
              </a:spcAft>
              <a:buNone/>
            </a:pPr>
            <a:r>
              <a:rPr b="1" lang="en-IN" sz="1200">
                <a:solidFill>
                  <a:schemeClr val="dk1"/>
                </a:solidFill>
                <a:latin typeface="Arial"/>
                <a:ea typeface="Arial"/>
                <a:cs typeface="Arial"/>
                <a:sym typeface="Arial"/>
              </a:rPr>
              <a:t>Add/Remove songs to/from playlist.</a:t>
            </a:r>
            <a:endParaRPr sz="1200">
              <a:solidFill>
                <a:schemeClr val="dk1"/>
              </a:solidFill>
              <a:latin typeface="Arial"/>
              <a:ea typeface="Arial"/>
              <a:cs typeface="Arial"/>
              <a:sym typeface="Arial"/>
            </a:endParaRPr>
          </a:p>
          <a:p>
            <a:pPr indent="0" lvl="0" marL="250825" marR="0" rtl="0" algn="l">
              <a:lnSpc>
                <a:spcPct val="119166"/>
              </a:lnSpc>
              <a:spcBef>
                <a:spcPts val="0"/>
              </a:spcBef>
              <a:spcAft>
                <a:spcPts val="0"/>
              </a:spcAft>
              <a:buNone/>
            </a:pPr>
            <a:r>
              <a:rPr b="1" lang="en-IN" sz="1200">
                <a:solidFill>
                  <a:schemeClr val="dk1"/>
                </a:solidFill>
                <a:latin typeface="Arial"/>
                <a:ea typeface="Arial"/>
                <a:cs typeface="Arial"/>
                <a:sym typeface="Arial"/>
              </a:rPr>
              <a:t>Add/Remove songs to/from favourites.</a:t>
            </a:r>
            <a:endParaRPr sz="1200">
              <a:solidFill>
                <a:schemeClr val="dk1"/>
              </a:solidFill>
              <a:latin typeface="Arial"/>
              <a:ea typeface="Arial"/>
              <a:cs typeface="Arial"/>
              <a:sym typeface="Arial"/>
            </a:endParaRPr>
          </a:p>
          <a:p>
            <a:pPr indent="0" lvl="0" marL="250825" marR="0" rtl="0" algn="l">
              <a:lnSpc>
                <a:spcPct val="119583"/>
              </a:lnSpc>
              <a:spcBef>
                <a:spcPts val="0"/>
              </a:spcBef>
              <a:spcAft>
                <a:spcPts val="0"/>
              </a:spcAft>
              <a:buNone/>
            </a:pPr>
            <a:r>
              <a:rPr b="1" lang="en-IN" sz="1200">
                <a:solidFill>
                  <a:schemeClr val="dk1"/>
                </a:solidFill>
                <a:latin typeface="Arial"/>
                <a:ea typeface="Arial"/>
                <a:cs typeface="Arial"/>
                <a:sym typeface="Arial"/>
              </a:rPr>
              <a:t>Scroll through recently played/viewed songs.</a:t>
            </a:r>
            <a:endParaRPr sz="1200">
              <a:solidFill>
                <a:schemeClr val="dk1"/>
              </a:solidFill>
              <a:latin typeface="Arial"/>
              <a:ea typeface="Arial"/>
              <a:cs typeface="Arial"/>
              <a:sym typeface="Arial"/>
            </a:endParaRPr>
          </a:p>
          <a:p>
            <a:pPr indent="0" lvl="0" marL="250825" marR="0" rtl="0" algn="l">
              <a:lnSpc>
                <a:spcPct val="100000"/>
              </a:lnSpc>
              <a:spcBef>
                <a:spcPts val="65"/>
              </a:spcBef>
              <a:spcAft>
                <a:spcPts val="0"/>
              </a:spcAft>
              <a:buNone/>
            </a:pPr>
            <a:r>
              <a:rPr b="1" lang="en-IN" sz="1200">
                <a:solidFill>
                  <a:schemeClr val="dk1"/>
                </a:solidFill>
                <a:latin typeface="Arial"/>
                <a:ea typeface="Arial"/>
                <a:cs typeface="Arial"/>
                <a:sym typeface="Arial"/>
              </a:rPr>
              <a:t>Explore songs through your personalized playlist and favourites.</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IN" sz="1800">
                <a:solidFill>
                  <a:schemeClr val="dk1"/>
                </a:solidFill>
                <a:latin typeface="Arial"/>
                <a:ea typeface="Arial"/>
                <a:cs typeface="Arial"/>
                <a:sym typeface="Arial"/>
              </a:rPr>
              <a:t>Technology Stack:</a:t>
            </a:r>
            <a:endParaRPr sz="1800">
              <a:solidFill>
                <a:schemeClr val="dk1"/>
              </a:solidFill>
              <a:latin typeface="Arial"/>
              <a:ea typeface="Arial"/>
              <a:cs typeface="Arial"/>
              <a:sym typeface="Arial"/>
            </a:endParaRPr>
          </a:p>
          <a:p>
            <a:pPr indent="0" lvl="0" marL="12700" marR="0" rtl="0" algn="l">
              <a:lnSpc>
                <a:spcPct val="119583"/>
              </a:lnSpc>
              <a:spcBef>
                <a:spcPts val="20"/>
              </a:spcBef>
              <a:spcAft>
                <a:spcPts val="0"/>
              </a:spcAft>
              <a:buNone/>
            </a:pPr>
            <a:r>
              <a:rPr b="1" lang="en-IN" sz="1200">
                <a:solidFill>
                  <a:schemeClr val="dk1"/>
                </a:solidFill>
                <a:latin typeface="Arial"/>
                <a:ea typeface="Arial"/>
                <a:cs typeface="Arial"/>
                <a:sym typeface="Arial"/>
              </a:rPr>
              <a:t>Frontend</a:t>
            </a:r>
            <a:r>
              <a:rPr lang="en-IN" sz="1200">
                <a:solidFill>
                  <a:schemeClr val="dk1"/>
                </a:solidFill>
                <a:latin typeface="Arial"/>
                <a:ea typeface="Arial"/>
                <a:cs typeface="Arial"/>
                <a:sym typeface="Arial"/>
              </a:rPr>
              <a:t>: HTML5, CSS3, JavaScript (bootstrap 5)</a:t>
            </a:r>
            <a:endParaRPr sz="1200">
              <a:solidFill>
                <a:schemeClr val="dk1"/>
              </a:solidFill>
              <a:latin typeface="Arial"/>
              <a:ea typeface="Arial"/>
              <a:cs typeface="Arial"/>
              <a:sym typeface="Arial"/>
            </a:endParaRPr>
          </a:p>
          <a:p>
            <a:pPr indent="0" lvl="0" marL="12700" marR="0" rtl="0" algn="l">
              <a:lnSpc>
                <a:spcPct val="118750"/>
              </a:lnSpc>
              <a:spcBef>
                <a:spcPts val="0"/>
              </a:spcBef>
              <a:spcAft>
                <a:spcPts val="0"/>
              </a:spcAft>
              <a:buNone/>
            </a:pPr>
            <a:r>
              <a:rPr b="1" lang="en-IN" sz="1200">
                <a:solidFill>
                  <a:schemeClr val="dk1"/>
                </a:solidFill>
                <a:latin typeface="Arial"/>
                <a:ea typeface="Arial"/>
                <a:cs typeface="Arial"/>
                <a:sym typeface="Arial"/>
              </a:rPr>
              <a:t>Backend</a:t>
            </a:r>
            <a:r>
              <a:rPr lang="en-IN" sz="1200">
                <a:solidFill>
                  <a:schemeClr val="dk1"/>
                </a:solidFill>
                <a:latin typeface="Arial"/>
                <a:ea typeface="Arial"/>
                <a:cs typeface="Arial"/>
                <a:sym typeface="Arial"/>
              </a:rPr>
              <a:t>: Django, python</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IN" sz="1200">
                <a:solidFill>
                  <a:schemeClr val="dk1"/>
                </a:solidFill>
                <a:latin typeface="Arial"/>
                <a:ea typeface="Arial"/>
                <a:cs typeface="Arial"/>
                <a:sym typeface="Arial"/>
              </a:rPr>
              <a:t>Database</a:t>
            </a:r>
            <a:r>
              <a:rPr lang="en-IN" sz="1200">
                <a:solidFill>
                  <a:schemeClr val="dk1"/>
                </a:solidFill>
                <a:latin typeface="Arial"/>
                <a:ea typeface="Arial"/>
                <a:cs typeface="Arial"/>
                <a:sym typeface="Arial"/>
              </a:rPr>
              <a:t>: SQLITE</a:t>
            </a:r>
            <a:endParaRPr sz="1200">
              <a:solidFill>
                <a:schemeClr val="dk1"/>
              </a:solidFill>
              <a:latin typeface="Arial"/>
              <a:ea typeface="Arial"/>
              <a:cs typeface="Arial"/>
              <a:sym typeface="Arial"/>
            </a:endParaRPr>
          </a:p>
        </p:txBody>
      </p:sp>
      <p:sp>
        <p:nvSpPr>
          <p:cNvPr id="115" name="Google Shape;115;p11"/>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1"/>
          <p:cNvSpPr txBox="1"/>
          <p:nvPr/>
        </p:nvSpPr>
        <p:spPr>
          <a:xfrm>
            <a:off x="217487" y="4812359"/>
            <a:ext cx="500380" cy="16446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IN"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1800">
                <a:solidFill>
                  <a:srgbClr val="FFFFFF"/>
                </a:solidFill>
              </a:rPr>
              <a:t>Next Gen Employability Program</a:t>
            </a:r>
            <a:endParaRPr sz="1800"/>
          </a:p>
        </p:txBody>
      </p:sp>
      <p:sp>
        <p:nvSpPr>
          <p:cNvPr id="122" name="Google Shape;122;p12"/>
          <p:cNvSpPr txBox="1"/>
          <p:nvPr/>
        </p:nvSpPr>
        <p:spPr>
          <a:xfrm>
            <a:off x="138429" y="659066"/>
            <a:ext cx="8853805" cy="325882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sz="1550">
                <a:solidFill>
                  <a:srgbClr val="203062"/>
                </a:solidFill>
                <a:latin typeface="Arial"/>
                <a:ea typeface="Arial"/>
                <a:cs typeface="Arial"/>
                <a:sym typeface="Arial"/>
              </a:rPr>
              <a:t>Proposed Solution</a:t>
            </a:r>
            <a:endParaRPr sz="155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6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IN" sz="1400">
                <a:solidFill>
                  <a:schemeClr val="dk1"/>
                </a:solidFill>
                <a:latin typeface="Arial"/>
                <a:ea typeface="Arial"/>
                <a:cs typeface="Arial"/>
                <a:sym typeface="Arial"/>
              </a:rPr>
              <a:t>Personalized Music Discovery:</a:t>
            </a:r>
            <a:endParaRPr sz="1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350">
              <a:solidFill>
                <a:schemeClr val="dk1"/>
              </a:solidFill>
              <a:latin typeface="Arial"/>
              <a:ea typeface="Arial"/>
              <a:cs typeface="Arial"/>
              <a:sym typeface="Arial"/>
            </a:endParaRPr>
          </a:p>
          <a:p>
            <a:pPr indent="0" lvl="0" marL="12700" marR="83185" rtl="0" algn="l">
              <a:lnSpc>
                <a:spcPct val="117857"/>
              </a:lnSpc>
              <a:spcBef>
                <a:spcPts val="0"/>
              </a:spcBef>
              <a:spcAft>
                <a:spcPts val="0"/>
              </a:spcAft>
              <a:buNone/>
            </a:pPr>
            <a:r>
              <a:rPr lang="en-IN" sz="1400">
                <a:solidFill>
                  <a:schemeClr val="dk1"/>
                </a:solidFill>
                <a:latin typeface="Arial"/>
                <a:ea typeface="Arial"/>
                <a:cs typeface="Arial"/>
                <a:sym typeface="Arial"/>
              </a:rPr>
              <a:t>Music Harmony employs advanced recommendation algorithms that analyze user preferences, listening history,  and social interactions to deliver personalized music recommendations tailored to each user's unique taste.</a:t>
            </a:r>
            <a:endParaRPr sz="1400">
              <a:solidFill>
                <a:schemeClr val="dk1"/>
              </a:solidFill>
              <a:latin typeface="Arial"/>
              <a:ea typeface="Arial"/>
              <a:cs typeface="Arial"/>
              <a:sym typeface="Arial"/>
            </a:endParaRPr>
          </a:p>
          <a:p>
            <a:pPr indent="0" lvl="0" marL="12700" marR="130175" rtl="0" algn="l">
              <a:lnSpc>
                <a:spcPct val="117857"/>
              </a:lnSpc>
              <a:spcBef>
                <a:spcPts val="80"/>
              </a:spcBef>
              <a:spcAft>
                <a:spcPts val="0"/>
              </a:spcAft>
              <a:buNone/>
            </a:pPr>
            <a:r>
              <a:rPr lang="en-IN" sz="1400">
                <a:solidFill>
                  <a:schemeClr val="dk1"/>
                </a:solidFill>
                <a:latin typeface="Arial"/>
                <a:ea typeface="Arial"/>
                <a:cs typeface="Arial"/>
                <a:sym typeface="Arial"/>
              </a:rPr>
              <a:t>Users can explore a vast library of music tracks, albums, and artists curated specifically for them, ensuring they  never run out of new music to discover</a:t>
            </a:r>
            <a:endParaRPr sz="14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IN" sz="1400">
                <a:solidFill>
                  <a:schemeClr val="dk1"/>
                </a:solidFill>
                <a:latin typeface="Arial"/>
                <a:ea typeface="Arial"/>
                <a:cs typeface="Arial"/>
                <a:sym typeface="Arial"/>
              </a:rPr>
              <a:t>Seamless Streaming and Playback:</a:t>
            </a:r>
            <a:endParaRPr sz="1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450">
              <a:solidFill>
                <a:schemeClr val="dk1"/>
              </a:solidFill>
              <a:latin typeface="Arial"/>
              <a:ea typeface="Arial"/>
              <a:cs typeface="Arial"/>
              <a:sym typeface="Arial"/>
            </a:endParaRPr>
          </a:p>
          <a:p>
            <a:pPr indent="0" lvl="0" marL="12700" marR="0" rtl="0" algn="l">
              <a:lnSpc>
                <a:spcPct val="118857"/>
              </a:lnSpc>
              <a:spcBef>
                <a:spcPts val="0"/>
              </a:spcBef>
              <a:spcAft>
                <a:spcPts val="0"/>
              </a:spcAft>
              <a:buNone/>
            </a:pPr>
            <a:r>
              <a:rPr lang="en-IN" sz="1400">
                <a:solidFill>
                  <a:schemeClr val="dk1"/>
                </a:solidFill>
                <a:latin typeface="Arial"/>
                <a:ea typeface="Arial"/>
                <a:cs typeface="Arial"/>
                <a:sym typeface="Arial"/>
              </a:rPr>
              <a:t>Enjoy high-quality audio streaming with adaptive bitrate technology that ensures smooth playback across various</a:t>
            </a:r>
            <a:endParaRPr sz="1400">
              <a:solidFill>
                <a:schemeClr val="dk1"/>
              </a:solidFill>
              <a:latin typeface="Arial"/>
              <a:ea typeface="Arial"/>
              <a:cs typeface="Arial"/>
              <a:sym typeface="Arial"/>
            </a:endParaRPr>
          </a:p>
          <a:p>
            <a:pPr indent="0" lvl="0" marL="12700" marR="0" rtl="0" algn="l">
              <a:lnSpc>
                <a:spcPct val="118857"/>
              </a:lnSpc>
              <a:spcBef>
                <a:spcPts val="0"/>
              </a:spcBef>
              <a:spcAft>
                <a:spcPts val="0"/>
              </a:spcAft>
              <a:buNone/>
            </a:pPr>
            <a:r>
              <a:rPr lang="en-IN" sz="1400">
                <a:solidFill>
                  <a:schemeClr val="dk1"/>
                </a:solidFill>
                <a:latin typeface="Arial"/>
                <a:ea typeface="Arial"/>
                <a:cs typeface="Arial"/>
                <a:sym typeface="Arial"/>
              </a:rPr>
              <a:t>devices and network conditions.</a:t>
            </a:r>
            <a:endParaRPr sz="1400">
              <a:solidFill>
                <a:schemeClr val="dk1"/>
              </a:solidFill>
              <a:latin typeface="Arial"/>
              <a:ea typeface="Arial"/>
              <a:cs typeface="Arial"/>
              <a:sym typeface="Arial"/>
            </a:endParaRPr>
          </a:p>
          <a:p>
            <a:pPr indent="0" lvl="0" marL="12700" marR="128904" rtl="0" algn="l">
              <a:lnSpc>
                <a:spcPct val="117857"/>
              </a:lnSpc>
              <a:spcBef>
                <a:spcPts val="135"/>
              </a:spcBef>
              <a:spcAft>
                <a:spcPts val="0"/>
              </a:spcAft>
              <a:buNone/>
            </a:pPr>
            <a:r>
              <a:rPr lang="en-IN" sz="1400">
                <a:solidFill>
                  <a:schemeClr val="dk1"/>
                </a:solidFill>
                <a:latin typeface="Arial"/>
                <a:ea typeface="Arial"/>
                <a:cs typeface="Arial"/>
                <a:sym typeface="Arial"/>
              </a:rPr>
              <a:t>Music Harmony supports a wide range of audio formats and provides intuitive playback controls, allowing users  to play, pause, skip, shuffle, and repeat tracks effortlessly.</a:t>
            </a:r>
            <a:endParaRPr sz="1400">
              <a:solidFill>
                <a:schemeClr val="dk1"/>
              </a:solidFill>
              <a:latin typeface="Arial"/>
              <a:ea typeface="Arial"/>
              <a:cs typeface="Arial"/>
              <a:sym typeface="Arial"/>
            </a:endParaRPr>
          </a:p>
        </p:txBody>
      </p:sp>
      <p:sp>
        <p:nvSpPr>
          <p:cNvPr id="123" name="Google Shape;123;p12"/>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2"/>
          <p:cNvSpPr txBox="1"/>
          <p:nvPr/>
        </p:nvSpPr>
        <p:spPr>
          <a:xfrm>
            <a:off x="217487" y="4812359"/>
            <a:ext cx="500380" cy="16446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IN"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1800">
                <a:solidFill>
                  <a:srgbClr val="FFFFFF"/>
                </a:solidFill>
              </a:rPr>
              <a:t>Next Gen Employability Program</a:t>
            </a:r>
            <a:endParaRPr sz="1800"/>
          </a:p>
        </p:txBody>
      </p:sp>
      <p:sp>
        <p:nvSpPr>
          <p:cNvPr id="130" name="Google Shape;130;p13"/>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3"/>
          <p:cNvSpPr txBox="1"/>
          <p:nvPr/>
        </p:nvSpPr>
        <p:spPr>
          <a:xfrm>
            <a:off x="80327" y="563880"/>
            <a:ext cx="8935085" cy="367919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b="1" lang="en-IN" sz="1400">
                <a:solidFill>
                  <a:schemeClr val="dk1"/>
                </a:solidFill>
                <a:latin typeface="Calibri"/>
                <a:ea typeface="Calibri"/>
                <a:cs typeface="Calibri"/>
                <a:sym typeface="Calibri"/>
              </a:rPr>
              <a:t>Interactive Social Features:</a:t>
            </a:r>
            <a:endParaRPr sz="1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1350">
              <a:solidFill>
                <a:schemeClr val="dk1"/>
              </a:solidFill>
              <a:latin typeface="Calibri"/>
              <a:ea typeface="Calibri"/>
              <a:cs typeface="Calibri"/>
              <a:sym typeface="Calibri"/>
            </a:endParaRPr>
          </a:p>
          <a:p>
            <a:pPr indent="0" lvl="0" marL="12700" marR="17780" rtl="0" algn="l">
              <a:lnSpc>
                <a:spcPct val="100600"/>
              </a:lnSpc>
              <a:spcBef>
                <a:spcPts val="0"/>
              </a:spcBef>
              <a:spcAft>
                <a:spcPts val="0"/>
              </a:spcAft>
              <a:buNone/>
            </a:pPr>
            <a:r>
              <a:rPr lang="en-IN" sz="1400">
                <a:solidFill>
                  <a:schemeClr val="dk1"/>
                </a:solidFill>
                <a:latin typeface="Calibri"/>
                <a:ea typeface="Calibri"/>
                <a:cs typeface="Calibri"/>
                <a:sym typeface="Calibri"/>
              </a:rPr>
              <a:t>Connect with friends, fellow music enthusiasts, and favorite artists through Music Harmony's vibrant social community.  Share your favorite tracks, albums, and playlists with friends, create collaborative playlists for group listening sessions, and  engage in lively discussions about music trends and genres.</a:t>
            </a:r>
            <a:endParaRPr sz="1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14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IN" sz="1400">
                <a:solidFill>
                  <a:schemeClr val="dk1"/>
                </a:solidFill>
                <a:latin typeface="Arial"/>
                <a:ea typeface="Arial"/>
                <a:cs typeface="Arial"/>
                <a:sym typeface="Arial"/>
              </a:rPr>
              <a:t>Customizable User Profiles:</a:t>
            </a:r>
            <a:endParaRPr sz="14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IN" sz="1400">
                <a:solidFill>
                  <a:schemeClr val="dk1"/>
                </a:solidFill>
                <a:latin typeface="Arial"/>
                <a:ea typeface="Arial"/>
                <a:cs typeface="Arial"/>
                <a:sym typeface="Arial"/>
              </a:rPr>
              <a:t>Personalize your Music Harmony profile with your favorite genres, artists, and playlists, allowing the application to</a:t>
            </a:r>
            <a:endParaRPr sz="1400">
              <a:solidFill>
                <a:schemeClr val="dk1"/>
              </a:solidFill>
              <a:latin typeface="Arial"/>
              <a:ea typeface="Arial"/>
              <a:cs typeface="Arial"/>
              <a:sym typeface="Arial"/>
            </a:endParaRPr>
          </a:p>
          <a:p>
            <a:pPr indent="0" lvl="0" marL="12700" marR="0" rtl="0" algn="l">
              <a:lnSpc>
                <a:spcPct val="100000"/>
              </a:lnSpc>
              <a:spcBef>
                <a:spcPts val="50"/>
              </a:spcBef>
              <a:spcAft>
                <a:spcPts val="0"/>
              </a:spcAft>
              <a:buNone/>
            </a:pPr>
            <a:r>
              <a:rPr lang="en-IN" sz="1400">
                <a:solidFill>
                  <a:schemeClr val="dk1"/>
                </a:solidFill>
                <a:latin typeface="Arial"/>
                <a:ea typeface="Arial"/>
                <a:cs typeface="Arial"/>
                <a:sym typeface="Arial"/>
              </a:rPr>
              <a:t>tailor music recommendations and suggestions to your musical preferences.</a:t>
            </a:r>
            <a:endParaRPr sz="1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4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IN" sz="1400">
                <a:solidFill>
                  <a:schemeClr val="dk1"/>
                </a:solidFill>
                <a:latin typeface="Arial"/>
                <a:ea typeface="Arial"/>
                <a:cs typeface="Arial"/>
                <a:sym typeface="Arial"/>
              </a:rPr>
              <a:t>Immersive Music Experience:</a:t>
            </a:r>
            <a:endParaRPr sz="1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350">
              <a:solidFill>
                <a:schemeClr val="dk1"/>
              </a:solidFill>
              <a:latin typeface="Arial"/>
              <a:ea typeface="Arial"/>
              <a:cs typeface="Arial"/>
              <a:sym typeface="Arial"/>
            </a:endParaRPr>
          </a:p>
          <a:p>
            <a:pPr indent="0" lvl="0" marL="12700" marR="31115" rtl="0" algn="l">
              <a:lnSpc>
                <a:spcPct val="102800"/>
              </a:lnSpc>
              <a:spcBef>
                <a:spcPts val="0"/>
              </a:spcBef>
              <a:spcAft>
                <a:spcPts val="0"/>
              </a:spcAft>
              <a:buNone/>
            </a:pPr>
            <a:r>
              <a:rPr lang="en-IN" sz="1400">
                <a:solidFill>
                  <a:schemeClr val="dk1"/>
                </a:solidFill>
                <a:latin typeface="Arial"/>
                <a:ea typeface="Arial"/>
                <a:cs typeface="Arial"/>
                <a:sym typeface="Arial"/>
              </a:rPr>
              <a:t>Dive deeper into the world of music with Music Harmony's immersive features, including artist biographies, album  reviews, and curated playlists for every mood and occasion.</a:t>
            </a:r>
            <a:endParaRPr sz="1400">
              <a:solidFill>
                <a:schemeClr val="dk1"/>
              </a:solidFill>
              <a:latin typeface="Arial"/>
              <a:ea typeface="Arial"/>
              <a:cs typeface="Arial"/>
              <a:sym typeface="Arial"/>
            </a:endParaRPr>
          </a:p>
          <a:p>
            <a:pPr indent="0" lvl="0" marL="12700" marR="0" rtl="0" algn="l">
              <a:lnSpc>
                <a:spcPct val="118214"/>
              </a:lnSpc>
              <a:spcBef>
                <a:spcPts val="0"/>
              </a:spcBef>
              <a:spcAft>
                <a:spcPts val="0"/>
              </a:spcAft>
              <a:buNone/>
            </a:pPr>
            <a:r>
              <a:rPr lang="en-IN" sz="1400">
                <a:solidFill>
                  <a:schemeClr val="dk1"/>
                </a:solidFill>
                <a:latin typeface="Arial"/>
                <a:ea typeface="Arial"/>
                <a:cs typeface="Arial"/>
                <a:sym typeface="Arial"/>
              </a:rPr>
              <a:t>Stay updated with the latest music releases, exclusive interviews, and behind-the-scenes content from your</a:t>
            </a:r>
            <a:endParaRPr sz="1400">
              <a:solidFill>
                <a:schemeClr val="dk1"/>
              </a:solidFill>
              <a:latin typeface="Arial"/>
              <a:ea typeface="Arial"/>
              <a:cs typeface="Arial"/>
              <a:sym typeface="Arial"/>
            </a:endParaRPr>
          </a:p>
          <a:p>
            <a:pPr indent="0" lvl="0" marL="12700" marR="0" rtl="0" algn="l">
              <a:lnSpc>
                <a:spcPct val="100000"/>
              </a:lnSpc>
              <a:spcBef>
                <a:spcPts val="50"/>
              </a:spcBef>
              <a:spcAft>
                <a:spcPts val="0"/>
              </a:spcAft>
              <a:buNone/>
            </a:pPr>
            <a:r>
              <a:rPr lang="en-IN" sz="1400">
                <a:solidFill>
                  <a:schemeClr val="dk1"/>
                </a:solidFill>
                <a:latin typeface="Arial"/>
                <a:ea typeface="Arial"/>
                <a:cs typeface="Arial"/>
                <a:sym typeface="Arial"/>
              </a:rPr>
              <a:t>favorite artists and bands.</a:t>
            </a:r>
            <a:endParaRPr sz="1400">
              <a:solidFill>
                <a:schemeClr val="dk1"/>
              </a:solidFill>
              <a:latin typeface="Arial"/>
              <a:ea typeface="Arial"/>
              <a:cs typeface="Arial"/>
              <a:sym typeface="Arial"/>
            </a:endParaRPr>
          </a:p>
        </p:txBody>
      </p:sp>
      <p:sp>
        <p:nvSpPr>
          <p:cNvPr id="132" name="Google Shape;132;p13"/>
          <p:cNvSpPr txBox="1"/>
          <p:nvPr/>
        </p:nvSpPr>
        <p:spPr>
          <a:xfrm>
            <a:off x="217487" y="4812359"/>
            <a:ext cx="500380" cy="16446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IN"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1800">
                <a:solidFill>
                  <a:srgbClr val="FFFFFF"/>
                </a:solidFill>
              </a:rPr>
              <a:t>Next Gen Employability Program</a:t>
            </a:r>
            <a:endParaRPr sz="1800"/>
          </a:p>
        </p:txBody>
      </p:sp>
      <p:sp>
        <p:nvSpPr>
          <p:cNvPr id="138" name="Google Shape;138;p14"/>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4"/>
          <p:cNvSpPr txBox="1"/>
          <p:nvPr/>
        </p:nvSpPr>
        <p:spPr>
          <a:xfrm>
            <a:off x="80327" y="597852"/>
            <a:ext cx="8256905" cy="173545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sz="1550">
                <a:solidFill>
                  <a:schemeClr val="dk1"/>
                </a:solidFill>
                <a:latin typeface="Calibri"/>
                <a:ea typeface="Calibri"/>
                <a:cs typeface="Calibri"/>
                <a:sym typeface="Calibri"/>
              </a:rPr>
              <a:t>Monetization Options:</a:t>
            </a:r>
            <a:endParaRPr sz="155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550">
              <a:solidFill>
                <a:schemeClr val="dk1"/>
              </a:solidFill>
              <a:latin typeface="Calibri"/>
              <a:ea typeface="Calibri"/>
              <a:cs typeface="Calibri"/>
              <a:sym typeface="Calibri"/>
            </a:endParaRPr>
          </a:p>
          <a:p>
            <a:pPr indent="0" lvl="0" marL="12700" marR="5080" rtl="0" algn="l">
              <a:lnSpc>
                <a:spcPct val="103000"/>
              </a:lnSpc>
              <a:spcBef>
                <a:spcPts val="0"/>
              </a:spcBef>
              <a:spcAft>
                <a:spcPts val="0"/>
              </a:spcAft>
              <a:buNone/>
            </a:pPr>
            <a:r>
              <a:rPr lang="en-IN" sz="1550">
                <a:solidFill>
                  <a:schemeClr val="dk1"/>
                </a:solidFill>
                <a:latin typeface="Calibri"/>
                <a:ea typeface="Calibri"/>
                <a:cs typeface="Calibri"/>
                <a:sym typeface="Calibri"/>
              </a:rPr>
              <a:t>Music Harmony offers flexible monetization models, including subscription plans, ad-supported free  tiers, and premium content offerings such as exclusive live performances, concert streams, and  merchandise.</a:t>
            </a:r>
            <a:endParaRPr sz="1550">
              <a:solidFill>
                <a:schemeClr val="dk1"/>
              </a:solidFill>
              <a:latin typeface="Calibri"/>
              <a:ea typeface="Calibri"/>
              <a:cs typeface="Calibri"/>
              <a:sym typeface="Calibri"/>
            </a:endParaRPr>
          </a:p>
          <a:p>
            <a:pPr indent="0" lvl="0" marL="12700" marR="0" rtl="0" algn="l">
              <a:lnSpc>
                <a:spcPct val="100000"/>
              </a:lnSpc>
              <a:spcBef>
                <a:spcPts val="95"/>
              </a:spcBef>
              <a:spcAft>
                <a:spcPts val="0"/>
              </a:spcAft>
              <a:buNone/>
            </a:pPr>
            <a:r>
              <a:rPr lang="en-IN" sz="1550">
                <a:solidFill>
                  <a:schemeClr val="dk1"/>
                </a:solidFill>
                <a:latin typeface="Calibri"/>
                <a:ea typeface="Calibri"/>
                <a:cs typeface="Calibri"/>
                <a:sym typeface="Calibri"/>
              </a:rPr>
              <a:t>Users can choose the monetization option that best suits their preferences and budget, ensuring a</a:t>
            </a:r>
            <a:endParaRPr sz="1550">
              <a:solidFill>
                <a:schemeClr val="dk1"/>
              </a:solidFill>
              <a:latin typeface="Calibri"/>
              <a:ea typeface="Calibri"/>
              <a:cs typeface="Calibri"/>
              <a:sym typeface="Calibri"/>
            </a:endParaRPr>
          </a:p>
          <a:p>
            <a:pPr indent="0" lvl="0" marL="12700" marR="0" rtl="0" algn="l">
              <a:lnSpc>
                <a:spcPct val="100000"/>
              </a:lnSpc>
              <a:spcBef>
                <a:spcPts val="90"/>
              </a:spcBef>
              <a:spcAft>
                <a:spcPts val="0"/>
              </a:spcAft>
              <a:buNone/>
            </a:pPr>
            <a:r>
              <a:rPr lang="en-IN" sz="1550">
                <a:solidFill>
                  <a:schemeClr val="dk1"/>
                </a:solidFill>
                <a:latin typeface="Calibri"/>
                <a:ea typeface="Calibri"/>
                <a:cs typeface="Calibri"/>
                <a:sym typeface="Calibri"/>
              </a:rPr>
              <a:t>sustainable revenue model for the platform while providing value to both free and paid user</a:t>
            </a:r>
            <a:endParaRPr sz="1550">
              <a:solidFill>
                <a:schemeClr val="dk1"/>
              </a:solidFill>
              <a:latin typeface="Calibri"/>
              <a:ea typeface="Calibri"/>
              <a:cs typeface="Calibri"/>
              <a:sym typeface="Calibri"/>
            </a:endParaRPr>
          </a:p>
        </p:txBody>
      </p:sp>
      <p:sp>
        <p:nvSpPr>
          <p:cNvPr id="140" name="Google Shape;140;p14"/>
          <p:cNvSpPr txBox="1"/>
          <p:nvPr/>
        </p:nvSpPr>
        <p:spPr>
          <a:xfrm>
            <a:off x="217487" y="4812359"/>
            <a:ext cx="500380" cy="16446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IN"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46" name="Google Shape;146;p15"/>
          <p:cNvSpPr txBox="1"/>
          <p:nvPr/>
        </p:nvSpPr>
        <p:spPr>
          <a:xfrm>
            <a:off x="209867" y="762317"/>
            <a:ext cx="1703070" cy="2660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IN" sz="1550">
                <a:solidFill>
                  <a:srgbClr val="203062"/>
                </a:solidFill>
                <a:latin typeface="Arial"/>
                <a:ea typeface="Arial"/>
                <a:cs typeface="Arial"/>
                <a:sym typeface="Arial"/>
              </a:rPr>
              <a:t>Technology Used</a:t>
            </a:r>
            <a:endParaRPr sz="1550">
              <a:solidFill>
                <a:schemeClr val="dk1"/>
              </a:solidFill>
              <a:latin typeface="Arial"/>
              <a:ea typeface="Arial"/>
              <a:cs typeface="Arial"/>
              <a:sym typeface="Arial"/>
            </a:endParaRPr>
          </a:p>
        </p:txBody>
      </p:sp>
      <p:pic>
        <p:nvPicPr>
          <p:cNvPr id="147" name="Google Shape;147;p15"/>
          <p:cNvPicPr preferRelativeResize="0"/>
          <p:nvPr/>
        </p:nvPicPr>
        <p:blipFill rotWithShape="1">
          <a:blip r:embed="rId3">
            <a:alphaModFix/>
          </a:blip>
          <a:srcRect b="0" l="0" r="0" t="0"/>
          <a:stretch/>
        </p:blipFill>
        <p:spPr>
          <a:xfrm>
            <a:off x="1019175" y="1782770"/>
            <a:ext cx="2880557" cy="2513004"/>
          </a:xfrm>
          <a:prstGeom prst="rect">
            <a:avLst/>
          </a:prstGeom>
          <a:noFill/>
          <a:ln>
            <a:noFill/>
          </a:ln>
        </p:spPr>
      </p:pic>
      <p:pic>
        <p:nvPicPr>
          <p:cNvPr id="148" name="Google Shape;148;p15"/>
          <p:cNvPicPr preferRelativeResize="0"/>
          <p:nvPr/>
        </p:nvPicPr>
        <p:blipFill rotWithShape="1">
          <a:blip r:embed="rId4">
            <a:alphaModFix/>
          </a:blip>
          <a:srcRect b="0" l="0" r="0" t="0"/>
          <a:stretch/>
        </p:blipFill>
        <p:spPr>
          <a:xfrm>
            <a:off x="4562475" y="1714500"/>
            <a:ext cx="4171950" cy="2085975"/>
          </a:xfrm>
          <a:prstGeom prst="rect">
            <a:avLst/>
          </a:prstGeom>
          <a:noFill/>
          <a:ln>
            <a:noFill/>
          </a:ln>
        </p:spPr>
      </p:pic>
      <p:sp>
        <p:nvSpPr>
          <p:cNvPr id="149" name="Google Shape;149;p15"/>
          <p:cNvSpPr txBox="1"/>
          <p:nvPr/>
        </p:nvSpPr>
        <p:spPr>
          <a:xfrm>
            <a:off x="2253360" y="1387093"/>
            <a:ext cx="803275" cy="24384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IN" sz="1400">
                <a:solidFill>
                  <a:schemeClr val="dk1"/>
                </a:solidFill>
                <a:latin typeface="Arial"/>
                <a:ea typeface="Arial"/>
                <a:cs typeface="Arial"/>
                <a:sym typeface="Arial"/>
              </a:rPr>
              <a:t>Front-end</a:t>
            </a:r>
            <a:endParaRPr sz="1400">
              <a:solidFill>
                <a:schemeClr val="dk1"/>
              </a:solidFill>
              <a:latin typeface="Arial"/>
              <a:ea typeface="Arial"/>
              <a:cs typeface="Arial"/>
              <a:sym typeface="Arial"/>
            </a:endParaRPr>
          </a:p>
        </p:txBody>
      </p:sp>
      <p:sp>
        <p:nvSpPr>
          <p:cNvPr id="150" name="Google Shape;150;p15"/>
          <p:cNvSpPr txBox="1"/>
          <p:nvPr/>
        </p:nvSpPr>
        <p:spPr>
          <a:xfrm>
            <a:off x="6265926" y="1313497"/>
            <a:ext cx="784225"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IN" sz="1400">
                <a:solidFill>
                  <a:schemeClr val="dk1"/>
                </a:solidFill>
                <a:latin typeface="Arial"/>
                <a:ea typeface="Arial"/>
                <a:cs typeface="Arial"/>
                <a:sym typeface="Arial"/>
              </a:rPr>
              <a:t>Back-end</a:t>
            </a:r>
            <a:endParaRPr sz="1400">
              <a:solidFill>
                <a:schemeClr val="dk1"/>
              </a:solidFill>
              <a:latin typeface="Arial"/>
              <a:ea typeface="Arial"/>
              <a:cs typeface="Arial"/>
              <a:sym typeface="Arial"/>
            </a:endParaRPr>
          </a:p>
        </p:txBody>
      </p:sp>
      <p:sp>
        <p:nvSpPr>
          <p:cNvPr id="151" name="Google Shape;151;p15"/>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5"/>
          <p:cNvSpPr txBox="1"/>
          <p:nvPr/>
        </p:nvSpPr>
        <p:spPr>
          <a:xfrm>
            <a:off x="217487" y="4812359"/>
            <a:ext cx="500380" cy="16446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IN"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