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C80D8-E3EA-463A-B477-894A1992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458FC-DC66-44B6-9D22-CFD0F0A5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2FB59-DA00-4B65-A427-A02309E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8561C-C95B-4C75-9D83-BC12CF3C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0A329-6F79-4028-ABD5-27B3E377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8E7B-2FAC-417E-96A8-C95A386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B6FCD-3441-428E-B5B5-E2A4FAF3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F5039-FAE7-4724-94CA-3B8B596B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6269C-9357-48A8-9463-FE2A911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A196D-9CEA-44D5-AE1C-A664F1B8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FFFD4-2A77-4DA9-B8D5-8C85E453C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42435-C781-4BD5-B8C6-9A613A58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0CE84-E647-4AB5-AEDB-FCA7CB29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20640-13DF-41E4-9460-B08FFE2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EB40E-679A-48A4-9C52-C5E4603E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3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08A41-6E40-4595-A38E-8EF2972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9187D-B524-4157-A255-BD8CD71D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07EF7-BBA9-4C68-9CD6-37F0C184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DEB2-A97B-4304-BE5E-479AA06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FFF5-1419-4B0B-A7DF-B889CD3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5E3D-70F0-4CBC-A067-4F7559A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A52CA-8282-4EFF-A374-8657D648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F3FBD-34B2-446B-BFA6-59C5819C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91CF6-4F9C-4247-B229-9FC6F14D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F7DBE-5EB8-43B1-9D40-F04BBA1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5C70-E72D-40F0-8EE2-CF5740E0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C22E5-E3D8-4C5E-B300-DB158EBC2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5A533-DDFC-4B7F-9E8A-3F680244C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A6C43-A841-425B-B8AE-50021921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227B5-0A36-4D34-B2B3-BB015CE8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D727F-75FF-479C-BC8A-55B314B0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FED6-2574-4470-8AED-48C499DB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7DB37-9AB9-4DAA-8B8D-4FB03350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4BEC6-EBCE-416F-9509-C6522766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660C2-06C4-4077-A2AA-FE20DE94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4F460A-6ABB-46FF-A25F-2D5EF114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10F310-EC39-412E-9B89-816548E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70D9-0187-455B-8F95-8B7F860E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4961B8-FAAD-4E20-BBE3-9473992B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EDB0-C964-4F8F-AEA0-91D1C8D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2C05B-F960-487F-8152-4FCFC7E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3C724C-7C25-4C98-BFCE-E7EF8813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C0447-6848-4FC9-A59E-BA1A988F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2F9E1-AA6B-4DEA-9D70-4B6E20F7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1EC38D-C5F7-4BB7-B1C7-89175D4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FD1B4-FE29-473A-86A5-43072DEC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F807-E028-4ACE-A48A-A495E60B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BE55-43B1-468F-8E60-1FC72E0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0A9A1-1F84-45C5-860A-926DCBA8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0AC2A-95C2-40D1-AC12-0C8023D0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FFC21-DF5F-4106-8EE2-5DEF921F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ED178-3588-4276-9420-B4577DD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1DF5-C6B4-4256-806D-6002A79B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81AA5-81FF-4E2F-A087-AE88FA90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C33061-3B73-4C9F-96FA-711CCC883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E7FB6-61BF-4435-B021-EF6CA8FF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FD42A-EF8F-4959-8919-46F3DA66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58269-B309-4A0C-910C-0524B3D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4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7BC699-0004-49E6-8C25-55FC5562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5D8BB-2506-405C-B2A1-0AC3C15F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B5EDB-C924-4BE5-A523-990DC2B4B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73BC-7FBE-44D5-900E-379F4C027815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89FE3-7C6E-42F0-975E-54551032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D84E7-54E1-4E91-880C-1C775469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9D03-A5C4-4500-8B28-DF982148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DE2FDE-5E25-45F2-89D9-1E4733FAEE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8" y="1222310"/>
            <a:ext cx="6282612" cy="441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2E6F9-5E8C-4941-B1FD-26EC4E4F2658}"/>
              </a:ext>
            </a:extLst>
          </p:cNvPr>
          <p:cNvSpPr txBox="1"/>
          <p:nvPr/>
        </p:nvSpPr>
        <p:spPr>
          <a:xfrm>
            <a:off x="6326155" y="690465"/>
            <a:ext cx="53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 판</a:t>
            </a:r>
            <a:endParaRPr lang="en-US" altLang="ko-KR" dirty="0"/>
          </a:p>
          <a:p>
            <a:r>
              <a:rPr lang="ko-KR" altLang="en-US" dirty="0"/>
              <a:t>실제 강동지도를 배경으로 된 </a:t>
            </a:r>
            <a:r>
              <a:rPr lang="ko-KR" altLang="en-US" dirty="0" err="1"/>
              <a:t>보드판</a:t>
            </a:r>
            <a:r>
              <a:rPr lang="ko-KR" altLang="en-US" dirty="0"/>
              <a:t> 제공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1149D8-A98E-44B9-9059-162382ECE6F8}"/>
              </a:ext>
            </a:extLst>
          </p:cNvPr>
          <p:cNvSpPr/>
          <p:nvPr/>
        </p:nvSpPr>
        <p:spPr>
          <a:xfrm>
            <a:off x="4908528" y="3775386"/>
            <a:ext cx="307911" cy="2705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A0F0B-1443-47A3-911A-C9E0EAE8C641}"/>
              </a:ext>
            </a:extLst>
          </p:cNvPr>
          <p:cNvSpPr/>
          <p:nvPr/>
        </p:nvSpPr>
        <p:spPr>
          <a:xfrm>
            <a:off x="1987776" y="6032241"/>
            <a:ext cx="307911" cy="2705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CF8756-72B6-4E70-ABE7-47368D4569D3}"/>
              </a:ext>
            </a:extLst>
          </p:cNvPr>
          <p:cNvSpPr/>
          <p:nvPr/>
        </p:nvSpPr>
        <p:spPr>
          <a:xfrm>
            <a:off x="2407925" y="6032241"/>
            <a:ext cx="307911" cy="2705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332AC-9CF8-4276-BE11-0C2C57765FF4}"/>
              </a:ext>
            </a:extLst>
          </p:cNvPr>
          <p:cNvSpPr/>
          <p:nvPr/>
        </p:nvSpPr>
        <p:spPr>
          <a:xfrm>
            <a:off x="4523607" y="1013630"/>
            <a:ext cx="1342239" cy="1905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치안 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89239-9E09-462C-BB26-5733D90F6B9F}"/>
              </a:ext>
            </a:extLst>
          </p:cNvPr>
          <p:cNvSpPr txBox="1"/>
          <p:nvPr/>
        </p:nvSpPr>
        <p:spPr>
          <a:xfrm>
            <a:off x="6326155" y="1868641"/>
            <a:ext cx="53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규칙</a:t>
            </a:r>
            <a:endParaRPr lang="en-US" altLang="ko-KR" dirty="0"/>
          </a:p>
          <a:p>
            <a:r>
              <a:rPr lang="ko-KR" altLang="en-US" dirty="0"/>
              <a:t>다른 구로 이동 시 주사위 </a:t>
            </a:r>
            <a:r>
              <a:rPr lang="en-US" altLang="ko-KR" dirty="0"/>
              <a:t>1</a:t>
            </a:r>
            <a:r>
              <a:rPr lang="ko-KR" altLang="en-US" dirty="0"/>
              <a:t>칸 소모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AB965E1-C37C-4AB4-9771-96DF19A8FBEC}"/>
              </a:ext>
            </a:extLst>
          </p:cNvPr>
          <p:cNvSpPr/>
          <p:nvPr/>
        </p:nvSpPr>
        <p:spPr>
          <a:xfrm rot="13199600">
            <a:off x="4621363" y="3575945"/>
            <a:ext cx="287166" cy="21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4862CE-D187-471A-8A34-CDD2030393EF}"/>
              </a:ext>
            </a:extLst>
          </p:cNvPr>
          <p:cNvSpPr/>
          <p:nvPr/>
        </p:nvSpPr>
        <p:spPr>
          <a:xfrm>
            <a:off x="4523607" y="3451214"/>
            <a:ext cx="973123" cy="889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951E3D-9A1C-4409-A8E6-7A4BEBD53C41}"/>
              </a:ext>
            </a:extLst>
          </p:cNvPr>
          <p:cNvCxnSpPr>
            <a:stCxn id="13" idx="7"/>
            <a:endCxn id="11" idx="1"/>
          </p:cNvCxnSpPr>
          <p:nvPr/>
        </p:nvCxnSpPr>
        <p:spPr>
          <a:xfrm flipV="1">
            <a:off x="5354219" y="2191807"/>
            <a:ext cx="971936" cy="13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B54151-8B21-4D09-AF88-0581BC2C885C}"/>
              </a:ext>
            </a:extLst>
          </p:cNvPr>
          <p:cNvSpPr txBox="1"/>
          <p:nvPr/>
        </p:nvSpPr>
        <p:spPr>
          <a:xfrm>
            <a:off x="6326155" y="3105834"/>
            <a:ext cx="53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시 해당 지역에 해당하는 카드 드로우</a:t>
            </a:r>
            <a:endParaRPr lang="en-US" altLang="ko-KR" dirty="0"/>
          </a:p>
          <a:p>
            <a:r>
              <a:rPr lang="ko-KR" altLang="en-US" dirty="0"/>
              <a:t>이후 지문을 읽고 사건 해결 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7F3773-5B0E-47E5-A01C-06B74E97DDBD}"/>
              </a:ext>
            </a:extLst>
          </p:cNvPr>
          <p:cNvSpPr/>
          <p:nvPr/>
        </p:nvSpPr>
        <p:spPr>
          <a:xfrm>
            <a:off x="690094" y="3685002"/>
            <a:ext cx="1342239" cy="1905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협력</a:t>
            </a:r>
          </a:p>
        </p:txBody>
      </p:sp>
    </p:spTree>
    <p:extLst>
      <p:ext uri="{BB962C8B-B14F-4D97-AF65-F5344CB8AC3E}">
        <p14:creationId xmlns:p14="http://schemas.microsoft.com/office/powerpoint/2010/main" val="36622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2DEF5CC-97FE-419F-8379-6F726C3FE5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" y="1002141"/>
            <a:ext cx="6282612" cy="441338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5DCD50-72E4-4BCE-98F5-71054860F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47218"/>
              </p:ext>
            </p:extLst>
          </p:nvPr>
        </p:nvGraphicFramePr>
        <p:xfrm>
          <a:off x="7069123" y="509942"/>
          <a:ext cx="2120550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4814">
                  <a:extLst>
                    <a:ext uri="{9D8B030D-6E8A-4147-A177-3AD203B41FA5}">
                      <a16:colId xmlns:a16="http://schemas.microsoft.com/office/drawing/2014/main" val="666335150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864739218"/>
                    </a:ext>
                  </a:extLst>
                </a:gridCol>
              </a:tblGrid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압구정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73056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52679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청돔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72724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137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08232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95803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38647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70673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57637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19857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95271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72005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율현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59090"/>
                  </a:ext>
                </a:extLst>
              </a:tr>
              <a:tr h="19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OOOOO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6794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F68DAAB8-91AA-4555-9404-1C1E493FC294}"/>
              </a:ext>
            </a:extLst>
          </p:cNvPr>
          <p:cNvSpPr/>
          <p:nvPr/>
        </p:nvSpPr>
        <p:spPr>
          <a:xfrm>
            <a:off x="3526173" y="1848631"/>
            <a:ext cx="511728" cy="44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419010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764924" y="254415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3029951" y="367667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강소원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3029950" y="868824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강남구 전투 경찰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3048310" y="1369980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8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2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1</a:t>
            </a:r>
          </a:p>
          <a:p>
            <a:pPr algn="ctr"/>
            <a:r>
              <a:rPr lang="ko-KR" altLang="en-US" sz="1000" dirty="0"/>
              <a:t>고유 능력 </a:t>
            </a:r>
            <a:r>
              <a:rPr lang="en-US" altLang="ko-KR" sz="1000" dirty="0"/>
              <a:t>: </a:t>
            </a:r>
            <a:r>
              <a:rPr lang="ko-KR" altLang="en-US" sz="1000" dirty="0"/>
              <a:t>체력 피해 </a:t>
            </a:r>
            <a:r>
              <a:rPr lang="en-US" altLang="ko-KR" sz="1000" dirty="0"/>
              <a:t>1 </a:t>
            </a:r>
            <a:r>
              <a:rPr lang="ko-KR" altLang="en-US" sz="1000" dirty="0"/>
              <a:t>만큼 덜 받는다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테이저</a:t>
            </a:r>
            <a:r>
              <a:rPr lang="ko-KR" altLang="en-US" sz="1000" dirty="0"/>
              <a:t> 건</a:t>
            </a:r>
            <a:r>
              <a:rPr lang="en-US" altLang="ko-KR" sz="1000" dirty="0"/>
              <a:t>, \3</a:t>
            </a:r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25</a:t>
            </a:r>
            <a:r>
              <a:rPr lang="ko-KR" altLang="en-US" sz="1000" dirty="0"/>
              <a:t>세</a:t>
            </a:r>
            <a:endParaRPr lang="en-US" altLang="ko-KR" sz="1000" dirty="0"/>
          </a:p>
          <a:p>
            <a:pPr algn="ctr"/>
            <a:r>
              <a:rPr lang="ko-KR" altLang="en-US" sz="900" dirty="0"/>
              <a:t>급증하는 폭력 사태에 따라 정부의 지시로 다시 부활한 전투 경찰 대대의 특경</a:t>
            </a:r>
            <a:r>
              <a:rPr lang="en-US" altLang="ko-KR" sz="900" dirty="0"/>
              <a:t>. </a:t>
            </a:r>
            <a:r>
              <a:rPr lang="ko-KR" altLang="en-US" sz="900" dirty="0"/>
              <a:t>치안 유지를 위해 강력 범죄자나 시위대에게 주저 없이 대응하나 어느 순간 이 사태에 대한 근본적인 의문을 가지게 되었다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764923" y="3508616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3029951" y="3621869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Mr.</a:t>
            </a:r>
            <a:r>
              <a:rPr lang="ko-KR" altLang="en-US" dirty="0"/>
              <a:t>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3029950" y="4123026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 중계업자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3048310" y="4624182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1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6</a:t>
            </a:r>
          </a:p>
          <a:p>
            <a:pPr algn="ctr"/>
            <a:r>
              <a:rPr lang="ko-KR" altLang="en-US" sz="1000" dirty="0"/>
              <a:t>고유 능력 </a:t>
            </a:r>
            <a:r>
              <a:rPr lang="en-US" altLang="ko-KR" sz="1000" dirty="0"/>
              <a:t>: </a:t>
            </a:r>
            <a:r>
              <a:rPr lang="ko-KR" altLang="en-US" sz="1000" dirty="0"/>
              <a:t>주사위를 한 개 한정으로 한번 더 굴릴 수 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 7, </a:t>
            </a:r>
            <a:r>
              <a:rPr lang="ko-KR" altLang="en-US" sz="1000" dirty="0"/>
              <a:t>담배</a:t>
            </a:r>
            <a:r>
              <a:rPr lang="en-US" altLang="ko-KR" sz="1000" dirty="0"/>
              <a:t> </a:t>
            </a:r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39</a:t>
            </a:r>
            <a:r>
              <a:rPr lang="ko-KR" altLang="en-US" sz="1000" dirty="0"/>
              <a:t>세</a:t>
            </a:r>
            <a:endParaRPr lang="en-US" altLang="ko-KR" sz="1000" dirty="0"/>
          </a:p>
          <a:p>
            <a:pPr algn="ctr"/>
            <a:r>
              <a:rPr lang="ko-KR" altLang="en-US" sz="900" dirty="0" err="1"/>
              <a:t>바오이칩</a:t>
            </a:r>
            <a:r>
              <a:rPr lang="ko-KR" altLang="en-US" sz="900" dirty="0"/>
              <a:t> 관련 주식 중계를 업을 삼는다</a:t>
            </a:r>
            <a:r>
              <a:rPr lang="en-US" altLang="ko-KR" sz="900" dirty="0"/>
              <a:t>. </a:t>
            </a:r>
            <a:r>
              <a:rPr lang="ko-KR" altLang="en-US" sz="900" dirty="0"/>
              <a:t>최근 주식 주가가 변동 폭 높아지고</a:t>
            </a:r>
            <a:r>
              <a:rPr lang="en-US" altLang="ko-KR" sz="900" dirty="0"/>
              <a:t>, </a:t>
            </a:r>
            <a:r>
              <a:rPr lang="ko-KR" altLang="en-US" sz="900" dirty="0"/>
              <a:t>이로 인해 자신의 입지가 곤란 하다고 여겨지게 되어 자신이 직접 주신 변동의 원을 찾으려고 한다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9" y="3621869"/>
            <a:ext cx="2056893" cy="29358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5857514" y="254415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8122542" y="367668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전민원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8122541" y="868825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파업 시위대 대표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8140901" y="1369981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7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2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800" dirty="0"/>
              <a:t>고유 능력 </a:t>
            </a:r>
            <a:r>
              <a:rPr lang="en-US" altLang="ko-KR" sz="800" dirty="0"/>
              <a:t>: </a:t>
            </a:r>
            <a:r>
              <a:rPr lang="ko-KR" altLang="en-US" sz="800" dirty="0"/>
              <a:t>같은 타일에 </a:t>
            </a:r>
            <a:r>
              <a:rPr lang="en-US" altLang="ko-KR" sz="800" dirty="0" err="1"/>
              <a:t>Mr</a:t>
            </a:r>
            <a:r>
              <a:rPr lang="ko-KR" altLang="en-US" sz="800" dirty="0"/>
              <a:t>장</a:t>
            </a:r>
            <a:r>
              <a:rPr lang="en-US" altLang="ko-KR" sz="800" dirty="0"/>
              <a:t>, </a:t>
            </a:r>
            <a:r>
              <a:rPr lang="ko-KR" altLang="en-US" sz="800" dirty="0"/>
              <a:t>함 정임</a:t>
            </a:r>
            <a:r>
              <a:rPr lang="en-US" altLang="ko-KR" sz="800" dirty="0"/>
              <a:t>, </a:t>
            </a:r>
            <a:r>
              <a:rPr lang="ko-KR" altLang="en-US" sz="800" dirty="0" err="1"/>
              <a:t>박우주</a:t>
            </a:r>
            <a:r>
              <a:rPr lang="ko-KR" altLang="en-US" sz="800" dirty="0"/>
              <a:t> 중 한명이라도 함께 있을 시 이유 불문하고 반드시 체력 </a:t>
            </a:r>
            <a:r>
              <a:rPr lang="en-US" altLang="ko-KR" sz="800" dirty="0"/>
              <a:t>1</a:t>
            </a:r>
            <a:r>
              <a:rPr lang="ko-KR" altLang="en-US" sz="800" dirty="0"/>
              <a:t>을 깎는다</a:t>
            </a:r>
            <a:r>
              <a:rPr lang="en-US" altLang="ko-KR" sz="800" dirty="0"/>
              <a:t>. </a:t>
            </a:r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\4, </a:t>
            </a:r>
            <a:r>
              <a:rPr lang="ko-KR" altLang="en-US" sz="1000" dirty="0"/>
              <a:t>몽둥이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53</a:t>
            </a:r>
            <a:r>
              <a:rPr lang="ko-KR" altLang="en-US" sz="1000" dirty="0"/>
              <a:t>세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바이오칩</a:t>
            </a:r>
            <a:r>
              <a:rPr lang="ko-KR" altLang="en-US" sz="800" dirty="0"/>
              <a:t> 인권을 해한다는 주장을 펼치면서 바이오 칩 개발에 반대하는 시위대의 대표를 맡고 있다</a:t>
            </a:r>
            <a:r>
              <a:rPr lang="en-US" altLang="ko-KR" sz="800" dirty="0"/>
              <a:t>. </a:t>
            </a:r>
            <a:r>
              <a:rPr lang="ko-KR" altLang="en-US" sz="800" dirty="0"/>
              <a:t>바이오 칩에 반대하는 자료를 찾는 중 문뜩 이상함을 느끼고 직접 사건의 진상을 파헤치게 된다</a:t>
            </a:r>
            <a:r>
              <a:rPr lang="en-US" altLang="ko-KR" sz="8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5857514" y="3508616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8122542" y="3621869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오소영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8122541" y="4123026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기자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8140901" y="4624182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7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1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1000" dirty="0"/>
              <a:t>고유 능력 </a:t>
            </a:r>
            <a:r>
              <a:rPr lang="en-US" altLang="ko-KR" sz="1000" dirty="0"/>
              <a:t>: </a:t>
            </a:r>
            <a:r>
              <a:rPr lang="ko-KR" altLang="en-US" sz="1000" dirty="0"/>
              <a:t>원하는 사람의 승리 조건을 한번만 볼 수 있음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\5, </a:t>
            </a:r>
            <a:r>
              <a:rPr lang="ko-KR" altLang="en-US" sz="1000" dirty="0"/>
              <a:t>사건 수첩</a:t>
            </a:r>
            <a:r>
              <a:rPr lang="en-US" altLang="ko-KR" sz="1000" dirty="0"/>
              <a:t>, </a:t>
            </a:r>
            <a:r>
              <a:rPr lang="ko-KR" altLang="en-US" sz="1000" dirty="0"/>
              <a:t>사진기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22</a:t>
            </a:r>
            <a:r>
              <a:rPr lang="ko-KR" altLang="en-US" sz="1000" dirty="0"/>
              <a:t>세</a:t>
            </a:r>
            <a:endParaRPr lang="en-US" altLang="ko-KR" sz="1000" dirty="0"/>
          </a:p>
          <a:p>
            <a:pPr algn="ctr"/>
            <a:r>
              <a:rPr lang="ko-KR" altLang="en-US" sz="800" dirty="0"/>
              <a:t>대기업의 비리 쫓는 정의감 넘치는 사회 초년생 기자</a:t>
            </a:r>
            <a:endParaRPr lang="en-US" altLang="ko-KR" sz="800" dirty="0"/>
          </a:p>
          <a:p>
            <a:pPr algn="ctr"/>
            <a:r>
              <a:rPr lang="ko-KR" altLang="en-US" sz="800" dirty="0"/>
              <a:t>경한 기업의 </a:t>
            </a:r>
            <a:r>
              <a:rPr lang="ko-KR" altLang="en-US" sz="800" dirty="0" err="1"/>
              <a:t>바이오칩</a:t>
            </a:r>
            <a:r>
              <a:rPr lang="ko-KR" altLang="en-US" sz="800" dirty="0"/>
              <a:t> 비리를 추적 하는 중 바이오 칩에 관련된 것 같은 사건을 발견하였다</a:t>
            </a:r>
            <a:r>
              <a:rPr lang="en-US" altLang="ko-KR" sz="800" dirty="0"/>
              <a:t>.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2050" name="Picture 2" descr="398481-1666x2238-shirobako-yasuhara+ema-ponkan+eight-single-tall+image-blush.jpeg (1666Ã223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035" y="3632396"/>
            <a:ext cx="2165625" cy="29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tStation - Mercenary Eagle, Ameer Mag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9" y="515388"/>
            <a:ext cx="2139342" cy="26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307990_orig.jpg (460Ã800)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76"/>
          <a:stretch/>
        </p:blipFill>
        <p:spPr bwMode="auto">
          <a:xfrm>
            <a:off x="5953834" y="398553"/>
            <a:ext cx="2043981" cy="28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764924" y="254415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3029951" y="367667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 정임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3029950" y="868824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경한 기업 </a:t>
            </a:r>
            <a:r>
              <a:rPr lang="en-US" altLang="ko-KR" dirty="0"/>
              <a:t>CEO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3048310" y="1369980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2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800" dirty="0"/>
              <a:t>협상 능력 </a:t>
            </a:r>
            <a:r>
              <a:rPr lang="en-US" altLang="ko-KR" sz="800" dirty="0"/>
              <a:t>: 4</a:t>
            </a:r>
          </a:p>
          <a:p>
            <a:pPr algn="ctr"/>
            <a:r>
              <a:rPr lang="ko-KR" altLang="en-US" sz="800" dirty="0"/>
              <a:t>고유 능력 </a:t>
            </a:r>
            <a:r>
              <a:rPr lang="en-US" altLang="ko-KR" sz="800" dirty="0"/>
              <a:t>: </a:t>
            </a:r>
            <a:r>
              <a:rPr lang="ko-KR" altLang="en-US" sz="800" dirty="0"/>
              <a:t>상점에서 아이템을 </a:t>
            </a:r>
            <a:r>
              <a:rPr lang="en-US" altLang="ko-KR" sz="800" dirty="0"/>
              <a:t>4</a:t>
            </a:r>
            <a:r>
              <a:rPr lang="ko-KR" altLang="en-US" sz="800" dirty="0"/>
              <a:t>장 뽑고 고를 수 있다</a:t>
            </a:r>
            <a:r>
              <a:rPr lang="en-US" altLang="ko-KR" sz="800" dirty="0"/>
              <a:t>. </a:t>
            </a:r>
            <a:r>
              <a:rPr lang="ko-KR" altLang="en-US" sz="800" dirty="0"/>
              <a:t>또한 아이템을 한번에 </a:t>
            </a:r>
            <a:r>
              <a:rPr lang="ko-KR" altLang="en-US" sz="800" dirty="0" err="1"/>
              <a:t>여러장</a:t>
            </a:r>
            <a:r>
              <a:rPr lang="ko-KR" altLang="en-US" sz="800" dirty="0"/>
              <a:t> 살 수 있다</a:t>
            </a:r>
            <a:r>
              <a:rPr lang="en-US" altLang="ko-KR" sz="800" dirty="0"/>
              <a:t>.</a:t>
            </a:r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\12, </a:t>
            </a:r>
            <a:r>
              <a:rPr lang="ko-KR" altLang="en-US" sz="1000" dirty="0" err="1"/>
              <a:t>김비서</a:t>
            </a:r>
            <a:r>
              <a:rPr lang="en-US" altLang="ko-KR" sz="1000" dirty="0"/>
              <a:t>(</a:t>
            </a:r>
            <a:r>
              <a:rPr lang="ko-KR" altLang="en-US" sz="1000" dirty="0"/>
              <a:t>조력자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35</a:t>
            </a:r>
            <a:r>
              <a:rPr lang="ko-KR" altLang="en-US" sz="1000" dirty="0"/>
              <a:t>세</a:t>
            </a:r>
            <a:endParaRPr lang="en-US" altLang="ko-KR" sz="1000" dirty="0"/>
          </a:p>
          <a:p>
            <a:pPr algn="ctr"/>
            <a:r>
              <a:rPr lang="ko-KR" altLang="en-US" sz="900" dirty="0"/>
              <a:t>경일 기업을 몰락시킨 장본인이자</a:t>
            </a:r>
            <a:r>
              <a:rPr lang="en-US" altLang="ko-KR" sz="900" dirty="0"/>
              <a:t>, </a:t>
            </a:r>
            <a:r>
              <a:rPr lang="ko-KR" altLang="en-US" sz="900" dirty="0"/>
              <a:t>경한 기업 </a:t>
            </a:r>
            <a:r>
              <a:rPr lang="en-US" altLang="ko-KR" sz="900" dirty="0"/>
              <a:t>CEO. </a:t>
            </a:r>
            <a:r>
              <a:rPr lang="ko-KR" altLang="en-US" sz="900" dirty="0" err="1"/>
              <a:t>바이오칩</a:t>
            </a:r>
            <a:r>
              <a:rPr lang="ko-KR" altLang="en-US" sz="900" dirty="0"/>
              <a:t> 산업으로 큰 수익을 보고 있었다</a:t>
            </a:r>
            <a:r>
              <a:rPr lang="en-US" altLang="ko-KR" sz="900" dirty="0"/>
              <a:t>. </a:t>
            </a:r>
            <a:r>
              <a:rPr lang="ko-KR" altLang="en-US" sz="900" dirty="0"/>
              <a:t>그러나 최근 자사의 바이오 칩에 문제가 있다는 소식을 들은 뒤 그것을 감추려고 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764923" y="3508616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3029951" y="3621869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박우주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3029950" y="4123026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경한 기업 직원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3048310" y="4624182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6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고유 능력 </a:t>
            </a:r>
            <a:r>
              <a:rPr lang="en-US" altLang="ko-KR" sz="1000" dirty="0"/>
              <a:t>: </a:t>
            </a:r>
            <a:r>
              <a:rPr lang="ko-KR" altLang="en-US" sz="1000" dirty="0"/>
              <a:t>보상금액이 언제나 </a:t>
            </a:r>
            <a:r>
              <a:rPr lang="en-US" altLang="ko-KR" sz="1000" dirty="0"/>
              <a:t>+ 2</a:t>
            </a:r>
            <a:r>
              <a:rPr lang="ko-KR" altLang="en-US" sz="1000" dirty="0"/>
              <a:t>가 된다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\5, </a:t>
            </a:r>
            <a:r>
              <a:rPr lang="ko-KR" altLang="en-US" sz="1000" dirty="0"/>
              <a:t>연구서 자료</a:t>
            </a:r>
            <a:r>
              <a:rPr lang="en-US" altLang="ko-KR" sz="1000" dirty="0"/>
              <a:t> </a:t>
            </a:r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22</a:t>
            </a:r>
            <a:r>
              <a:rPr lang="ko-KR" altLang="en-US" sz="1000" dirty="0"/>
              <a:t>세</a:t>
            </a:r>
            <a:endParaRPr lang="en-US" altLang="ko-KR" sz="1000" dirty="0"/>
          </a:p>
          <a:p>
            <a:pPr algn="ctr"/>
            <a:r>
              <a:rPr lang="ko-KR" altLang="en-US" sz="900" dirty="0"/>
              <a:t>경한 기업 신입 사원으로 바이오 칩 프로젝트에 참여 하였다</a:t>
            </a:r>
            <a:r>
              <a:rPr lang="en-US" altLang="ko-KR" sz="900" dirty="0"/>
              <a:t>.  </a:t>
            </a:r>
            <a:r>
              <a:rPr lang="ko-KR" altLang="en-US" sz="900" dirty="0"/>
              <a:t>언제부터 바이오 칩에 오작동이 시작 되었고 박 우주는 현상을 해결하기 위해 조사에 착수 한다</a:t>
            </a:r>
            <a:r>
              <a:rPr lang="en-US" altLang="ko-KR" sz="9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5857514" y="254415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8122542" y="367668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강원진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8122541" y="868825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강남구 형사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8140901" y="1369981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6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고유 능력 </a:t>
            </a:r>
            <a:r>
              <a:rPr lang="en-US" altLang="ko-KR" sz="1000" dirty="0"/>
              <a:t>: 1</a:t>
            </a:r>
            <a:r>
              <a:rPr lang="ko-KR" altLang="en-US" sz="1000" dirty="0"/>
              <a:t>턴에 한번 어떠한 상황에서도 주사위를 한번 더 굴릴 수 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\3, </a:t>
            </a:r>
            <a:r>
              <a:rPr lang="ko-KR" altLang="en-US" sz="1000" dirty="0"/>
              <a:t>수갑 </a:t>
            </a:r>
            <a:endParaRPr lang="en-US" altLang="ko-KR" sz="1000" dirty="0"/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28</a:t>
            </a:r>
            <a:r>
              <a:rPr lang="ko-KR" altLang="en-US" sz="1000" dirty="0"/>
              <a:t>세</a:t>
            </a:r>
            <a:endParaRPr lang="en-US" altLang="ko-KR" sz="800" dirty="0"/>
          </a:p>
          <a:p>
            <a:pPr algn="ctr"/>
            <a:r>
              <a:rPr lang="ko-KR" altLang="en-US" sz="800" dirty="0"/>
              <a:t>최근 급속히 증가하는 범죄들을 막기 위해 투입된 </a:t>
            </a:r>
            <a:r>
              <a:rPr lang="ko-KR" altLang="en-US" sz="800" dirty="0" err="1"/>
              <a:t>강력반</a:t>
            </a:r>
            <a:r>
              <a:rPr lang="ko-KR" altLang="en-US" sz="800" dirty="0"/>
              <a:t> 형사</a:t>
            </a:r>
            <a:r>
              <a:rPr lang="en-US" altLang="ko-KR" sz="800" dirty="0"/>
              <a:t>. </a:t>
            </a:r>
            <a:r>
              <a:rPr lang="ko-KR" altLang="en-US" sz="800" dirty="0"/>
              <a:t>사건들을 하나하나 해결하는 중 사건이 최근 </a:t>
            </a:r>
            <a:r>
              <a:rPr lang="ko-KR" altLang="en-US" sz="800" dirty="0" err="1"/>
              <a:t>바이오칩</a:t>
            </a:r>
            <a:r>
              <a:rPr lang="ko-KR" altLang="en-US" sz="800" dirty="0"/>
              <a:t> 문제와 연관성이 있다고 여기고 보다 자세한 조사를 시작한다</a:t>
            </a:r>
            <a:r>
              <a:rPr lang="en-US" altLang="ko-KR" sz="800" dirty="0"/>
              <a:t>.</a:t>
            </a:r>
          </a:p>
        </p:txBody>
      </p:sp>
      <p:pic>
        <p:nvPicPr>
          <p:cNvPr id="23" name="Picture 2" descr="Banker, Roberto Robert on ArtStation at https://www.artstation.com/artwork/8e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8" y="378195"/>
            <a:ext cx="1724417" cy="29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´ë¸ ìë ìí¸ìí¬ &amp; ìºë¦­í° ìê° | PS ì ë³´ ê²ìí | ë£¨ë¦¬ì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42"/>
          <a:stretch/>
        </p:blipFill>
        <p:spPr bwMode="auto">
          <a:xfrm>
            <a:off x="5931363" y="378195"/>
            <a:ext cx="2137996" cy="28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2" y="3603535"/>
            <a:ext cx="2069910" cy="29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608D4-8C6B-4E0B-9DB3-31894A33E415}"/>
              </a:ext>
            </a:extLst>
          </p:cNvPr>
          <p:cNvSpPr/>
          <p:nvPr/>
        </p:nvSpPr>
        <p:spPr>
          <a:xfrm>
            <a:off x="5857514" y="3513350"/>
            <a:ext cx="4949505" cy="315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A77E29-8EC3-4EAD-8D86-AC301A924CE0}"/>
              </a:ext>
            </a:extLst>
          </p:cNvPr>
          <p:cNvSpPr/>
          <p:nvPr/>
        </p:nvSpPr>
        <p:spPr>
          <a:xfrm>
            <a:off x="8122542" y="3626603"/>
            <a:ext cx="2596991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02629-32C1-461A-8A15-803A37700DF4}"/>
              </a:ext>
            </a:extLst>
          </p:cNvPr>
          <p:cNvSpPr/>
          <p:nvPr/>
        </p:nvSpPr>
        <p:spPr>
          <a:xfrm>
            <a:off x="8122541" y="4127760"/>
            <a:ext cx="2578632" cy="40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강남구 형사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A84649-CA68-40AD-95D0-78CBC2E9F004}"/>
              </a:ext>
            </a:extLst>
          </p:cNvPr>
          <p:cNvSpPr/>
          <p:nvPr/>
        </p:nvSpPr>
        <p:spPr>
          <a:xfrm>
            <a:off x="8140901" y="4628916"/>
            <a:ext cx="2596990" cy="1904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체력 </a:t>
            </a:r>
            <a:r>
              <a:rPr lang="en-US" altLang="ko-KR" sz="1000" dirty="0"/>
              <a:t>: 4</a:t>
            </a:r>
          </a:p>
          <a:p>
            <a:pPr algn="ctr"/>
            <a:r>
              <a:rPr lang="ko-KR" altLang="en-US" sz="1000" dirty="0" err="1"/>
              <a:t>이동력</a:t>
            </a:r>
            <a:r>
              <a:rPr lang="ko-KR" altLang="en-US" sz="1000" dirty="0"/>
              <a:t> </a:t>
            </a:r>
            <a:r>
              <a:rPr lang="en-US" altLang="ko-KR" sz="1000" dirty="0"/>
              <a:t>: 5</a:t>
            </a:r>
          </a:p>
          <a:p>
            <a:pPr algn="ctr"/>
            <a:r>
              <a:rPr lang="ko-KR" altLang="en-US" sz="1000" dirty="0"/>
              <a:t>격투 능력 </a:t>
            </a:r>
            <a:r>
              <a:rPr lang="en-US" altLang="ko-KR" sz="1000" dirty="0"/>
              <a:t>: 2</a:t>
            </a:r>
          </a:p>
          <a:p>
            <a:pPr algn="ctr"/>
            <a:r>
              <a:rPr lang="ko-KR" altLang="en-US" sz="1000" dirty="0"/>
              <a:t>추리 능력 </a:t>
            </a:r>
            <a:r>
              <a:rPr lang="en-US" altLang="ko-KR" sz="1000" dirty="0"/>
              <a:t>: 6</a:t>
            </a:r>
          </a:p>
          <a:p>
            <a:pPr algn="ctr"/>
            <a:r>
              <a:rPr lang="ko-KR" altLang="en-US" sz="1000" dirty="0"/>
              <a:t>협상 능력 </a:t>
            </a:r>
            <a:r>
              <a:rPr lang="en-US" altLang="ko-KR" sz="1000" dirty="0"/>
              <a:t>: 3</a:t>
            </a:r>
          </a:p>
          <a:p>
            <a:pPr algn="ctr"/>
            <a:r>
              <a:rPr lang="ko-KR" altLang="en-US" sz="1000" dirty="0"/>
              <a:t>고유 능력 </a:t>
            </a:r>
            <a:r>
              <a:rPr lang="en-US" altLang="ko-KR" sz="1000" dirty="0"/>
              <a:t>: </a:t>
            </a:r>
            <a:r>
              <a:rPr lang="ko-KR" altLang="en-US" sz="1000" dirty="0"/>
              <a:t>추리 주사위를 한번 더 굴릴 수 있다</a:t>
            </a:r>
            <a:r>
              <a:rPr lang="en-US" altLang="ko-KR" sz="1000" dirty="0"/>
              <a:t>.</a:t>
            </a:r>
          </a:p>
          <a:p>
            <a:pPr algn="ctr"/>
            <a:r>
              <a:rPr lang="ko-KR" altLang="en-US" sz="1000" dirty="0"/>
              <a:t>시작 아이템</a:t>
            </a:r>
            <a:r>
              <a:rPr lang="en-US" altLang="ko-KR" sz="1000" dirty="0"/>
              <a:t>: \5, </a:t>
            </a:r>
            <a:r>
              <a:rPr lang="ko-KR" altLang="en-US" sz="1000" dirty="0"/>
              <a:t>전기 </a:t>
            </a:r>
            <a:r>
              <a:rPr lang="ko-KR" altLang="en-US" sz="1000" dirty="0" err="1"/>
              <a:t>충격기</a:t>
            </a:r>
            <a:r>
              <a:rPr lang="en-US" altLang="ko-KR" sz="1000" dirty="0"/>
              <a:t> </a:t>
            </a:r>
          </a:p>
          <a:p>
            <a:pPr algn="ctr"/>
            <a:r>
              <a:rPr lang="ko-KR" altLang="en-US" sz="1000" dirty="0"/>
              <a:t>나이 </a:t>
            </a:r>
            <a:r>
              <a:rPr lang="en-US" altLang="ko-KR" sz="1000" dirty="0"/>
              <a:t>: 26</a:t>
            </a:r>
            <a:r>
              <a:rPr lang="ko-KR" altLang="en-US" sz="1000" dirty="0"/>
              <a:t>세</a:t>
            </a:r>
            <a:endParaRPr lang="en-US" altLang="ko-KR" sz="1000" dirty="0"/>
          </a:p>
          <a:p>
            <a:pPr algn="ctr"/>
            <a:r>
              <a:rPr lang="ko-KR" altLang="en-US" sz="800" dirty="0"/>
              <a:t>강원진 후배이자 파트너</a:t>
            </a:r>
            <a:r>
              <a:rPr lang="en-US" altLang="ko-KR" sz="800" dirty="0"/>
              <a:t>. </a:t>
            </a:r>
            <a:r>
              <a:rPr lang="ko-KR" altLang="en-US" sz="800" dirty="0"/>
              <a:t>상부의 지시로 강원진과 함께 강남구 </a:t>
            </a:r>
            <a:r>
              <a:rPr lang="ko-KR" altLang="en-US" sz="800" dirty="0" err="1"/>
              <a:t>범죄율</a:t>
            </a:r>
            <a:r>
              <a:rPr lang="ko-KR" altLang="en-US" sz="800" dirty="0"/>
              <a:t> 증가 사태 조사에 착수 하였다</a:t>
            </a:r>
            <a:r>
              <a:rPr lang="en-US" altLang="ko-KR" sz="800" dirty="0"/>
              <a:t>. </a:t>
            </a:r>
            <a:r>
              <a:rPr lang="ko-KR" altLang="en-US" sz="800" dirty="0"/>
              <a:t>강원진에 대해 좋은 인상을 가지고 있다</a:t>
            </a:r>
            <a:r>
              <a:rPr lang="en-US" altLang="ko-KR" sz="800" dirty="0"/>
              <a:t>.</a:t>
            </a:r>
            <a:endParaRPr lang="en-US" altLang="ko-KR" sz="900" dirty="0"/>
          </a:p>
        </p:txBody>
      </p:sp>
      <p:pic>
        <p:nvPicPr>
          <p:cNvPr id="3080" name="Picture 8" descr="Self-defense arts professor. Elektra RodrÃ­guez (Lady Sword - Age 19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54" y="3621869"/>
            <a:ext cx="2055241" cy="29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7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03BD6A-823D-46CB-AA63-75EDE75DB72D}"/>
              </a:ext>
            </a:extLst>
          </p:cNvPr>
          <p:cNvSpPr/>
          <p:nvPr/>
        </p:nvSpPr>
        <p:spPr>
          <a:xfrm>
            <a:off x="478972" y="573732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B1FA2C-ED6D-4AD2-B67F-D1EBBDD06F89}"/>
              </a:ext>
            </a:extLst>
          </p:cNvPr>
          <p:cNvSpPr/>
          <p:nvPr/>
        </p:nvSpPr>
        <p:spPr>
          <a:xfrm>
            <a:off x="523340" y="709127"/>
            <a:ext cx="2103583" cy="2883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 카드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F8D27C-2E62-4776-BF34-81F5F8D5CA06}"/>
              </a:ext>
            </a:extLst>
          </p:cNvPr>
          <p:cNvSpPr/>
          <p:nvPr/>
        </p:nvSpPr>
        <p:spPr>
          <a:xfrm>
            <a:off x="657765" y="4703999"/>
            <a:ext cx="587829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D133FD-57CC-4FA6-A946-10944FC7FC8E}"/>
              </a:ext>
            </a:extLst>
          </p:cNvPr>
          <p:cNvSpPr/>
          <p:nvPr/>
        </p:nvSpPr>
        <p:spPr>
          <a:xfrm>
            <a:off x="1550394" y="4703999"/>
            <a:ext cx="587829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BB5A0C-C108-44DA-AD87-FE89157F5496}"/>
              </a:ext>
            </a:extLst>
          </p:cNvPr>
          <p:cNvSpPr/>
          <p:nvPr/>
        </p:nvSpPr>
        <p:spPr>
          <a:xfrm>
            <a:off x="3427327" y="742655"/>
            <a:ext cx="2103583" cy="2883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  <a:r>
              <a:rPr lang="en-US" altLang="ko-KR" dirty="0"/>
              <a:t>/</a:t>
            </a:r>
            <a:r>
              <a:rPr lang="ko-KR" altLang="en-US" dirty="0"/>
              <a:t>소모품 카드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36A41D-EF9E-4B9C-9371-B9C5082F3ACF}"/>
              </a:ext>
            </a:extLst>
          </p:cNvPr>
          <p:cNvSpPr/>
          <p:nvPr/>
        </p:nvSpPr>
        <p:spPr>
          <a:xfrm>
            <a:off x="3382958" y="607803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7168C0-13E5-4916-B9B4-96CF2F0713CA}"/>
              </a:ext>
            </a:extLst>
          </p:cNvPr>
          <p:cNvSpPr/>
          <p:nvPr/>
        </p:nvSpPr>
        <p:spPr>
          <a:xfrm>
            <a:off x="6140369" y="742655"/>
            <a:ext cx="2103583" cy="2883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이슈 카드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302AEF-FA34-437C-97B2-81167C9C3D6D}"/>
              </a:ext>
            </a:extLst>
          </p:cNvPr>
          <p:cNvSpPr/>
          <p:nvPr/>
        </p:nvSpPr>
        <p:spPr>
          <a:xfrm>
            <a:off x="6096000" y="607803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AF424-F876-4CED-BFCC-6AA3D7DD70A1}"/>
              </a:ext>
            </a:extLst>
          </p:cNvPr>
          <p:cNvSpPr txBox="1"/>
          <p:nvPr/>
        </p:nvSpPr>
        <p:spPr>
          <a:xfrm>
            <a:off x="523340" y="4068661"/>
            <a:ext cx="183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AFD905-7795-4320-B194-2AEA3C581F8D}"/>
              </a:ext>
            </a:extLst>
          </p:cNvPr>
          <p:cNvSpPr/>
          <p:nvPr/>
        </p:nvSpPr>
        <p:spPr>
          <a:xfrm>
            <a:off x="2453908" y="4703999"/>
            <a:ext cx="587829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C40636-B42B-408C-B8D9-685565AEAABD}"/>
              </a:ext>
            </a:extLst>
          </p:cNvPr>
          <p:cNvSpPr/>
          <p:nvPr/>
        </p:nvSpPr>
        <p:spPr>
          <a:xfrm>
            <a:off x="8809042" y="607803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1908F9-2854-4643-BFDD-CB731B31E929}"/>
              </a:ext>
            </a:extLst>
          </p:cNvPr>
          <p:cNvSpPr/>
          <p:nvPr/>
        </p:nvSpPr>
        <p:spPr>
          <a:xfrm>
            <a:off x="8853410" y="743198"/>
            <a:ext cx="2103583" cy="2883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사건 카드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325563A-F974-4A8E-BEB2-E7F6CA2F40A7}"/>
              </a:ext>
            </a:extLst>
          </p:cNvPr>
          <p:cNvSpPr/>
          <p:nvPr/>
        </p:nvSpPr>
        <p:spPr>
          <a:xfrm>
            <a:off x="3357422" y="4703999"/>
            <a:ext cx="587829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치안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DAE71F4-B3A3-487E-9A08-148B4C22BB1E}"/>
              </a:ext>
            </a:extLst>
          </p:cNvPr>
          <p:cNvSpPr/>
          <p:nvPr/>
        </p:nvSpPr>
        <p:spPr>
          <a:xfrm>
            <a:off x="4260936" y="4703999"/>
            <a:ext cx="587829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5984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inancier by dr-grizscald.deviantart.com on @Deviant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9" b="38172"/>
          <a:stretch/>
        </p:blipFill>
        <p:spPr bwMode="auto">
          <a:xfrm>
            <a:off x="731638" y="793518"/>
            <a:ext cx="1851909" cy="13564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866C6BD-CE80-40F9-B7C6-57FD58F5E922}"/>
              </a:ext>
            </a:extLst>
          </p:cNvPr>
          <p:cNvSpPr/>
          <p:nvPr/>
        </p:nvSpPr>
        <p:spPr>
          <a:xfrm>
            <a:off x="605802" y="410990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조력자 </a:t>
            </a:r>
            <a:r>
              <a:rPr lang="en-US" altLang="ko-KR" dirty="0"/>
              <a:t>: </a:t>
            </a:r>
            <a:r>
              <a:rPr lang="ko-KR" altLang="en-US" dirty="0" err="1"/>
              <a:t>김비서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1E6A86-6429-48E2-960D-9C3EB04AA622}"/>
              </a:ext>
            </a:extLst>
          </p:cNvPr>
          <p:cNvSpPr/>
          <p:nvPr/>
        </p:nvSpPr>
        <p:spPr>
          <a:xfrm>
            <a:off x="561433" y="276137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44E499-1C55-490C-8F76-34D5F16F8F2B}"/>
              </a:ext>
            </a:extLst>
          </p:cNvPr>
          <p:cNvSpPr/>
          <p:nvPr/>
        </p:nvSpPr>
        <p:spPr>
          <a:xfrm>
            <a:off x="605802" y="2149957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 카드를 소지한 인물은</a:t>
            </a:r>
            <a:endParaRPr lang="en-US" altLang="ko-KR" sz="1050" dirty="0"/>
          </a:p>
          <a:p>
            <a:pPr algn="ctr"/>
            <a:r>
              <a:rPr lang="ko-KR" altLang="en-US" sz="1050" dirty="0"/>
              <a:t> </a:t>
            </a:r>
            <a:r>
              <a:rPr lang="ko-KR" altLang="en-US" sz="1050" dirty="0" err="1"/>
              <a:t>매턴</a:t>
            </a:r>
            <a:r>
              <a:rPr lang="ko-KR" altLang="en-US" sz="1050" dirty="0"/>
              <a:t> 이동 </a:t>
            </a:r>
            <a:r>
              <a:rPr lang="en-US" altLang="ko-KR" sz="1050" dirty="0"/>
              <a:t>+ 1 </a:t>
            </a:r>
            <a:r>
              <a:rPr lang="ko-KR" altLang="en-US" sz="1050" dirty="0"/>
              <a:t>효과를 받습니다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 카드 소지자가 체력 </a:t>
            </a:r>
            <a:r>
              <a:rPr lang="en-US" altLang="ko-KR" sz="1050" dirty="0"/>
              <a:t>0</a:t>
            </a:r>
            <a:r>
              <a:rPr lang="ko-KR" altLang="en-US" sz="1050" dirty="0"/>
              <a:t>이하로 떨어질 시 이 카드를 제거 하는 것으로 위기를 벗어난다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4C875D-83CC-4599-9CF6-6F742F1B936F}"/>
              </a:ext>
            </a:extLst>
          </p:cNvPr>
          <p:cNvSpPr/>
          <p:nvPr/>
        </p:nvSpPr>
        <p:spPr>
          <a:xfrm>
            <a:off x="3236350" y="410990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 err="1"/>
              <a:t>테이저</a:t>
            </a:r>
            <a:r>
              <a:rPr lang="ko-KR" altLang="en-US" dirty="0"/>
              <a:t> 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473E0-36EB-4B98-81CD-1A5CDCCF84A5}"/>
              </a:ext>
            </a:extLst>
          </p:cNvPr>
          <p:cNvSpPr/>
          <p:nvPr/>
        </p:nvSpPr>
        <p:spPr>
          <a:xfrm>
            <a:off x="3191981" y="276137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EFC500-EBE9-4CE8-B8F4-A72A6EAB8759}"/>
              </a:ext>
            </a:extLst>
          </p:cNvPr>
          <p:cNvSpPr/>
          <p:nvPr/>
        </p:nvSpPr>
        <p:spPr>
          <a:xfrm>
            <a:off x="3236350" y="2149957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격투술</a:t>
            </a:r>
            <a:r>
              <a:rPr lang="ko-KR" altLang="en-US" sz="1050" dirty="0"/>
              <a:t> </a:t>
            </a:r>
            <a:r>
              <a:rPr lang="en-US" altLang="ko-KR" sz="1050" dirty="0"/>
              <a:t>+ 2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80CD4-A58B-4966-B2ED-5D72D1126265}"/>
              </a:ext>
            </a:extLst>
          </p:cNvPr>
          <p:cNvSpPr/>
          <p:nvPr/>
        </p:nvSpPr>
        <p:spPr>
          <a:xfrm>
            <a:off x="5866898" y="410990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몽둥이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C29358-FA51-492B-8C8C-41BC40E3258E}"/>
              </a:ext>
            </a:extLst>
          </p:cNvPr>
          <p:cNvSpPr/>
          <p:nvPr/>
        </p:nvSpPr>
        <p:spPr>
          <a:xfrm>
            <a:off x="5822529" y="276137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E86E53-1BA2-4FC6-8B51-9781C64B2533}"/>
              </a:ext>
            </a:extLst>
          </p:cNvPr>
          <p:cNvSpPr/>
          <p:nvPr/>
        </p:nvSpPr>
        <p:spPr>
          <a:xfrm>
            <a:off x="5866898" y="2149957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격투술</a:t>
            </a:r>
            <a:r>
              <a:rPr lang="ko-KR" altLang="en-US" sz="1050" dirty="0"/>
              <a:t> </a:t>
            </a:r>
            <a:r>
              <a:rPr lang="en-US" altLang="ko-KR" sz="1050" dirty="0"/>
              <a:t>+ 1</a:t>
            </a:r>
            <a:endParaRPr lang="ko-KR" altLang="en-US" sz="1050" dirty="0"/>
          </a:p>
        </p:txBody>
      </p:sp>
      <p:pic>
        <p:nvPicPr>
          <p:cNvPr id="1026" name="Picture 2" descr="íì´ì  ê±´ì ëí ì´ë¯¸ì§ ê²ìê²°ê³¼">
            <a:extLst>
              <a:ext uri="{FF2B5EF4-FFF2-40B4-BE49-F238E27FC236}">
                <a16:creationId xmlns:a16="http://schemas.microsoft.com/office/drawing/2014/main" id="{22AFF9B2-237C-47F0-BA2D-CD8A8085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65" y="874830"/>
            <a:ext cx="1591752" cy="11938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ì¼êµ¬ ë°©ë§ì´ì ëí ì´ë¯¸ì§ ê²ìê²°ê³¼">
            <a:extLst>
              <a:ext uri="{FF2B5EF4-FFF2-40B4-BE49-F238E27FC236}">
                <a16:creationId xmlns:a16="http://schemas.microsoft.com/office/drawing/2014/main" id="{C5D12A9D-406C-40D3-A809-65025771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67" y="831864"/>
            <a:ext cx="1791644" cy="127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7A94AA-C30B-40DA-B06A-C38CED92ED0F}"/>
              </a:ext>
            </a:extLst>
          </p:cNvPr>
          <p:cNvSpPr/>
          <p:nvPr/>
        </p:nvSpPr>
        <p:spPr>
          <a:xfrm>
            <a:off x="8497446" y="419235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 </a:t>
            </a:r>
            <a:r>
              <a:rPr lang="en-US" altLang="ko-KR" dirty="0"/>
              <a:t>: </a:t>
            </a:r>
            <a:r>
              <a:rPr lang="ko-KR" altLang="en-US" dirty="0"/>
              <a:t>담배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239FF8-DC62-4C4E-8A95-056DC3BDF494}"/>
              </a:ext>
            </a:extLst>
          </p:cNvPr>
          <p:cNvSpPr/>
          <p:nvPr/>
        </p:nvSpPr>
        <p:spPr>
          <a:xfrm>
            <a:off x="8453077" y="284382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A35865-0062-46A5-B6EE-CC27691A0BA4}"/>
              </a:ext>
            </a:extLst>
          </p:cNvPr>
          <p:cNvSpPr/>
          <p:nvPr/>
        </p:nvSpPr>
        <p:spPr>
          <a:xfrm>
            <a:off x="8497446" y="2158202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체력 </a:t>
            </a:r>
            <a:r>
              <a:rPr lang="en-US" altLang="ko-KR" sz="1050" dirty="0"/>
              <a:t>– 1, </a:t>
            </a:r>
            <a:r>
              <a:rPr lang="ko-KR" altLang="en-US" sz="1050" dirty="0"/>
              <a:t>추리능력 과 협상능력 각각 </a:t>
            </a:r>
            <a:r>
              <a:rPr lang="en-US" altLang="ko-KR" sz="1050" dirty="0"/>
              <a:t>+ 2 </a:t>
            </a:r>
            <a:r>
              <a:rPr lang="ko-KR" altLang="en-US" sz="1050" dirty="0"/>
              <a:t>효과를 받는다</a:t>
            </a:r>
            <a:r>
              <a:rPr lang="en-US" altLang="ko-KR" sz="1050" dirty="0"/>
              <a:t>.</a:t>
            </a:r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이 아이템은 사용 후 버린다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FE8012F6-E6BE-4C58-82D1-DB4F99E7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686" y="936616"/>
            <a:ext cx="1915037" cy="9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7D5B6A-DA72-4800-9FC2-B0F4B50DA0D2}"/>
              </a:ext>
            </a:extLst>
          </p:cNvPr>
          <p:cNvSpPr/>
          <p:nvPr/>
        </p:nvSpPr>
        <p:spPr>
          <a:xfrm>
            <a:off x="10117280" y="3131949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\2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308412-7293-4880-88A2-C31CD3DEB33A}"/>
              </a:ext>
            </a:extLst>
          </p:cNvPr>
          <p:cNvSpPr/>
          <p:nvPr/>
        </p:nvSpPr>
        <p:spPr>
          <a:xfrm>
            <a:off x="7486732" y="3118073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\3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DCE8A9-1996-4C94-B153-826301C8E092}"/>
              </a:ext>
            </a:extLst>
          </p:cNvPr>
          <p:cNvSpPr/>
          <p:nvPr/>
        </p:nvSpPr>
        <p:spPr>
          <a:xfrm>
            <a:off x="4862373" y="3118072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\4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F9C51F-F488-495D-A795-37F0B5790846}"/>
              </a:ext>
            </a:extLst>
          </p:cNvPr>
          <p:cNvSpPr/>
          <p:nvPr/>
        </p:nvSpPr>
        <p:spPr>
          <a:xfrm>
            <a:off x="605802" y="3687204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 </a:t>
            </a:r>
            <a:r>
              <a:rPr lang="en-US" altLang="ko-KR" dirty="0"/>
              <a:t>: </a:t>
            </a:r>
            <a:r>
              <a:rPr lang="ko-KR" altLang="en-US" dirty="0"/>
              <a:t>사건수첩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9BD330-80A8-44AD-AEF4-238F522B7066}"/>
              </a:ext>
            </a:extLst>
          </p:cNvPr>
          <p:cNvSpPr/>
          <p:nvPr/>
        </p:nvSpPr>
        <p:spPr>
          <a:xfrm>
            <a:off x="561433" y="3552351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0D344E-430E-4A37-B6E2-525A7D0DFD33}"/>
              </a:ext>
            </a:extLst>
          </p:cNvPr>
          <p:cNvSpPr/>
          <p:nvPr/>
        </p:nvSpPr>
        <p:spPr>
          <a:xfrm>
            <a:off x="605802" y="5426171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 카드를 소모하여</a:t>
            </a:r>
            <a:endParaRPr lang="en-US" altLang="ko-KR" sz="1000" dirty="0"/>
          </a:p>
          <a:p>
            <a:pPr algn="ctr"/>
            <a:r>
              <a:rPr lang="ko-KR" altLang="en-US" sz="1000" dirty="0"/>
              <a:t> 즉시 단서 토큰 하나를 획득한다</a:t>
            </a:r>
            <a:r>
              <a:rPr lang="en-US" altLang="ko-KR" sz="10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CFB037-36A9-4986-95D3-23170C8D3CD3}"/>
              </a:ext>
            </a:extLst>
          </p:cNvPr>
          <p:cNvSpPr/>
          <p:nvPr/>
        </p:nvSpPr>
        <p:spPr>
          <a:xfrm>
            <a:off x="2225636" y="6394287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비매품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C9D07E-08D1-4B76-ADD8-91D053136B08}"/>
              </a:ext>
            </a:extLst>
          </p:cNvPr>
          <p:cNvSpPr/>
          <p:nvPr/>
        </p:nvSpPr>
        <p:spPr>
          <a:xfrm>
            <a:off x="3236350" y="3698706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사진기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93117B-5672-41FA-8EDF-794079A10AA4}"/>
              </a:ext>
            </a:extLst>
          </p:cNvPr>
          <p:cNvSpPr/>
          <p:nvPr/>
        </p:nvSpPr>
        <p:spPr>
          <a:xfrm>
            <a:off x="3191981" y="3563853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71ABD4-6274-4A0A-8426-F96DFC42F39E}"/>
              </a:ext>
            </a:extLst>
          </p:cNvPr>
          <p:cNvSpPr/>
          <p:nvPr/>
        </p:nvSpPr>
        <p:spPr>
          <a:xfrm>
            <a:off x="3236350" y="5437673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 협상 </a:t>
            </a:r>
            <a:r>
              <a:rPr lang="en-US" altLang="ko-KR" sz="1050" dirty="0"/>
              <a:t>+ 2</a:t>
            </a:r>
            <a:endParaRPr lang="ko-KR" altLang="en-US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1BFF7C-AFCA-43A5-AC9F-A8A6A2407D6E}"/>
              </a:ext>
            </a:extLst>
          </p:cNvPr>
          <p:cNvSpPr/>
          <p:nvPr/>
        </p:nvSpPr>
        <p:spPr>
          <a:xfrm>
            <a:off x="4856184" y="6405789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\4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ì¬ì§ê¸°ì ëí ì´ë¯¸ì§ ê²ìê²°ê³¼">
            <a:extLst>
              <a:ext uri="{FF2B5EF4-FFF2-40B4-BE49-F238E27FC236}">
                <a16:creationId xmlns:a16="http://schemas.microsoft.com/office/drawing/2014/main" id="{2B3F58F8-0BDD-43D6-BAEF-D96F9E27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33" y="4110555"/>
            <a:ext cx="1315616" cy="13156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ì²©ì ëí ì´ë¯¸ì§ ê²ìê²°ê³¼">
            <a:extLst>
              <a:ext uri="{FF2B5EF4-FFF2-40B4-BE49-F238E27FC236}">
                <a16:creationId xmlns:a16="http://schemas.microsoft.com/office/drawing/2014/main" id="{B79C35A9-E964-4CDD-864D-961B2C93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99" y="4143218"/>
            <a:ext cx="1796586" cy="11977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4C07EB-A6DF-4B52-8D9D-F20EEEF23A6F}"/>
              </a:ext>
            </a:extLst>
          </p:cNvPr>
          <p:cNvSpPr/>
          <p:nvPr/>
        </p:nvSpPr>
        <p:spPr>
          <a:xfrm>
            <a:off x="5911267" y="3698706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수갑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CCC4FD-093F-440F-A2E7-C8619CDEF20A}"/>
              </a:ext>
            </a:extLst>
          </p:cNvPr>
          <p:cNvSpPr/>
          <p:nvPr/>
        </p:nvSpPr>
        <p:spPr>
          <a:xfrm>
            <a:off x="5866898" y="3563853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5DBF46-97E0-4F5C-9B30-363202DC0FA2}"/>
              </a:ext>
            </a:extLst>
          </p:cNvPr>
          <p:cNvSpPr/>
          <p:nvPr/>
        </p:nvSpPr>
        <p:spPr>
          <a:xfrm>
            <a:off x="5911267" y="5437673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 지정한 플레이어 한 명을</a:t>
            </a:r>
            <a:endParaRPr lang="en-US" altLang="ko-KR" sz="1050" dirty="0"/>
          </a:p>
          <a:p>
            <a:pPr algn="ctr"/>
            <a:r>
              <a:rPr lang="ko-KR" altLang="en-US" sz="1050" dirty="0"/>
              <a:t>쉬게 만든다</a:t>
            </a:r>
            <a:r>
              <a:rPr lang="en-US" altLang="ko-KR" sz="1050" dirty="0"/>
              <a:t>.</a:t>
            </a:r>
          </a:p>
          <a:p>
            <a:pPr algn="ctr"/>
            <a:r>
              <a:rPr lang="ko-KR" altLang="en-US" sz="1050" dirty="0"/>
              <a:t>단 사용할 때 마다 </a:t>
            </a:r>
            <a:r>
              <a:rPr lang="en-US" altLang="ko-KR" sz="1050" dirty="0"/>
              <a:t>\2</a:t>
            </a:r>
            <a:r>
              <a:rPr lang="ko-KR" altLang="en-US" sz="1050" dirty="0"/>
              <a:t>를 지불해야한다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7D0D84-A35A-434E-AECE-CA8B3D2CB5EE}"/>
              </a:ext>
            </a:extLst>
          </p:cNvPr>
          <p:cNvSpPr/>
          <p:nvPr/>
        </p:nvSpPr>
        <p:spPr>
          <a:xfrm>
            <a:off x="7531101" y="6405789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비매품</a:t>
            </a:r>
          </a:p>
        </p:txBody>
      </p:sp>
      <p:pic>
        <p:nvPicPr>
          <p:cNvPr id="1038" name="Picture 14" descr="ìê°ì ëí ì´ë¯¸ì§ ê²ìê²°ê³¼">
            <a:extLst>
              <a:ext uri="{FF2B5EF4-FFF2-40B4-BE49-F238E27FC236}">
                <a16:creationId xmlns:a16="http://schemas.microsoft.com/office/drawing/2014/main" id="{6D92AF84-99ED-4A19-8347-DD39E148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41" y="4134736"/>
            <a:ext cx="1249434" cy="12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04D6EC-8D8F-40F7-9713-8765B8C27A06}"/>
              </a:ext>
            </a:extLst>
          </p:cNvPr>
          <p:cNvSpPr/>
          <p:nvPr/>
        </p:nvSpPr>
        <p:spPr>
          <a:xfrm>
            <a:off x="8497446" y="3698706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 </a:t>
            </a:r>
            <a:r>
              <a:rPr lang="en-US" altLang="ko-KR" dirty="0"/>
              <a:t>: </a:t>
            </a:r>
            <a:r>
              <a:rPr lang="ko-KR" altLang="en-US" dirty="0"/>
              <a:t>연구서 자료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745FDF-D1E5-4E50-8B16-8B7D17A58BE8}"/>
              </a:ext>
            </a:extLst>
          </p:cNvPr>
          <p:cNvSpPr/>
          <p:nvPr/>
        </p:nvSpPr>
        <p:spPr>
          <a:xfrm>
            <a:off x="8453077" y="3563853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900984-BA65-4111-8AEF-3832835323B8}"/>
              </a:ext>
            </a:extLst>
          </p:cNvPr>
          <p:cNvSpPr/>
          <p:nvPr/>
        </p:nvSpPr>
        <p:spPr>
          <a:xfrm>
            <a:off x="8497446" y="5437673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 카드를 소모하여</a:t>
            </a:r>
            <a:endParaRPr lang="en-US" altLang="ko-KR" sz="1000" dirty="0"/>
          </a:p>
          <a:p>
            <a:pPr algn="ctr"/>
            <a:r>
              <a:rPr lang="ko-KR" altLang="en-US" sz="1000" dirty="0"/>
              <a:t> 실패 판정을 무효화 하고 주사위를 다시 굴릴 수 있게 한다</a:t>
            </a:r>
            <a:r>
              <a:rPr lang="en-US" altLang="ko-KR" sz="10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DF1BDE-69D2-4AC0-8669-AC0F51A152A7}"/>
              </a:ext>
            </a:extLst>
          </p:cNvPr>
          <p:cNvSpPr/>
          <p:nvPr/>
        </p:nvSpPr>
        <p:spPr>
          <a:xfrm>
            <a:off x="10117280" y="6405789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비매품</a:t>
            </a:r>
          </a:p>
        </p:txBody>
      </p:sp>
      <p:pic>
        <p:nvPicPr>
          <p:cNvPr id="1040" name="Picture 16" descr="ê´ë ¨ ì´ë¯¸ì§">
            <a:extLst>
              <a:ext uri="{FF2B5EF4-FFF2-40B4-BE49-F238E27FC236}">
                <a16:creationId xmlns:a16="http://schemas.microsoft.com/office/drawing/2014/main" id="{21A2B120-534F-4C6F-BBF4-89DBCC1FC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31" y="4143218"/>
            <a:ext cx="1603423" cy="12025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7A94AA-C30B-40DA-B06A-C38CED92ED0F}"/>
              </a:ext>
            </a:extLst>
          </p:cNvPr>
          <p:cNvSpPr/>
          <p:nvPr/>
        </p:nvSpPr>
        <p:spPr>
          <a:xfrm>
            <a:off x="249185" y="260615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</a:t>
            </a:r>
            <a:r>
              <a:rPr lang="en-US" altLang="ko-KR" dirty="0"/>
              <a:t>: </a:t>
            </a:r>
            <a:r>
              <a:rPr lang="ko-KR" altLang="en-US" dirty="0"/>
              <a:t>전기 </a:t>
            </a:r>
            <a:r>
              <a:rPr lang="ko-KR" altLang="en-US" dirty="0" err="1"/>
              <a:t>충격기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239FF8-DC62-4C4E-8A95-056DC3BDF494}"/>
              </a:ext>
            </a:extLst>
          </p:cNvPr>
          <p:cNvSpPr/>
          <p:nvPr/>
        </p:nvSpPr>
        <p:spPr>
          <a:xfrm>
            <a:off x="204816" y="125762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A35865-0062-46A5-B6EE-CC27691A0BA4}"/>
              </a:ext>
            </a:extLst>
          </p:cNvPr>
          <p:cNvSpPr/>
          <p:nvPr/>
        </p:nvSpPr>
        <p:spPr>
          <a:xfrm>
            <a:off x="249185" y="1999582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한 턴에 한번 격투 판정 실패 시 입을 체력 피해를 입지 않는다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7D5B6A-DA72-4800-9FC2-B0F4B50DA0D2}"/>
              </a:ext>
            </a:extLst>
          </p:cNvPr>
          <p:cNvSpPr/>
          <p:nvPr/>
        </p:nvSpPr>
        <p:spPr>
          <a:xfrm>
            <a:off x="1869019" y="2973329"/>
            <a:ext cx="483749" cy="22006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\3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ì ê¸° ì¶©ê²©ê¸°ì ëí ì´ë¯¸ì§ ê²ìê²°ê³¼">
            <a:extLst>
              <a:ext uri="{FF2B5EF4-FFF2-40B4-BE49-F238E27FC236}">
                <a16:creationId xmlns:a16="http://schemas.microsoft.com/office/drawing/2014/main" id="{C78AD95B-72A6-4106-A182-F4006B8A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6" y="733606"/>
            <a:ext cx="1273283" cy="11575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8F2E25-1616-4F80-8D6E-07EA3C4B0B01}"/>
              </a:ext>
            </a:extLst>
          </p:cNvPr>
          <p:cNvSpPr/>
          <p:nvPr/>
        </p:nvSpPr>
        <p:spPr>
          <a:xfrm>
            <a:off x="2713836" y="260615"/>
            <a:ext cx="2103583" cy="382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이슈 </a:t>
            </a:r>
            <a:r>
              <a:rPr lang="en-US" altLang="ko-KR" dirty="0"/>
              <a:t>: </a:t>
            </a:r>
            <a:r>
              <a:rPr lang="ko-KR" altLang="en-US" dirty="0"/>
              <a:t>지역 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661817-863E-4DEB-9609-D5C75E1434C8}"/>
              </a:ext>
            </a:extLst>
          </p:cNvPr>
          <p:cNvSpPr/>
          <p:nvPr/>
        </p:nvSpPr>
        <p:spPr>
          <a:xfrm>
            <a:off x="2669467" y="125762"/>
            <a:ext cx="2192323" cy="3152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EDD83B-21D2-4082-8A73-6BFDD314EE20}"/>
              </a:ext>
            </a:extLst>
          </p:cNvPr>
          <p:cNvSpPr/>
          <p:nvPr/>
        </p:nvSpPr>
        <p:spPr>
          <a:xfrm>
            <a:off x="2713836" y="1999582"/>
            <a:ext cx="2103583" cy="119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시놉시스</a:t>
            </a:r>
            <a:endParaRPr lang="en-US" altLang="ko-KR" sz="1050" dirty="0"/>
          </a:p>
          <a:p>
            <a:pPr algn="ctr"/>
            <a:r>
              <a:rPr lang="ko-KR" altLang="en-US" sz="1050" dirty="0"/>
              <a:t>내용</a:t>
            </a:r>
            <a:endParaRPr lang="en-US" altLang="ko-KR" sz="1050" dirty="0"/>
          </a:p>
          <a:p>
            <a:pPr algn="ctr"/>
            <a:r>
              <a:rPr lang="ko-KR" altLang="en-US" sz="1050" dirty="0"/>
              <a:t>성공 시 보상</a:t>
            </a:r>
            <a:endParaRPr lang="en-US" altLang="ko-KR" sz="1050" dirty="0"/>
          </a:p>
          <a:p>
            <a:pPr algn="ctr"/>
            <a:r>
              <a:rPr lang="ko-KR" altLang="en-US" sz="1050" dirty="0"/>
              <a:t>실패 시  </a:t>
            </a:r>
            <a:r>
              <a:rPr lang="ko-KR" altLang="en-US" sz="1050" dirty="0" err="1"/>
              <a:t>패널티</a:t>
            </a:r>
            <a:endParaRPr lang="ko-KR" altLang="en-US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F23822-CEB8-4401-A762-C637C1DA99C1}"/>
              </a:ext>
            </a:extLst>
          </p:cNvPr>
          <p:cNvSpPr/>
          <p:nvPr/>
        </p:nvSpPr>
        <p:spPr>
          <a:xfrm>
            <a:off x="2713837" y="2967697"/>
            <a:ext cx="2109772" cy="23990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매턴</a:t>
            </a:r>
            <a:r>
              <a:rPr lang="ko-KR" altLang="en-US" dirty="0">
                <a:solidFill>
                  <a:schemeClr val="tx1"/>
                </a:solidFill>
              </a:rPr>
              <a:t> 치안 저하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4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852</Words>
  <Application>Microsoft Office PowerPoint</Application>
  <PresentationFormat>와이드스크린</PresentationFormat>
  <Paragraphs>176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제갈 우진</dc:creator>
  <cp:lastModifiedBy>우진 제갈</cp:lastModifiedBy>
  <cp:revision>32</cp:revision>
  <dcterms:created xsi:type="dcterms:W3CDTF">2018-08-26T06:33:47Z</dcterms:created>
  <dcterms:modified xsi:type="dcterms:W3CDTF">2019-01-08T10:34:19Z</dcterms:modified>
</cp:coreProperties>
</file>