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A21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85" d="100"/>
          <a:sy n="85" d="100"/>
        </p:scale>
        <p:origin x="59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8620" y="3429000"/>
            <a:ext cx="10994760" cy="2036067"/>
          </a:xfrm>
          <a:noFill/>
          <a:effectLst>
            <a:outerShdw blurRad="50800" dist="38100" dir="2700000" algn="tl" rotWithShape="0">
              <a:prstClr val="black">
                <a:alpha val="40000"/>
              </a:prstClr>
            </a:outerShdw>
          </a:effectLst>
        </p:spPr>
        <p:txBody>
          <a:bodyPr>
            <a:normAutofit/>
          </a:bodyPr>
          <a:lstStyle>
            <a:lvl1pPr algn="r">
              <a:defRPr sz="4800">
                <a:solidFill>
                  <a:schemeClr val="tx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598620" y="5465068"/>
            <a:ext cx="10975163" cy="1018033"/>
          </a:xfrm>
        </p:spPr>
        <p:txBody>
          <a:bodyPr>
            <a:normAutofit/>
          </a:bodyPr>
          <a:lstStyle>
            <a:lvl1pPr marL="0" indent="0" algn="r">
              <a:buNone/>
              <a:defRPr sz="3733" b="0" i="0">
                <a:solidFill>
                  <a:srgbClr val="5C3500"/>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C15418-4A60-497B-B9D3-6A59708D6F84}" type="datetimeFigureOut">
              <a:rPr lang="en-IN" smtClean="0"/>
              <a:t>24-01-2022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1571D8-48F6-445A-A932-3E8F2F8A62C3}" type="slidenum">
              <a:rPr lang="en-IN" smtClean="0"/>
              <a:t>‹#›</a:t>
            </a:fld>
            <a:endParaRPr lang="en-IN"/>
          </a:p>
        </p:txBody>
      </p:sp>
    </p:spTree>
    <p:extLst>
      <p:ext uri="{BB962C8B-B14F-4D97-AF65-F5344CB8AC3E}">
        <p14:creationId xmlns:p14="http://schemas.microsoft.com/office/powerpoint/2010/main" val="547356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24C15418-4A60-497B-B9D3-6A59708D6F84}" type="datetimeFigureOut">
              <a:rPr lang="en-IN" smtClean="0"/>
              <a:t>24-01-2022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1571D8-48F6-445A-A932-3E8F2F8A62C3}" type="slidenum">
              <a:rPr lang="en-IN" smtClean="0"/>
              <a:t>‹#›</a:t>
            </a:fld>
            <a:endParaRPr lang="en-IN"/>
          </a:p>
        </p:txBody>
      </p:sp>
    </p:spTree>
    <p:extLst>
      <p:ext uri="{BB962C8B-B14F-4D97-AF65-F5344CB8AC3E}">
        <p14:creationId xmlns:p14="http://schemas.microsoft.com/office/powerpoint/2010/main" val="709182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C15418-4A60-497B-B9D3-6A59708D6F84}" type="datetimeFigureOut">
              <a:rPr lang="en-IN" smtClean="0"/>
              <a:t>24-01-2022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1571D8-48F6-445A-A932-3E8F2F8A62C3}" type="slidenum">
              <a:rPr lang="en-IN" smtClean="0"/>
              <a:t>‹#›</a:t>
            </a:fld>
            <a:endParaRPr lang="en-IN"/>
          </a:p>
        </p:txBody>
      </p:sp>
    </p:spTree>
    <p:extLst>
      <p:ext uri="{BB962C8B-B14F-4D97-AF65-F5344CB8AC3E}">
        <p14:creationId xmlns:p14="http://schemas.microsoft.com/office/powerpoint/2010/main" val="18286692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C15418-4A60-497B-B9D3-6A59708D6F84}" type="datetimeFigureOut">
              <a:rPr lang="en-IN" smtClean="0"/>
              <a:t>24-01-2022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1571D8-48F6-445A-A932-3E8F2F8A62C3}" type="slidenum">
              <a:rPr lang="en-IN" smtClean="0"/>
              <a:t>‹#›</a:t>
            </a:fld>
            <a:endParaRPr lang="en-IN"/>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77967" y="3101618"/>
            <a:ext cx="1951712" cy="70261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4381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578507"/>
            <a:ext cx="10994760" cy="1018035"/>
          </a:xfrm>
        </p:spPr>
        <p:txBody>
          <a:bodyPr>
            <a:normAutofit/>
          </a:bodyPr>
          <a:lstStyle>
            <a:lvl1pPr algn="r">
              <a:defRPr sz="4800" baseline="0">
                <a:solidFill>
                  <a:srgbClr val="5C350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598621" y="1800147"/>
            <a:ext cx="10994760" cy="4682949"/>
          </a:xfrm>
        </p:spPr>
        <p:txBody>
          <a:bodyPr/>
          <a:lstStyle>
            <a:lvl1pPr algn="l">
              <a:defRPr sz="3733">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C15418-4A60-497B-B9D3-6A59708D6F84}" type="datetimeFigureOut">
              <a:rPr lang="en-IN" smtClean="0"/>
              <a:t>24-01-2022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1571D8-48F6-445A-A932-3E8F2F8A62C3}" type="slidenum">
              <a:rPr lang="en-IN" smtClean="0"/>
              <a:t>‹#›</a:t>
            </a:fld>
            <a:endParaRPr lang="en-IN"/>
          </a:p>
        </p:txBody>
      </p:sp>
    </p:spTree>
    <p:extLst>
      <p:ext uri="{BB962C8B-B14F-4D97-AF65-F5344CB8AC3E}">
        <p14:creationId xmlns:p14="http://schemas.microsoft.com/office/powerpoint/2010/main" val="3830143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5506" y="374901"/>
            <a:ext cx="8347873" cy="967132"/>
          </a:xfrm>
        </p:spPr>
        <p:txBody>
          <a:bodyPr>
            <a:normAutofit/>
          </a:bodyPr>
          <a:lstStyle>
            <a:lvl1pPr algn="l">
              <a:defRPr sz="4800">
                <a:solidFill>
                  <a:srgbClr val="5C350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3245506" y="1392934"/>
            <a:ext cx="8347873" cy="4681415"/>
          </a:xfrm>
        </p:spPr>
        <p:txBody>
          <a:bodyPr/>
          <a:lstStyle>
            <a:lvl1pPr>
              <a:defRPr sz="3733">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C15418-4A60-497B-B9D3-6A59708D6F84}" type="datetimeFigureOut">
              <a:rPr lang="en-IN" smtClean="0"/>
              <a:t>24-01-2022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1571D8-48F6-445A-A932-3E8F2F8A62C3}" type="slidenum">
              <a:rPr lang="en-IN" smtClean="0"/>
              <a:t>‹#›</a:t>
            </a:fld>
            <a:endParaRPr lang="en-IN"/>
          </a:p>
        </p:txBody>
      </p:sp>
    </p:spTree>
    <p:extLst>
      <p:ext uri="{BB962C8B-B14F-4D97-AF65-F5344CB8AC3E}">
        <p14:creationId xmlns:p14="http://schemas.microsoft.com/office/powerpoint/2010/main" val="2875469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C15418-4A60-497B-B9D3-6A59708D6F84}" type="datetimeFigureOut">
              <a:rPr lang="en-IN" smtClean="0"/>
              <a:t>24-01-2022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1571D8-48F6-445A-A932-3E8F2F8A62C3}" type="slidenum">
              <a:rPr lang="en-IN" smtClean="0"/>
              <a:t>‹#›</a:t>
            </a:fld>
            <a:endParaRPr lang="en-IN"/>
          </a:p>
        </p:txBody>
      </p:sp>
    </p:spTree>
    <p:extLst>
      <p:ext uri="{BB962C8B-B14F-4D97-AF65-F5344CB8AC3E}">
        <p14:creationId xmlns:p14="http://schemas.microsoft.com/office/powerpoint/2010/main" val="2416815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C15418-4A60-497B-B9D3-6A59708D6F84}" type="datetimeFigureOut">
              <a:rPr lang="en-IN" smtClean="0"/>
              <a:t>24-01-2022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1571D8-48F6-445A-A932-3E8F2F8A62C3}" type="slidenum">
              <a:rPr lang="en-IN" smtClean="0"/>
              <a:t>‹#›</a:t>
            </a:fld>
            <a:endParaRPr lang="en-IN"/>
          </a:p>
        </p:txBody>
      </p:sp>
    </p:spTree>
    <p:extLst>
      <p:ext uri="{BB962C8B-B14F-4D97-AF65-F5344CB8AC3E}">
        <p14:creationId xmlns:p14="http://schemas.microsoft.com/office/powerpoint/2010/main" val="3097844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00424" y="578508"/>
            <a:ext cx="10791153" cy="1018033"/>
          </a:xfrm>
        </p:spPr>
        <p:txBody>
          <a:bodyPr>
            <a:normAutofit/>
          </a:bodyPr>
          <a:lstStyle>
            <a:lvl1pPr algn="r">
              <a:defRPr sz="4800" baseline="0">
                <a:solidFill>
                  <a:srgbClr val="5C350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715839" y="2207359"/>
            <a:ext cx="5386917" cy="639763"/>
          </a:xfrm>
        </p:spPr>
        <p:txBody>
          <a:bodyPr anchor="b"/>
          <a:lstStyle>
            <a:lvl1pPr marL="0" indent="0" algn="ctr">
              <a:buNone/>
              <a:defRPr sz="3200" b="1">
                <a:solidFill>
                  <a:schemeClr val="tx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715839" y="2837221"/>
            <a:ext cx="5386917" cy="3035059"/>
          </a:xfrm>
        </p:spPr>
        <p:txBody>
          <a:bodyPr/>
          <a:lstStyle>
            <a:lvl1pPr algn="ctr">
              <a:defRPr sz="3200">
                <a:solidFill>
                  <a:schemeClr val="tx1"/>
                </a:solidFill>
              </a:defRPr>
            </a:lvl1pPr>
            <a:lvl2pPr algn="ctr">
              <a:defRPr sz="2667">
                <a:solidFill>
                  <a:schemeClr val="tx1"/>
                </a:solidFill>
              </a:defRPr>
            </a:lvl2pPr>
            <a:lvl3pPr algn="ctr">
              <a:defRPr sz="2400">
                <a:solidFill>
                  <a:schemeClr val="tx1"/>
                </a:solidFill>
              </a:defRPr>
            </a:lvl3pPr>
            <a:lvl4pPr algn="ctr">
              <a:defRPr sz="2133">
                <a:solidFill>
                  <a:schemeClr val="tx1"/>
                </a:solidFill>
              </a:defRPr>
            </a:lvl4pPr>
            <a:lvl5pPr algn="ctr">
              <a:defRPr sz="2133">
                <a:solidFill>
                  <a:schemeClr val="tx1"/>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1" y="2207359"/>
            <a:ext cx="5389033" cy="639763"/>
          </a:xfrm>
        </p:spPr>
        <p:txBody>
          <a:bodyPr anchor="b"/>
          <a:lstStyle>
            <a:lvl1pPr marL="0" indent="0" algn="ctr">
              <a:buNone/>
              <a:defRPr sz="3200" b="1">
                <a:solidFill>
                  <a:schemeClr val="tx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096001" y="2837221"/>
            <a:ext cx="5389033" cy="3035059"/>
          </a:xfrm>
        </p:spPr>
        <p:txBody>
          <a:bodyPr/>
          <a:lstStyle>
            <a:lvl1pPr algn="ctr">
              <a:defRPr sz="3200">
                <a:solidFill>
                  <a:schemeClr val="tx1"/>
                </a:solidFill>
              </a:defRPr>
            </a:lvl1pPr>
            <a:lvl2pPr algn="ctr">
              <a:defRPr sz="2667">
                <a:solidFill>
                  <a:schemeClr val="tx1"/>
                </a:solidFill>
              </a:defRPr>
            </a:lvl2pPr>
            <a:lvl3pPr algn="ctr">
              <a:defRPr sz="2400">
                <a:solidFill>
                  <a:schemeClr val="tx1"/>
                </a:solidFill>
              </a:defRPr>
            </a:lvl3pPr>
            <a:lvl4pPr algn="ctr">
              <a:defRPr sz="2133">
                <a:solidFill>
                  <a:schemeClr val="tx1"/>
                </a:solidFill>
              </a:defRPr>
            </a:lvl4pPr>
            <a:lvl5pPr algn="ctr">
              <a:defRPr sz="2133">
                <a:solidFill>
                  <a:schemeClr val="tx1"/>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C15418-4A60-497B-B9D3-6A59708D6F84}" type="datetimeFigureOut">
              <a:rPr lang="en-IN" smtClean="0"/>
              <a:t>24-01-2022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41571D8-48F6-445A-A932-3E8F2F8A62C3}" type="slidenum">
              <a:rPr lang="en-IN" smtClean="0"/>
              <a:t>‹#›</a:t>
            </a:fld>
            <a:endParaRPr lang="en-IN"/>
          </a:p>
        </p:txBody>
      </p:sp>
    </p:spTree>
    <p:extLst>
      <p:ext uri="{BB962C8B-B14F-4D97-AF65-F5344CB8AC3E}">
        <p14:creationId xmlns:p14="http://schemas.microsoft.com/office/powerpoint/2010/main" val="2971206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C15418-4A60-497B-B9D3-6A59708D6F84}" type="datetimeFigureOut">
              <a:rPr lang="en-IN" smtClean="0"/>
              <a:t>24-01-2022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41571D8-48F6-445A-A932-3E8F2F8A62C3}" type="slidenum">
              <a:rPr lang="en-IN" smtClean="0"/>
              <a:t>‹#›</a:t>
            </a:fld>
            <a:endParaRPr lang="en-IN"/>
          </a:p>
        </p:txBody>
      </p:sp>
    </p:spTree>
    <p:extLst>
      <p:ext uri="{BB962C8B-B14F-4D97-AF65-F5344CB8AC3E}">
        <p14:creationId xmlns:p14="http://schemas.microsoft.com/office/powerpoint/2010/main" val="1389848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C15418-4A60-497B-B9D3-6A59708D6F84}" type="datetimeFigureOut">
              <a:rPr lang="en-IN" smtClean="0"/>
              <a:t>24-01-2022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41571D8-48F6-445A-A932-3E8F2F8A62C3}" type="slidenum">
              <a:rPr lang="en-IN" smtClean="0"/>
              <a:t>‹#›</a:t>
            </a:fld>
            <a:endParaRPr lang="en-IN"/>
          </a:p>
        </p:txBody>
      </p:sp>
    </p:spTree>
    <p:extLst>
      <p:ext uri="{BB962C8B-B14F-4D97-AF65-F5344CB8AC3E}">
        <p14:creationId xmlns:p14="http://schemas.microsoft.com/office/powerpoint/2010/main" val="3007042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24C15418-4A60-497B-B9D3-6A59708D6F84}" type="datetimeFigureOut">
              <a:rPr lang="en-IN" smtClean="0"/>
              <a:t>24-01-2022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1571D8-48F6-445A-A932-3E8F2F8A62C3}" type="slidenum">
              <a:rPr lang="en-IN" smtClean="0"/>
              <a:t>‹#›</a:t>
            </a:fld>
            <a:endParaRPr lang="en-IN"/>
          </a:p>
        </p:txBody>
      </p:sp>
    </p:spTree>
    <p:extLst>
      <p:ext uri="{BB962C8B-B14F-4D97-AF65-F5344CB8AC3E}">
        <p14:creationId xmlns:p14="http://schemas.microsoft.com/office/powerpoint/2010/main" val="2444136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24C15418-4A60-497B-B9D3-6A59708D6F84}" type="datetimeFigureOut">
              <a:rPr lang="en-IN" smtClean="0"/>
              <a:t>24-01-2022</a:t>
            </a:fld>
            <a:endParaRPr lang="en-IN"/>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541571D8-48F6-445A-A932-3E8F2F8A62C3}" type="slidenum">
              <a:rPr lang="en-IN" smtClean="0"/>
              <a:t>‹#›</a:t>
            </a:fld>
            <a:endParaRPr lang="en-IN"/>
          </a:p>
        </p:txBody>
      </p:sp>
      <p:sp>
        <p:nvSpPr>
          <p:cNvPr id="7" name="TextBox 6">
            <a:extLst>
              <a:ext uri="{FF2B5EF4-FFF2-40B4-BE49-F238E27FC236}">
                <a16:creationId xmlns:a16="http://schemas.microsoft.com/office/drawing/2014/main" id="{11E867DF-3DCA-4725-94F0-F2B6BD747A82}"/>
              </a:ext>
            </a:extLst>
          </p:cNvPr>
          <p:cNvSpPr txBox="1"/>
          <p:nvPr/>
        </p:nvSpPr>
        <p:spPr>
          <a:xfrm>
            <a:off x="-12200" y="6951663"/>
            <a:ext cx="11186167" cy="666977"/>
          </a:xfrm>
          <a:prstGeom prst="rect">
            <a:avLst/>
          </a:prstGeom>
          <a:noFill/>
        </p:spPr>
        <p:txBody>
          <a:bodyPr wrap="square" rtlCol="0">
            <a:spAutoFit/>
          </a:bodyPr>
          <a:lstStyle/>
          <a:p>
            <a:r>
              <a:rPr lang="en-US" sz="1867" dirty="0">
                <a:solidFill>
                  <a:schemeClr val="bg1">
                    <a:lumMod val="65000"/>
                  </a:schemeClr>
                </a:solidFill>
              </a:rPr>
              <a:t>This presentation uses a free template provided by FPPT.com</a:t>
            </a:r>
          </a:p>
          <a:p>
            <a:r>
              <a:rPr lang="en-US" sz="1867" dirty="0">
                <a:solidFill>
                  <a:schemeClr val="bg1">
                    <a:lumMod val="65000"/>
                  </a:schemeClr>
                </a:solidFill>
              </a:rPr>
              <a:t>www.free-power-point-templates.com</a:t>
            </a:r>
          </a:p>
        </p:txBody>
      </p:sp>
    </p:spTree>
    <p:extLst>
      <p:ext uri="{BB962C8B-B14F-4D97-AF65-F5344CB8AC3E}">
        <p14:creationId xmlns:p14="http://schemas.microsoft.com/office/powerpoint/2010/main" val="2137273280"/>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82AE1-0AF6-4B9C-A911-B76F13931F18}"/>
              </a:ext>
            </a:extLst>
          </p:cNvPr>
          <p:cNvSpPr>
            <a:spLocks noGrp="1"/>
          </p:cNvSpPr>
          <p:nvPr>
            <p:ph type="ctrTitle"/>
          </p:nvPr>
        </p:nvSpPr>
        <p:spPr>
          <a:xfrm>
            <a:off x="735107" y="699247"/>
            <a:ext cx="6329082" cy="1122969"/>
          </a:xfrm>
        </p:spPr>
        <p:txBody>
          <a:bodyPr/>
          <a:lstStyle/>
          <a:p>
            <a:pPr algn="l"/>
            <a:r>
              <a:rPr lang="en-IN" b="1" dirty="0">
                <a:solidFill>
                  <a:srgbClr val="EDA218"/>
                </a:solidFill>
                <a:effectLst>
                  <a:outerShdw blurRad="38100" dist="38100" dir="2700000" algn="tl">
                    <a:srgbClr val="000000">
                      <a:alpha val="43137"/>
                    </a:srgbClr>
                  </a:outerShdw>
                </a:effectLst>
              </a:rPr>
              <a:t>Crypto-ATM</a:t>
            </a:r>
          </a:p>
        </p:txBody>
      </p:sp>
      <p:sp>
        <p:nvSpPr>
          <p:cNvPr id="3" name="Subtitle 2">
            <a:extLst>
              <a:ext uri="{FF2B5EF4-FFF2-40B4-BE49-F238E27FC236}">
                <a16:creationId xmlns:a16="http://schemas.microsoft.com/office/drawing/2014/main" id="{35E31C02-0DD5-4DDA-95DA-C15A32F5D887}"/>
              </a:ext>
            </a:extLst>
          </p:cNvPr>
          <p:cNvSpPr>
            <a:spLocks noGrp="1"/>
          </p:cNvSpPr>
          <p:nvPr>
            <p:ph type="subTitle" idx="1"/>
          </p:nvPr>
        </p:nvSpPr>
        <p:spPr>
          <a:xfrm>
            <a:off x="1344707" y="4937779"/>
            <a:ext cx="9144000" cy="1655762"/>
          </a:xfrm>
        </p:spPr>
        <p:txBody>
          <a:bodyPr>
            <a:normAutofit fontScale="70000" lnSpcReduction="20000"/>
          </a:bodyPr>
          <a:lstStyle/>
          <a:p>
            <a:pPr algn="l"/>
            <a:r>
              <a:rPr lang="en-IN" dirty="0"/>
              <a:t>Prepared By:-</a:t>
            </a:r>
          </a:p>
          <a:p>
            <a:pPr marL="457200" indent="-457200" algn="l">
              <a:buFont typeface="+mj-lt"/>
              <a:buAutoNum type="arabicPeriod"/>
            </a:pPr>
            <a:r>
              <a:rPr lang="en-IN" dirty="0" err="1"/>
              <a:t>Mohd</a:t>
            </a:r>
            <a:r>
              <a:rPr lang="en-IN" dirty="0"/>
              <a:t> </a:t>
            </a:r>
            <a:r>
              <a:rPr lang="en-IN" dirty="0" err="1"/>
              <a:t>Mohtesham</a:t>
            </a:r>
            <a:r>
              <a:rPr lang="en-IN" dirty="0"/>
              <a:t> Ali 		160319733066</a:t>
            </a:r>
          </a:p>
          <a:p>
            <a:pPr marL="457200" indent="-457200" algn="l">
              <a:buFont typeface="+mj-lt"/>
              <a:buAutoNum type="arabicPeriod"/>
            </a:pPr>
            <a:r>
              <a:rPr lang="en-IN" dirty="0"/>
              <a:t>Akbar Mirza			160319733065</a:t>
            </a:r>
          </a:p>
          <a:p>
            <a:pPr marL="457200" indent="-457200" algn="l">
              <a:buFont typeface="+mj-lt"/>
              <a:buAutoNum type="arabicPeriod"/>
            </a:pPr>
            <a:r>
              <a:rPr lang="en-IN" dirty="0"/>
              <a:t>Mirza Yahya </a:t>
            </a:r>
            <a:r>
              <a:rPr lang="en-IN" dirty="0" err="1"/>
              <a:t>Baig</a:t>
            </a:r>
            <a:r>
              <a:rPr lang="en-IN" dirty="0"/>
              <a:t>		160319733039</a:t>
            </a:r>
          </a:p>
        </p:txBody>
      </p:sp>
    </p:spTree>
    <p:extLst>
      <p:ext uri="{BB962C8B-B14F-4D97-AF65-F5344CB8AC3E}">
        <p14:creationId xmlns:p14="http://schemas.microsoft.com/office/powerpoint/2010/main" val="338554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5190E-BF79-496C-A481-BBD0E7F28D4B}"/>
              </a:ext>
            </a:extLst>
          </p:cNvPr>
          <p:cNvSpPr>
            <a:spLocks noGrp="1"/>
          </p:cNvSpPr>
          <p:nvPr>
            <p:ph type="title"/>
          </p:nvPr>
        </p:nvSpPr>
        <p:spPr>
          <a:xfrm>
            <a:off x="416859" y="275478"/>
            <a:ext cx="10515600" cy="988546"/>
          </a:xfrm>
        </p:spPr>
        <p:txBody>
          <a:bodyPr>
            <a:normAutofit/>
          </a:bodyPr>
          <a:lstStyle/>
          <a:p>
            <a:r>
              <a:rPr lang="en-IN" sz="4800" b="1" dirty="0"/>
              <a:t>Introduction</a:t>
            </a:r>
          </a:p>
        </p:txBody>
      </p:sp>
      <p:sp>
        <p:nvSpPr>
          <p:cNvPr id="3" name="Content Placeholder 2">
            <a:extLst>
              <a:ext uri="{FF2B5EF4-FFF2-40B4-BE49-F238E27FC236}">
                <a16:creationId xmlns:a16="http://schemas.microsoft.com/office/drawing/2014/main" id="{D466FEFE-977E-4631-A166-7C76C8CCD4E3}"/>
              </a:ext>
            </a:extLst>
          </p:cNvPr>
          <p:cNvSpPr>
            <a:spLocks noGrp="1"/>
          </p:cNvSpPr>
          <p:nvPr>
            <p:ph idx="1"/>
          </p:nvPr>
        </p:nvSpPr>
        <p:spPr>
          <a:xfrm>
            <a:off x="605118" y="1927412"/>
            <a:ext cx="10851776" cy="4772398"/>
          </a:xfrm>
        </p:spPr>
        <p:txBody>
          <a:bodyPr>
            <a:normAutofit/>
          </a:bodyPr>
          <a:lstStyle/>
          <a:p>
            <a:pPr algn="l">
              <a:buClr>
                <a:srgbClr val="8A6103"/>
              </a:buClr>
              <a:buSzPct val="130000"/>
            </a:pPr>
            <a:r>
              <a:rPr lang="en-US" sz="2400" b="0" i="0" dirty="0">
                <a:solidFill>
                  <a:srgbClr val="222222"/>
                </a:solidFill>
                <a:effectLst/>
                <a:latin typeface="Verdana" panose="020B0604030504040204" pitchFamily="34" charset="0"/>
              </a:rPr>
              <a:t>As the name of our project represents, a cryptocurrency ATM is a website-based ATM that functions much like a regular ATM. You can go to one and exchange your crypto for fiat currency (cash), or vice versa. However, you don’t actually connect to a financial institution, as crypto networks are decentralized.</a:t>
            </a:r>
            <a:endParaRPr lang="en-US" sz="4400" b="0" i="0" dirty="0">
              <a:solidFill>
                <a:srgbClr val="222222"/>
              </a:solidFill>
              <a:effectLst/>
              <a:latin typeface="Verdana" panose="020B0604030504040204" pitchFamily="34" charset="0"/>
            </a:endParaRPr>
          </a:p>
          <a:p>
            <a:pPr algn="l">
              <a:buClr>
                <a:srgbClr val="8A6103"/>
              </a:buClr>
              <a:buSzPct val="130000"/>
            </a:pPr>
            <a:r>
              <a:rPr lang="en-US" sz="2400" b="0" i="0" dirty="0">
                <a:solidFill>
                  <a:srgbClr val="222222"/>
                </a:solidFill>
                <a:effectLst/>
                <a:latin typeface="Verdana" panose="020B0604030504040204" pitchFamily="34" charset="0"/>
              </a:rPr>
              <a:t>Essentially, you can buy and sell cryptos as easy as you deposit and withdraw money from the regular ATM.</a:t>
            </a:r>
          </a:p>
          <a:p>
            <a:pPr algn="l">
              <a:buClr>
                <a:srgbClr val="8A6103"/>
              </a:buClr>
              <a:buSzPct val="130000"/>
            </a:pPr>
            <a:r>
              <a:rPr lang="en-US" sz="2400" b="0" i="0" dirty="0">
                <a:solidFill>
                  <a:srgbClr val="222222"/>
                </a:solidFill>
                <a:effectLst/>
                <a:latin typeface="Verdana" panose="020B0604030504040204" pitchFamily="34" charset="0"/>
              </a:rPr>
              <a:t>Crypto ATM</a:t>
            </a:r>
            <a:r>
              <a:rPr lang="en-US" sz="2400" dirty="0">
                <a:solidFill>
                  <a:srgbClr val="222222"/>
                </a:solidFill>
                <a:latin typeface="Verdana" panose="020B0604030504040204" pitchFamily="34" charset="0"/>
              </a:rPr>
              <a:t>’S use internet-based cryptocurrency portal to manage transactions.</a:t>
            </a:r>
            <a:endParaRPr lang="en-US" sz="2400" b="0" i="0" dirty="0">
              <a:solidFill>
                <a:srgbClr val="222222"/>
              </a:solidFill>
              <a:effectLst/>
              <a:latin typeface="Verdana" panose="020B0604030504040204" pitchFamily="34" charset="0"/>
            </a:endParaRPr>
          </a:p>
        </p:txBody>
      </p:sp>
    </p:spTree>
    <p:extLst>
      <p:ext uri="{BB962C8B-B14F-4D97-AF65-F5344CB8AC3E}">
        <p14:creationId xmlns:p14="http://schemas.microsoft.com/office/powerpoint/2010/main" val="1479722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61BDC-C622-4B01-906B-E393EE06B3A2}"/>
              </a:ext>
            </a:extLst>
          </p:cNvPr>
          <p:cNvSpPr>
            <a:spLocks noGrp="1"/>
          </p:cNvSpPr>
          <p:nvPr>
            <p:ph type="title"/>
          </p:nvPr>
        </p:nvSpPr>
        <p:spPr>
          <a:xfrm>
            <a:off x="1676400" y="629351"/>
            <a:ext cx="10515600" cy="1054194"/>
          </a:xfrm>
        </p:spPr>
        <p:txBody>
          <a:bodyPr/>
          <a:lstStyle/>
          <a:p>
            <a:r>
              <a:rPr lang="en-IN" b="1" dirty="0"/>
              <a:t>What is Cryptocurrency?</a:t>
            </a:r>
          </a:p>
        </p:txBody>
      </p:sp>
      <p:sp>
        <p:nvSpPr>
          <p:cNvPr id="3" name="Content Placeholder 2">
            <a:extLst>
              <a:ext uri="{FF2B5EF4-FFF2-40B4-BE49-F238E27FC236}">
                <a16:creationId xmlns:a16="http://schemas.microsoft.com/office/drawing/2014/main" id="{218674AF-3595-4617-8ED4-A6513F5831B6}"/>
              </a:ext>
            </a:extLst>
          </p:cNvPr>
          <p:cNvSpPr>
            <a:spLocks noGrp="1"/>
          </p:cNvSpPr>
          <p:nvPr>
            <p:ph idx="1"/>
          </p:nvPr>
        </p:nvSpPr>
        <p:spPr>
          <a:xfrm>
            <a:off x="416859" y="1914806"/>
            <a:ext cx="11183470" cy="4799758"/>
          </a:xfrm>
        </p:spPr>
        <p:txBody>
          <a:bodyPr/>
          <a:lstStyle/>
          <a:p>
            <a:pPr>
              <a:buClr>
                <a:srgbClr val="8A6103"/>
              </a:buClr>
              <a:buSzPct val="130000"/>
            </a:pPr>
            <a:r>
              <a:rPr lang="en-US" sz="2400" dirty="0">
                <a:solidFill>
                  <a:srgbClr val="222222"/>
                </a:solidFill>
                <a:latin typeface="Verdana" panose="020B0604030504040204" pitchFamily="34" charset="0"/>
              </a:rPr>
              <a:t>Cryptocurrency is decentralized digital money that’s based on blockchain technology.</a:t>
            </a:r>
          </a:p>
          <a:p>
            <a:pPr>
              <a:buClr>
                <a:srgbClr val="8A6103"/>
              </a:buClr>
              <a:buSzPct val="130000"/>
            </a:pPr>
            <a:r>
              <a:rPr lang="en-US" sz="2400" dirty="0">
                <a:solidFill>
                  <a:srgbClr val="222222"/>
                </a:solidFill>
                <a:latin typeface="Verdana" panose="020B0604030504040204" pitchFamily="34" charset="0"/>
              </a:rPr>
              <a:t>Unlike any other FIAT currencies, there is no central authority that manages and maintains the value of a cryptocurrency. Instead, these tasks are broadly distributed among a cryptocurrency’s users via the blockchain.</a:t>
            </a:r>
          </a:p>
          <a:p>
            <a:pPr>
              <a:buClr>
                <a:srgbClr val="8A6103"/>
              </a:buClr>
              <a:buSzPct val="130000"/>
            </a:pPr>
            <a:r>
              <a:rPr lang="en-US" sz="2400" dirty="0">
                <a:solidFill>
                  <a:srgbClr val="222222"/>
                </a:solidFill>
                <a:latin typeface="Verdana" panose="020B0604030504040204" pitchFamily="34" charset="0"/>
              </a:rPr>
              <a:t>Bitcoin (BTC) was the first ever cryptocurrency developed in 2008 by Satoshi Nakamoto with the highest value among other cryptocurrencies.</a:t>
            </a:r>
          </a:p>
          <a:p>
            <a:endParaRPr lang="en-US" sz="2000" b="0" i="0" dirty="0">
              <a:effectLst/>
              <a:latin typeface="Georgia" panose="02040502050405020303" pitchFamily="18" charset="0"/>
            </a:endParaRPr>
          </a:p>
          <a:p>
            <a:endParaRPr lang="en-US" b="0" i="0" dirty="0">
              <a:effectLst/>
              <a:latin typeface="Georgia" panose="02040502050405020303" pitchFamily="18" charset="0"/>
            </a:endParaRPr>
          </a:p>
        </p:txBody>
      </p:sp>
    </p:spTree>
    <p:extLst>
      <p:ext uri="{BB962C8B-B14F-4D97-AF65-F5344CB8AC3E}">
        <p14:creationId xmlns:p14="http://schemas.microsoft.com/office/powerpoint/2010/main" val="819827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C0F20-43B5-421C-8BF0-BC89882E9477}"/>
              </a:ext>
            </a:extLst>
          </p:cNvPr>
          <p:cNvSpPr>
            <a:spLocks noGrp="1"/>
          </p:cNvSpPr>
          <p:nvPr>
            <p:ph type="title"/>
          </p:nvPr>
        </p:nvSpPr>
        <p:spPr>
          <a:xfrm>
            <a:off x="1313329" y="463737"/>
            <a:ext cx="10515600" cy="1024404"/>
          </a:xfrm>
        </p:spPr>
        <p:txBody>
          <a:bodyPr/>
          <a:lstStyle/>
          <a:p>
            <a:r>
              <a:rPr lang="en-IN" b="1" dirty="0"/>
              <a:t>Cryptocurrency Wallet</a:t>
            </a:r>
          </a:p>
        </p:txBody>
      </p:sp>
      <p:sp>
        <p:nvSpPr>
          <p:cNvPr id="3" name="Content Placeholder 2">
            <a:extLst>
              <a:ext uri="{FF2B5EF4-FFF2-40B4-BE49-F238E27FC236}">
                <a16:creationId xmlns:a16="http://schemas.microsoft.com/office/drawing/2014/main" id="{6A23A86A-F07F-4420-B0CA-A5F620DF7537}"/>
              </a:ext>
            </a:extLst>
          </p:cNvPr>
          <p:cNvSpPr>
            <a:spLocks noGrp="1"/>
          </p:cNvSpPr>
          <p:nvPr>
            <p:ph idx="1"/>
          </p:nvPr>
        </p:nvSpPr>
        <p:spPr>
          <a:xfrm>
            <a:off x="363070" y="1961542"/>
            <a:ext cx="11465859" cy="5147469"/>
          </a:xfrm>
        </p:spPr>
        <p:txBody>
          <a:bodyPr>
            <a:normAutofit/>
          </a:bodyPr>
          <a:lstStyle/>
          <a:p>
            <a:pPr>
              <a:buClr>
                <a:srgbClr val="8A6103"/>
              </a:buClr>
              <a:buSzPct val="130000"/>
            </a:pPr>
            <a:r>
              <a:rPr lang="en-IN" sz="2400" dirty="0">
                <a:solidFill>
                  <a:srgbClr val="222222"/>
                </a:solidFill>
                <a:latin typeface="Verdana" panose="020B0604030504040204" pitchFamily="34" charset="0"/>
              </a:rPr>
              <a:t>Cryptocurrency Wallet </a:t>
            </a:r>
            <a:r>
              <a:rPr lang="en-US" sz="2400" dirty="0">
                <a:solidFill>
                  <a:srgbClr val="222222"/>
                </a:solidFill>
                <a:latin typeface="Verdana" panose="020B0604030504040204" pitchFamily="34" charset="0"/>
              </a:rPr>
              <a:t>is a device, physical </a:t>
            </a:r>
            <a:r>
              <a:rPr lang="en-US" sz="2400" dirty="0" err="1">
                <a:solidFill>
                  <a:srgbClr val="222222"/>
                </a:solidFill>
                <a:latin typeface="Verdana" panose="020B0604030504040204" pitchFamily="34" charset="0"/>
              </a:rPr>
              <a:t>medium,program</a:t>
            </a:r>
            <a:r>
              <a:rPr lang="en-US" sz="2400" dirty="0">
                <a:solidFill>
                  <a:srgbClr val="222222"/>
                </a:solidFill>
                <a:latin typeface="Verdana" panose="020B0604030504040204" pitchFamily="34" charset="0"/>
              </a:rPr>
              <a:t> or a service which stores the public or private keys for cryptocurrency transactions.</a:t>
            </a:r>
          </a:p>
          <a:p>
            <a:pPr>
              <a:buClr>
                <a:srgbClr val="8A6103"/>
              </a:buClr>
              <a:buSzPct val="130000"/>
            </a:pPr>
            <a:r>
              <a:rPr lang="en-US" sz="2400" dirty="0">
                <a:solidFill>
                  <a:srgbClr val="222222"/>
                </a:solidFill>
                <a:latin typeface="Verdana" panose="020B0604030504040204" pitchFamily="34" charset="0"/>
              </a:rPr>
              <a:t>Unlike any other wallet that we use to store money, cards etc. Crypto wallets technically don’t store your crypto. Your holdings live on the blockchain, but can only be accessed using a private key.</a:t>
            </a:r>
          </a:p>
          <a:p>
            <a:pPr>
              <a:buClr>
                <a:srgbClr val="8A6103"/>
              </a:buClr>
              <a:buSzPct val="130000"/>
            </a:pPr>
            <a:r>
              <a:rPr lang="en-US" sz="2400" dirty="0">
                <a:solidFill>
                  <a:srgbClr val="222222"/>
                </a:solidFill>
                <a:latin typeface="Verdana" panose="020B0604030504040204" pitchFamily="34" charset="0"/>
              </a:rPr>
              <a:t>Crypto wallets come in many forms ranging from hardware wallet which is in the form of Ledger (more like USB) to software wallets as in mobile apps.</a:t>
            </a:r>
          </a:p>
          <a:p>
            <a:endParaRPr lang="en-US" sz="2400" dirty="0"/>
          </a:p>
          <a:p>
            <a:endParaRPr lang="en-IN" sz="2400" dirty="0"/>
          </a:p>
        </p:txBody>
      </p:sp>
    </p:spTree>
    <p:extLst>
      <p:ext uri="{BB962C8B-B14F-4D97-AF65-F5344CB8AC3E}">
        <p14:creationId xmlns:p14="http://schemas.microsoft.com/office/powerpoint/2010/main" val="955150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9E43E-C03D-418D-850C-3821CAA07EDB}"/>
              </a:ext>
            </a:extLst>
          </p:cNvPr>
          <p:cNvSpPr>
            <a:spLocks noGrp="1"/>
          </p:cNvSpPr>
          <p:nvPr>
            <p:ph type="title"/>
          </p:nvPr>
        </p:nvSpPr>
        <p:spPr>
          <a:xfrm>
            <a:off x="470647" y="266513"/>
            <a:ext cx="10515600" cy="1325563"/>
          </a:xfrm>
        </p:spPr>
        <p:txBody>
          <a:bodyPr/>
          <a:lstStyle/>
          <a:p>
            <a:r>
              <a:rPr lang="en-IN" u="sng" dirty="0"/>
              <a:t>Vision of our Project</a:t>
            </a:r>
          </a:p>
        </p:txBody>
      </p:sp>
      <p:sp>
        <p:nvSpPr>
          <p:cNvPr id="3" name="Content Placeholder 2">
            <a:extLst>
              <a:ext uri="{FF2B5EF4-FFF2-40B4-BE49-F238E27FC236}">
                <a16:creationId xmlns:a16="http://schemas.microsoft.com/office/drawing/2014/main" id="{3DE08D50-CC0B-4938-9921-A6BD132693D4}"/>
              </a:ext>
            </a:extLst>
          </p:cNvPr>
          <p:cNvSpPr>
            <a:spLocks noGrp="1"/>
          </p:cNvSpPr>
          <p:nvPr>
            <p:ph idx="1"/>
          </p:nvPr>
        </p:nvSpPr>
        <p:spPr>
          <a:xfrm>
            <a:off x="533400" y="1854481"/>
            <a:ext cx="10896600" cy="4737006"/>
          </a:xfrm>
        </p:spPr>
        <p:txBody>
          <a:bodyPr vert="horz">
            <a:normAutofit/>
          </a:bodyPr>
          <a:lstStyle/>
          <a:p>
            <a:pPr>
              <a:buClr>
                <a:srgbClr val="8A6103"/>
              </a:buClr>
              <a:buSzPct val="130000"/>
            </a:pPr>
            <a:r>
              <a:rPr lang="en-US" sz="2400" dirty="0">
                <a:solidFill>
                  <a:srgbClr val="222222"/>
                </a:solidFill>
                <a:latin typeface="Verdana" panose="020B0604030504040204" pitchFamily="34" charset="0"/>
              </a:rPr>
              <a:t>The reason we have made this project is that, as we move forward, there is a 90% chance that the world will run on cryptos. You can also see many companies like </a:t>
            </a:r>
            <a:r>
              <a:rPr lang="en-US" sz="2400" dirty="0" err="1">
                <a:solidFill>
                  <a:srgbClr val="222222"/>
                </a:solidFill>
                <a:latin typeface="Verdana" panose="020B0604030504040204" pitchFamily="34" charset="0"/>
              </a:rPr>
              <a:t>Tesla,Paypal,Wikipedia</a:t>
            </a:r>
            <a:r>
              <a:rPr lang="en-US" sz="2400" dirty="0">
                <a:solidFill>
                  <a:srgbClr val="222222"/>
                </a:solidFill>
                <a:latin typeface="Verdana" panose="020B0604030504040204" pitchFamily="34" charset="0"/>
              </a:rPr>
              <a:t> </a:t>
            </a:r>
            <a:r>
              <a:rPr lang="en-US" sz="2400" dirty="0" err="1">
                <a:solidFill>
                  <a:srgbClr val="222222"/>
                </a:solidFill>
                <a:latin typeface="Verdana" panose="020B0604030504040204" pitchFamily="34" charset="0"/>
              </a:rPr>
              <a:t>etc</a:t>
            </a:r>
            <a:r>
              <a:rPr lang="en-US" sz="2400" dirty="0">
                <a:solidFill>
                  <a:srgbClr val="222222"/>
                </a:solidFill>
                <a:latin typeface="Verdana" panose="020B0604030504040204" pitchFamily="34" charset="0"/>
              </a:rPr>
              <a:t>  have already adopted cryptos in the present.</a:t>
            </a:r>
          </a:p>
          <a:p>
            <a:pPr>
              <a:buClr>
                <a:srgbClr val="8A6103"/>
              </a:buClr>
              <a:buSzPct val="130000"/>
            </a:pPr>
            <a:r>
              <a:rPr lang="en-US" sz="2400" dirty="0">
                <a:solidFill>
                  <a:srgbClr val="222222"/>
                </a:solidFill>
                <a:latin typeface="Verdana" panose="020B0604030504040204" pitchFamily="34" charset="0"/>
              </a:rPr>
              <a:t>So we developed a Crypto-ATM website which shows simple transaction of how a customer deposits coins and receive FIAT currencies and vice versa.</a:t>
            </a:r>
          </a:p>
          <a:p>
            <a:pPr>
              <a:buClr>
                <a:srgbClr val="8A6103"/>
              </a:buClr>
              <a:buSzPct val="130000"/>
            </a:pPr>
            <a:r>
              <a:rPr lang="en-US" sz="2400" dirty="0">
                <a:solidFill>
                  <a:srgbClr val="222222"/>
                </a:solidFill>
                <a:latin typeface="Verdana" panose="020B0604030504040204" pitchFamily="34" charset="0"/>
              </a:rPr>
              <a:t>This gives an idea to all of how transaction is done using cryptos.</a:t>
            </a:r>
            <a:endParaRPr lang="en-IN" sz="2400" dirty="0">
              <a:solidFill>
                <a:srgbClr val="222222"/>
              </a:solidFill>
              <a:latin typeface="Verdana" panose="020B0604030504040204" pitchFamily="34" charset="0"/>
            </a:endParaRPr>
          </a:p>
        </p:txBody>
      </p:sp>
    </p:spTree>
    <p:extLst>
      <p:ext uri="{BB962C8B-B14F-4D97-AF65-F5344CB8AC3E}">
        <p14:creationId xmlns:p14="http://schemas.microsoft.com/office/powerpoint/2010/main" val="3410161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927A1-1003-4699-8BAC-D3C62F84B0B2}"/>
              </a:ext>
            </a:extLst>
          </p:cNvPr>
          <p:cNvSpPr>
            <a:spLocks noGrp="1"/>
          </p:cNvSpPr>
          <p:nvPr>
            <p:ph type="title"/>
          </p:nvPr>
        </p:nvSpPr>
        <p:spPr>
          <a:xfrm>
            <a:off x="1205752" y="741643"/>
            <a:ext cx="10515600" cy="576169"/>
          </a:xfrm>
        </p:spPr>
        <p:txBody>
          <a:bodyPr>
            <a:noAutofit/>
          </a:bodyPr>
          <a:lstStyle/>
          <a:p>
            <a:r>
              <a:rPr lang="en-IN" sz="4000" u="sng" dirty="0"/>
              <a:t>What is a Crypto Exchange?</a:t>
            </a:r>
          </a:p>
        </p:txBody>
      </p:sp>
      <p:sp>
        <p:nvSpPr>
          <p:cNvPr id="3" name="Content Placeholder 2">
            <a:extLst>
              <a:ext uri="{FF2B5EF4-FFF2-40B4-BE49-F238E27FC236}">
                <a16:creationId xmlns:a16="http://schemas.microsoft.com/office/drawing/2014/main" id="{1B6EF32A-D4E5-412F-AA51-0E0A77BD2085}"/>
              </a:ext>
            </a:extLst>
          </p:cNvPr>
          <p:cNvSpPr>
            <a:spLocks noGrp="1"/>
          </p:cNvSpPr>
          <p:nvPr>
            <p:ph idx="1"/>
          </p:nvPr>
        </p:nvSpPr>
        <p:spPr>
          <a:xfrm>
            <a:off x="327212" y="2067672"/>
            <a:ext cx="10515600" cy="4351338"/>
          </a:xfrm>
        </p:spPr>
        <p:txBody>
          <a:bodyPr>
            <a:normAutofit/>
          </a:bodyPr>
          <a:lstStyle/>
          <a:p>
            <a:pPr>
              <a:buClr>
                <a:srgbClr val="8A6103"/>
              </a:buClr>
              <a:buSzPct val="130000"/>
            </a:pPr>
            <a:r>
              <a:rPr lang="en-US" sz="2400" dirty="0">
                <a:solidFill>
                  <a:srgbClr val="222222"/>
                </a:solidFill>
                <a:latin typeface="Verdana" panose="020B0604030504040204" pitchFamily="34" charset="0"/>
              </a:rPr>
              <a:t>A crypto exchange is a platform on which you can buy and sell cryptocurrency. You can use exchanges to trade one crypto for another — converting Bitcoin to Litecoin, for example — or to buy crypto using regular currency, like the U.S. Dollar.</a:t>
            </a:r>
          </a:p>
          <a:p>
            <a:pPr>
              <a:buClr>
                <a:srgbClr val="8A6103"/>
              </a:buClr>
              <a:buSzPct val="130000"/>
            </a:pPr>
            <a:r>
              <a:rPr lang="en-IN" sz="2400" dirty="0">
                <a:solidFill>
                  <a:srgbClr val="222222"/>
                </a:solidFill>
                <a:latin typeface="Verdana" panose="020B0604030504040204" pitchFamily="34" charset="0"/>
              </a:rPr>
              <a:t>Some of the known exchanges are </a:t>
            </a:r>
            <a:r>
              <a:rPr lang="en-IN" sz="2400" dirty="0" err="1">
                <a:solidFill>
                  <a:srgbClr val="222222"/>
                </a:solidFill>
                <a:latin typeface="Verdana" panose="020B0604030504040204" pitchFamily="34" charset="0"/>
              </a:rPr>
              <a:t>WazirX</a:t>
            </a:r>
            <a:r>
              <a:rPr lang="en-IN" sz="2400" dirty="0">
                <a:solidFill>
                  <a:srgbClr val="222222"/>
                </a:solidFill>
                <a:latin typeface="Verdana" panose="020B0604030504040204" pitchFamily="34" charset="0"/>
              </a:rPr>
              <a:t> and </a:t>
            </a:r>
            <a:r>
              <a:rPr lang="en-IN" sz="2400" dirty="0" err="1">
                <a:solidFill>
                  <a:srgbClr val="222222"/>
                </a:solidFill>
                <a:latin typeface="Verdana" panose="020B0604030504040204" pitchFamily="34" charset="0"/>
              </a:rPr>
              <a:t>Binance</a:t>
            </a:r>
            <a:r>
              <a:rPr lang="en-IN" sz="2400" dirty="0">
                <a:solidFill>
                  <a:srgbClr val="222222"/>
                </a:solidFill>
                <a:latin typeface="Verdana" panose="020B0604030504040204" pitchFamily="34" charset="0"/>
              </a:rPr>
              <a:t>.</a:t>
            </a:r>
          </a:p>
        </p:txBody>
      </p:sp>
    </p:spTree>
    <p:extLst>
      <p:ext uri="{BB962C8B-B14F-4D97-AF65-F5344CB8AC3E}">
        <p14:creationId xmlns:p14="http://schemas.microsoft.com/office/powerpoint/2010/main" val="2652389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194C3-748A-4B42-9CFF-78FDA907D813}"/>
              </a:ext>
            </a:extLst>
          </p:cNvPr>
          <p:cNvSpPr>
            <a:spLocks noGrp="1"/>
          </p:cNvSpPr>
          <p:nvPr>
            <p:ph type="title"/>
          </p:nvPr>
        </p:nvSpPr>
        <p:spPr/>
        <p:txBody>
          <a:bodyPr>
            <a:normAutofit fontScale="90000"/>
          </a:bodyPr>
          <a:lstStyle/>
          <a:p>
            <a:r>
              <a:rPr lang="en-IN" sz="4000" u="sng" dirty="0"/>
              <a:t>Differences between our project and crypto exchanges</a:t>
            </a:r>
          </a:p>
        </p:txBody>
      </p:sp>
      <p:sp>
        <p:nvSpPr>
          <p:cNvPr id="3" name="Content Placeholder 2">
            <a:extLst>
              <a:ext uri="{FF2B5EF4-FFF2-40B4-BE49-F238E27FC236}">
                <a16:creationId xmlns:a16="http://schemas.microsoft.com/office/drawing/2014/main" id="{7D2BD69F-1497-4E27-9E62-DCD9926DE547}"/>
              </a:ext>
            </a:extLst>
          </p:cNvPr>
          <p:cNvSpPr>
            <a:spLocks noGrp="1"/>
          </p:cNvSpPr>
          <p:nvPr>
            <p:ph idx="1"/>
          </p:nvPr>
        </p:nvSpPr>
        <p:spPr>
          <a:xfrm>
            <a:off x="3245506" y="1670840"/>
            <a:ext cx="8347873" cy="4681415"/>
          </a:xfrm>
        </p:spPr>
        <p:txBody>
          <a:bodyPr>
            <a:normAutofit fontScale="85000" lnSpcReduction="20000"/>
          </a:bodyPr>
          <a:lstStyle/>
          <a:p>
            <a:pPr>
              <a:buClr>
                <a:srgbClr val="8A6103"/>
              </a:buClr>
              <a:buSzPct val="130000"/>
            </a:pPr>
            <a:r>
              <a:rPr lang="en-US" sz="3100" dirty="0">
                <a:solidFill>
                  <a:srgbClr val="222222"/>
                </a:solidFill>
                <a:latin typeface="Verdana" panose="020B0604030504040204" pitchFamily="34" charset="0"/>
              </a:rPr>
              <a:t>Customers would be asked to provide their KYC at the exchanges, which might take up to two days. Our website, on the other hand, does not require the user to provide their KYC in order to complete a transaction.</a:t>
            </a:r>
          </a:p>
          <a:p>
            <a:pPr>
              <a:buClr>
                <a:srgbClr val="8A6103"/>
              </a:buClr>
              <a:buSzPct val="130000"/>
            </a:pPr>
            <a:r>
              <a:rPr lang="en-US" sz="3100" dirty="0">
                <a:solidFill>
                  <a:srgbClr val="222222"/>
                </a:solidFill>
                <a:latin typeface="Verdana" panose="020B0604030504040204" pitchFamily="34" charset="0"/>
              </a:rPr>
              <a:t>The value of a coin may fluctuate daily or hourly on exchanges. Our website maintains a consistent rate for coins.</a:t>
            </a:r>
          </a:p>
          <a:p>
            <a:pPr>
              <a:buClr>
                <a:srgbClr val="8A6103"/>
              </a:buClr>
              <a:buSzPct val="130000"/>
            </a:pPr>
            <a:r>
              <a:rPr lang="en-US" sz="3100" dirty="0">
                <a:solidFill>
                  <a:srgbClr val="222222"/>
                </a:solidFill>
                <a:latin typeface="Verdana" panose="020B0604030504040204" pitchFamily="34" charset="0"/>
              </a:rPr>
              <a:t>It may take some time for a customer’s crypto-coin to appear in their balance after they deposit it in the exchange. Our website, on the other hand, allows you to deposit coins immediately</a:t>
            </a:r>
            <a:r>
              <a:rPr lang="en-US" dirty="0"/>
              <a:t>.</a:t>
            </a:r>
            <a:endParaRPr lang="en-IN" dirty="0"/>
          </a:p>
        </p:txBody>
      </p:sp>
    </p:spTree>
    <p:extLst>
      <p:ext uri="{BB962C8B-B14F-4D97-AF65-F5344CB8AC3E}">
        <p14:creationId xmlns:p14="http://schemas.microsoft.com/office/powerpoint/2010/main" val="4229315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C9BE2-0C44-4515-AFBE-57447B4E0716}"/>
              </a:ext>
            </a:extLst>
          </p:cNvPr>
          <p:cNvSpPr>
            <a:spLocks noGrp="1"/>
          </p:cNvSpPr>
          <p:nvPr>
            <p:ph type="title"/>
          </p:nvPr>
        </p:nvSpPr>
        <p:spPr>
          <a:xfrm>
            <a:off x="1187824" y="141007"/>
            <a:ext cx="10515600" cy="1325563"/>
          </a:xfrm>
        </p:spPr>
        <p:txBody>
          <a:bodyPr>
            <a:normAutofit/>
          </a:bodyPr>
          <a:lstStyle/>
          <a:p>
            <a:r>
              <a:rPr lang="en-IN" sz="4000" b="1" dirty="0"/>
              <a:t>Crypto-ATM in real world</a:t>
            </a:r>
          </a:p>
        </p:txBody>
      </p:sp>
      <p:sp>
        <p:nvSpPr>
          <p:cNvPr id="3" name="Content Placeholder 2">
            <a:extLst>
              <a:ext uri="{FF2B5EF4-FFF2-40B4-BE49-F238E27FC236}">
                <a16:creationId xmlns:a16="http://schemas.microsoft.com/office/drawing/2014/main" id="{374FAF04-E901-462E-A9E0-68DF040EE02F}"/>
              </a:ext>
            </a:extLst>
          </p:cNvPr>
          <p:cNvSpPr>
            <a:spLocks noGrp="1"/>
          </p:cNvSpPr>
          <p:nvPr>
            <p:ph idx="1"/>
          </p:nvPr>
        </p:nvSpPr>
        <p:spPr>
          <a:xfrm>
            <a:off x="309283" y="1869982"/>
            <a:ext cx="10950388" cy="4683218"/>
          </a:xfrm>
        </p:spPr>
        <p:txBody>
          <a:bodyPr>
            <a:normAutofit/>
          </a:bodyPr>
          <a:lstStyle/>
          <a:p>
            <a:pPr>
              <a:buClr>
                <a:srgbClr val="8A6103"/>
              </a:buClr>
              <a:buSzPct val="130000"/>
            </a:pPr>
            <a:r>
              <a:rPr lang="en-US" sz="2400" dirty="0">
                <a:solidFill>
                  <a:srgbClr val="222222"/>
                </a:solidFill>
                <a:latin typeface="Verdana" panose="020B0604030504040204" pitchFamily="34" charset="0"/>
              </a:rPr>
              <a:t>The availability and presence of physical Crypto-ATMs in the real world motivated us to start this initiative.</a:t>
            </a:r>
          </a:p>
          <a:p>
            <a:pPr>
              <a:buClr>
                <a:srgbClr val="8A6103"/>
              </a:buClr>
              <a:buSzPct val="130000"/>
            </a:pPr>
            <a:r>
              <a:rPr lang="en-US" sz="2400" dirty="0">
                <a:solidFill>
                  <a:srgbClr val="222222"/>
                </a:solidFill>
                <a:latin typeface="Verdana" panose="020B0604030504040204" pitchFamily="34" charset="0"/>
              </a:rPr>
              <a:t>The one we developed as website has the same characteristics as those found in the actual world.</a:t>
            </a:r>
          </a:p>
          <a:p>
            <a:pPr>
              <a:buClr>
                <a:srgbClr val="8A6103"/>
              </a:buClr>
              <a:buSzPct val="130000"/>
            </a:pPr>
            <a:r>
              <a:rPr lang="en-IN" sz="2400" dirty="0">
                <a:solidFill>
                  <a:srgbClr val="222222"/>
                </a:solidFill>
                <a:latin typeface="Verdana" panose="020B0604030504040204" pitchFamily="34" charset="0"/>
              </a:rPr>
              <a:t>The world’s first Crypto-ATM was developed in Canada in 2013.</a:t>
            </a:r>
          </a:p>
          <a:p>
            <a:endParaRPr lang="en-IN" sz="2400" dirty="0"/>
          </a:p>
        </p:txBody>
      </p:sp>
    </p:spTree>
    <p:extLst>
      <p:ext uri="{BB962C8B-B14F-4D97-AF65-F5344CB8AC3E}">
        <p14:creationId xmlns:p14="http://schemas.microsoft.com/office/powerpoint/2010/main" val="3425854700"/>
      </p:ext>
    </p:extLst>
  </p:cSld>
  <p:clrMapOvr>
    <a:masterClrMapping/>
  </p:clrMapOvr>
</p:sld>
</file>

<file path=ppt/theme/theme1.xml><?xml version="1.0" encoding="utf-8"?>
<a:theme xmlns:a="http://schemas.openxmlformats.org/drawingml/2006/main" name="160522-bitcoin-template-16x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160522-bitcoin-template-16x9.pptx" id="{0937CE2B-D85A-46F4-9D20-4935A3CCC224}" vid="{22014049-A5B1-4C57-ADC8-C9BC391365BF}"/>
    </a:ext>
  </a:extLst>
</a:theme>
</file>

<file path=docProps/app.xml><?xml version="1.0" encoding="utf-8"?>
<Properties xmlns="http://schemas.openxmlformats.org/officeDocument/2006/extended-properties" xmlns:vt="http://schemas.openxmlformats.org/officeDocument/2006/docPropsVTypes">
  <Template>160522-bitcoin-template-16x9</Template>
  <TotalTime>5996</TotalTime>
  <Words>601</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Georgia</vt:lpstr>
      <vt:lpstr>Verdana</vt:lpstr>
      <vt:lpstr>160522-bitcoin-template-16x9</vt:lpstr>
      <vt:lpstr>Crypto-ATM</vt:lpstr>
      <vt:lpstr>Introduction</vt:lpstr>
      <vt:lpstr>What is Cryptocurrency?</vt:lpstr>
      <vt:lpstr>Cryptocurrency Wallet</vt:lpstr>
      <vt:lpstr>Vision of our Project</vt:lpstr>
      <vt:lpstr>What is a Crypto Exchange?</vt:lpstr>
      <vt:lpstr>Differences between our project and crypto exchanges</vt:lpstr>
      <vt:lpstr>Crypto-ATM in real world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Crypto-ATM</dc:title>
  <dc:creator>Akbar Mirza</dc:creator>
  <cp:lastModifiedBy>Akbar Mirza</cp:lastModifiedBy>
  <cp:revision>4</cp:revision>
  <dcterms:created xsi:type="dcterms:W3CDTF">2022-01-13T17:30:57Z</dcterms:created>
  <dcterms:modified xsi:type="dcterms:W3CDTF">2022-01-24T18:11:39Z</dcterms:modified>
</cp:coreProperties>
</file>