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146847056" r:id="rId9"/>
    <p:sldId id="265" r:id="rId10"/>
    <p:sldId id="26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7</a:t>
            </a:fld>
            <a:endParaRPr lang="en-IN"/>
          </a:p>
        </p:txBody>
      </p:sp>
    </p:spTree>
    <p:extLst>
      <p:ext uri="{BB962C8B-B14F-4D97-AF65-F5344CB8AC3E}">
        <p14:creationId xmlns:p14="http://schemas.microsoft.com/office/powerpoint/2010/main" val="3792356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3/25/2024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3/25/2024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3/25/2024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3/25/2024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GB" b="1" dirty="0">
                <a:solidFill>
                  <a:schemeClr val="accent1"/>
                </a:solidFill>
                <a:latin typeface="Times New Roman" panose="02020603050405020304" pitchFamily="18" charset="0"/>
                <a:cs typeface="Times New Roman" panose="02020603050405020304" pitchFamily="18" charset="0"/>
              </a:rPr>
              <a:t> Development of an Anti-Keylogger System for Enhanced Cybersecurity</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CAPSTONE PROJECT</a:t>
            </a:r>
          </a:p>
        </p:txBody>
      </p:sp>
      <p:sp>
        <p:nvSpPr>
          <p:cNvPr id="4" name="TextBox 3"/>
          <p:cNvSpPr txBox="1"/>
          <p:nvPr/>
        </p:nvSpPr>
        <p:spPr>
          <a:xfrm>
            <a:off x="3117529" y="4586365"/>
            <a:ext cx="7980183" cy="769441"/>
          </a:xfrm>
          <a:prstGeom prst="rect">
            <a:avLst/>
          </a:prstGeom>
          <a:noFill/>
        </p:spPr>
        <p:txBody>
          <a:bodyPr wrap="square" lIns="91440" tIns="45720" rIns="91440" bIns="45720" rtlCol="0" anchor="t">
            <a:spAutoFit/>
          </a:bodyPr>
          <a:lstStyle/>
          <a:p>
            <a:r>
              <a:rPr lang="en-US" sz="2000" b="1" dirty="0">
                <a:solidFill>
                  <a:schemeClr val="bg1"/>
                </a:solidFill>
                <a:latin typeface="Times New Roman" panose="02020603050405020304" pitchFamily="18" charset="0"/>
                <a:cs typeface="Times New Roman" panose="02020603050405020304" pitchFamily="18" charset="0"/>
              </a:rPr>
              <a:t>Presented By:</a:t>
            </a:r>
          </a:p>
          <a:p>
            <a:r>
              <a:rPr lang="en-US" sz="2400" b="1" dirty="0" smtClean="0">
                <a:solidFill>
                  <a:schemeClr val="bg1"/>
                </a:solidFill>
                <a:latin typeface="Times New Roman" panose="02020603050405020304" pitchFamily="18" charset="0"/>
                <a:cs typeface="Times New Roman" panose="02020603050405020304" pitchFamily="18" charset="0"/>
              </a:rPr>
              <a:t>VELUSAMY M </a:t>
            </a:r>
            <a:r>
              <a:rPr lang="en-US" sz="2000" b="1" dirty="0">
                <a:solidFill>
                  <a:schemeClr val="bg1"/>
                </a:solidFill>
                <a:latin typeface="Times New Roman" panose="02020603050405020304" pitchFamily="18" charset="0"/>
                <a:cs typeface="Times New Roman" panose="02020603050405020304" pitchFamily="18" charset="0"/>
              </a:rPr>
              <a:t>– Madha Engineering College - 69</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Real-time Keylogger Detection: Implement algorithms for immediate detection of keylogger activities, including signature-based identification and behavioral analysis.</a:t>
            </a:r>
          </a:p>
          <a:p>
            <a:r>
              <a:rPr lang="en-US" sz="2000" b="1" dirty="0">
                <a:latin typeface="Times New Roman" panose="02020603050405020304" pitchFamily="18" charset="0"/>
                <a:cs typeface="Times New Roman" panose="02020603050405020304" pitchFamily="18" charset="0"/>
              </a:rPr>
              <a:t>Keystroke Encryption: Develop encryption mechanisms to secure keystrokes from interception by potential keylogging software.</a:t>
            </a:r>
          </a:p>
          <a:p>
            <a:r>
              <a:rPr lang="en-US" sz="2000" b="1" dirty="0">
                <a:latin typeface="Times New Roman" panose="02020603050405020304" pitchFamily="18" charset="0"/>
                <a:cs typeface="Times New Roman" panose="02020603050405020304" pitchFamily="18" charset="0"/>
              </a:rPr>
              <a:t>User-Friendly Interface: Design an intuitive interface for easy configuration and monitoring of the anti-keylogger system, enhancing usability for administrators and end-users.</a:t>
            </a:r>
          </a:p>
          <a:p>
            <a:r>
              <a:rPr lang="en-US" sz="2000" b="1" dirty="0">
                <a:latin typeface="Times New Roman" panose="02020603050405020304" pitchFamily="18" charset="0"/>
                <a:cs typeface="Times New Roman" panose="02020603050405020304" pitchFamily="18" charset="0"/>
              </a:rPr>
              <a:t>Minimal System Impact: Ensure the system operates with minimal resource usage to avoid affecting overall device performance.</a:t>
            </a:r>
          </a:p>
          <a:p>
            <a:r>
              <a:rPr lang="en-US" sz="2000" b="1" dirty="0">
                <a:latin typeface="Times New Roman" panose="02020603050405020304" pitchFamily="18" charset="0"/>
                <a:cs typeface="Times New Roman" panose="02020603050405020304" pitchFamily="18" charset="0"/>
              </a:rPr>
              <a:t>Continuous Updates: Incorporate mechanisms for regular updates to adapt to evolving keylogger threats and integrate new security measures.</a:t>
            </a:r>
            <a:endParaRPr lang="en-US"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Kaspersky Lab. (2020). The Evolution of Keyloggers: How They Work and How to Detect Them. Retrieved from: https://www.kaspersky.com/resource-center/threats/keylogger</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Narayan, S., &amp; Jothi, P. (2021). An Analysis of Keyloggers and Detection Techniques. Journal of Cybersecurity and Information Management, 5(1), 12-25.</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McAfee. (2022). How to Protect Yourself from Keyloggers. Retrieved from: https://www.mcafee.com/enterprise/en-us/security-awareness/protect-against-threats/keyloggers.html</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Choudhury, A., &amp; Kundu, D. (2022). Development of an Anti-Keylogger System Using Machine Learning Techniques. Proceedings of the International Conference on Cybersecurity and Privacy (ICCP), 2022.</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Symantec. (2020). Keylogging: The Inside Story of the Hackers' </a:t>
            </a:r>
            <a:r>
              <a:rPr lang="en-GB" sz="2000" dirty="0" err="1">
                <a:solidFill>
                  <a:srgbClr val="0F0F0F"/>
                </a:solidFill>
                <a:latin typeface="Times New Roman" panose="02020603050405020304" pitchFamily="18" charset="0"/>
                <a:ea typeface="+mn-lt"/>
                <a:cs typeface="Times New Roman" panose="02020603050405020304" pitchFamily="18" charset="0"/>
              </a:rPr>
              <a:t>Favorite</a:t>
            </a:r>
            <a:r>
              <a:rPr lang="en-GB" sz="2000" dirty="0">
                <a:solidFill>
                  <a:srgbClr val="0F0F0F"/>
                </a:solidFill>
                <a:latin typeface="Times New Roman" panose="02020603050405020304" pitchFamily="18" charset="0"/>
                <a:ea typeface="+mn-lt"/>
                <a:cs typeface="Times New Roman" panose="02020603050405020304" pitchFamily="18" charset="0"/>
              </a:rPr>
              <a:t> Malware. Retrieved from: https://www.symantec.com/blogs/threat-intelligence/keylogger-inside-story-hackers-favorite-malware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6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38200" y="545405"/>
            <a:ext cx="10515600" cy="1325563"/>
          </a:xfrm>
        </p:spPr>
        <p:txBody>
          <a:bodyPr/>
          <a:lstStyle/>
          <a:p>
            <a:r>
              <a:rPr lang="en-US" b="1" dirty="0">
                <a:solidFill>
                  <a:srgbClr val="00206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(Technology Used)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(Output Image)</a:t>
            </a:r>
          </a:p>
          <a:p>
            <a:pPr marL="305435" indent="-305435"/>
            <a:r>
              <a:rPr lang="en-US" sz="2000" b="1" dirty="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Problem Statement</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26278" y="1232452"/>
            <a:ext cx="11029615" cy="4673324"/>
          </a:xfrm>
        </p:spPr>
        <p:txBody>
          <a:bodyPr>
            <a:normAutofit/>
          </a:bodyPr>
          <a:lstStyle/>
          <a:p>
            <a:r>
              <a:rPr lang="en-GB" sz="2000" dirty="0">
                <a:solidFill>
                  <a:srgbClr val="0F0F0F"/>
                </a:solidFill>
                <a:latin typeface="Times New Roman" panose="02020603050405020304" pitchFamily="18" charset="0"/>
                <a:ea typeface="+mn-lt"/>
                <a:cs typeface="Times New Roman" panose="02020603050405020304" pitchFamily="18" charset="0"/>
              </a:rPr>
              <a:t>With the pervasive use of computers and mobile devices in both personal and professional settings, the threat of unauthorized access to sensitive information through keyloggers has become a significant concern. Keyloggers, whether deployed maliciously or inadvertently, can compromise the security and privacy of individuals and organizations by capturing keystrokes, including passwords, financial information, and other confidential data.</a:t>
            </a:r>
          </a:p>
          <a:p>
            <a:r>
              <a:rPr lang="en-GB" sz="2000" dirty="0">
                <a:solidFill>
                  <a:srgbClr val="0F0F0F"/>
                </a:solidFill>
                <a:latin typeface="Times New Roman" panose="02020603050405020304" pitchFamily="18" charset="0"/>
                <a:ea typeface="+mn-lt"/>
                <a:cs typeface="Times New Roman" panose="02020603050405020304" pitchFamily="18" charset="0"/>
              </a:rPr>
              <a:t>The objective of this project is to develop an effective anti-keylogger system that can detect and prevent unauthorized keylogging activities on computers and mobile devices</a:t>
            </a:r>
          </a:p>
          <a:p>
            <a:pPr marL="0" indent="0">
              <a:buNone/>
            </a:pPr>
            <a:endParaRPr lang="en-GB" sz="2000" dirty="0">
              <a:solidFill>
                <a:srgbClr val="0F0F0F"/>
              </a:solidFill>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Proposed Solution</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156432"/>
            <a:ext cx="11613485" cy="5563973"/>
          </a:xfrm>
        </p:spPr>
        <p:txBody>
          <a:bodyPr vert="horz" lIns="91440" tIns="45720" rIns="91440" bIns="45720" rtlCol="0" anchor="ctr">
            <a:noAutofit/>
          </a:bodyPr>
          <a:lstStyle/>
          <a:p>
            <a:pPr marL="305435" indent="-305435"/>
            <a:r>
              <a:rPr lang="en-GB" sz="1800" dirty="0">
                <a:solidFill>
                  <a:srgbClr val="0F0F0F"/>
                </a:solidFill>
                <a:latin typeface="Times New Roman" panose="02020603050405020304" pitchFamily="18" charset="0"/>
                <a:ea typeface="+mn-lt"/>
                <a:cs typeface="Times New Roman" panose="02020603050405020304" pitchFamily="18" charset="0"/>
              </a:rPr>
              <a:t>Our proposed solution aims to address the pressing need for protection against unauthorized keylogging activities on computers and mobile devices. The development of an advanced anti-keylogger system will provide robust </a:t>
            </a:r>
            <a:r>
              <a:rPr lang="en-GB" sz="1800" dirty="0" err="1">
                <a:solidFill>
                  <a:srgbClr val="0F0F0F"/>
                </a:solidFill>
                <a:latin typeface="Times New Roman" panose="02020603050405020304" pitchFamily="18" charset="0"/>
                <a:ea typeface="+mn-lt"/>
                <a:cs typeface="Times New Roman" panose="02020603050405020304" pitchFamily="18" charset="0"/>
              </a:rPr>
              <a:t>defense</a:t>
            </a:r>
            <a:r>
              <a:rPr lang="en-GB" sz="1800" dirty="0">
                <a:solidFill>
                  <a:srgbClr val="0F0F0F"/>
                </a:solidFill>
                <a:latin typeface="Times New Roman" panose="02020603050405020304" pitchFamily="18" charset="0"/>
                <a:ea typeface="+mn-lt"/>
                <a:cs typeface="Times New Roman" panose="02020603050405020304" pitchFamily="18" charset="0"/>
              </a:rPr>
              <a:t> mechanisms to safeguard sensitive information from potential compromise.</a:t>
            </a:r>
          </a:p>
          <a:p>
            <a:pPr marL="305435" indent="-305435"/>
            <a:r>
              <a:rPr lang="en-GB" sz="1800" dirty="0">
                <a:solidFill>
                  <a:srgbClr val="0F0F0F"/>
                </a:solidFill>
                <a:latin typeface="Times New Roman" panose="02020603050405020304" pitchFamily="18" charset="0"/>
                <a:ea typeface="+mn-lt"/>
                <a:cs typeface="Times New Roman" panose="02020603050405020304" pitchFamily="18" charset="0"/>
              </a:rPr>
              <a:t>Detection and Identification:</a:t>
            </a:r>
          </a:p>
          <a:p>
            <a:pPr marL="629435" lvl="1" indent="-305435"/>
            <a:r>
              <a:rPr lang="en-GB" sz="1800" dirty="0">
                <a:solidFill>
                  <a:srgbClr val="0F0F0F"/>
                </a:solidFill>
                <a:latin typeface="Times New Roman" panose="02020603050405020304" pitchFamily="18" charset="0"/>
                <a:ea typeface="+mn-lt"/>
                <a:cs typeface="Times New Roman" panose="02020603050405020304" pitchFamily="18" charset="0"/>
              </a:rPr>
              <a:t>The anti-keylogger system will incorporate sophisticated algorithms capable of detecting and identifying both software and hardware keyloggers operating on the target devices. Through a combination of signature-based detection, heuristic analysis, and </a:t>
            </a:r>
            <a:r>
              <a:rPr lang="en-GB" sz="1800" dirty="0" smtClean="0">
                <a:solidFill>
                  <a:srgbClr val="0F0F0F"/>
                </a:solidFill>
                <a:latin typeface="Times New Roman" panose="02020603050405020304" pitchFamily="18" charset="0"/>
                <a:ea typeface="+mn-lt"/>
                <a:cs typeface="Times New Roman" panose="02020603050405020304" pitchFamily="18" charset="0"/>
              </a:rPr>
              <a:t>behavioural </a:t>
            </a:r>
            <a:r>
              <a:rPr lang="en-GB" sz="1800" dirty="0">
                <a:solidFill>
                  <a:srgbClr val="0F0F0F"/>
                </a:solidFill>
                <a:latin typeface="Times New Roman" panose="02020603050405020304" pitchFamily="18" charset="0"/>
                <a:ea typeface="+mn-lt"/>
                <a:cs typeface="Times New Roman" panose="02020603050405020304" pitchFamily="18" charset="0"/>
              </a:rPr>
              <a:t>monitoring, the system will accurately pinpoint instances of keylogging activity.</a:t>
            </a:r>
          </a:p>
          <a:p>
            <a:pPr marL="305435" indent="-305435"/>
            <a:r>
              <a:rPr lang="en-GB" sz="1800" dirty="0">
                <a:solidFill>
                  <a:srgbClr val="0F0F0F"/>
                </a:solidFill>
                <a:latin typeface="Times New Roman" panose="02020603050405020304" pitchFamily="18" charset="0"/>
                <a:ea typeface="+mn-lt"/>
                <a:cs typeface="Times New Roman" panose="02020603050405020304" pitchFamily="18" charset="0"/>
              </a:rPr>
              <a:t>Real-Time Protection:</a:t>
            </a:r>
          </a:p>
          <a:p>
            <a:pPr marL="629435" lvl="1" indent="-305435"/>
            <a:r>
              <a:rPr lang="en-GB" sz="1800" dirty="0">
                <a:solidFill>
                  <a:srgbClr val="0F0F0F"/>
                </a:solidFill>
                <a:latin typeface="Times New Roman" panose="02020603050405020304" pitchFamily="18" charset="0"/>
                <a:ea typeface="+mn-lt"/>
                <a:cs typeface="Times New Roman" panose="02020603050405020304" pitchFamily="18" charset="0"/>
              </a:rPr>
              <a:t>Upon detection of suspicious </a:t>
            </a:r>
            <a:r>
              <a:rPr lang="en-GB" sz="1800" dirty="0" err="1">
                <a:solidFill>
                  <a:srgbClr val="0F0F0F"/>
                </a:solidFill>
                <a:latin typeface="Times New Roman" panose="02020603050405020304" pitchFamily="18" charset="0"/>
                <a:ea typeface="+mn-lt"/>
                <a:cs typeface="Times New Roman" panose="02020603050405020304" pitchFamily="18" charset="0"/>
              </a:rPr>
              <a:t>keylogging</a:t>
            </a:r>
            <a:r>
              <a:rPr lang="en-GB" sz="1800" dirty="0">
                <a:solidFill>
                  <a:srgbClr val="0F0F0F"/>
                </a:solidFill>
                <a:latin typeface="Times New Roman" panose="02020603050405020304" pitchFamily="18" charset="0"/>
                <a:ea typeface="+mn-lt"/>
                <a:cs typeface="Times New Roman" panose="02020603050405020304" pitchFamily="18" charset="0"/>
              </a:rPr>
              <a:t> </a:t>
            </a:r>
            <a:r>
              <a:rPr lang="en-GB" sz="1800" dirty="0" smtClean="0">
                <a:solidFill>
                  <a:srgbClr val="0F0F0F"/>
                </a:solidFill>
                <a:latin typeface="Times New Roman" panose="02020603050405020304" pitchFamily="18" charset="0"/>
                <a:ea typeface="+mn-lt"/>
                <a:cs typeface="Times New Roman" panose="02020603050405020304" pitchFamily="18" charset="0"/>
              </a:rPr>
              <a:t>behaviour, </a:t>
            </a:r>
            <a:r>
              <a:rPr lang="en-GB" sz="1800" dirty="0">
                <a:solidFill>
                  <a:srgbClr val="0F0F0F"/>
                </a:solidFill>
                <a:latin typeface="Times New Roman" panose="02020603050405020304" pitchFamily="18" charset="0"/>
                <a:ea typeface="+mn-lt"/>
                <a:cs typeface="Times New Roman" panose="02020603050405020304" pitchFamily="18" charset="0"/>
              </a:rPr>
              <a:t>the system will immediately activate real-time protection measures. This will involve intercepting keystrokes and encrypting them before they reach any potential keylogging software, thereby preventing the unauthorized capture of sensitive data.</a:t>
            </a:r>
          </a:p>
          <a:p>
            <a:pPr marL="305435" indent="-305435"/>
            <a:r>
              <a:rPr lang="en-GB" sz="1800" dirty="0" smtClean="0">
                <a:solidFill>
                  <a:srgbClr val="0F0F0F"/>
                </a:solidFill>
                <a:latin typeface="Times New Roman" panose="02020603050405020304" pitchFamily="18" charset="0"/>
                <a:ea typeface="+mn-lt"/>
                <a:cs typeface="Times New Roman" panose="02020603050405020304" pitchFamily="18" charset="0"/>
              </a:rPr>
              <a:t>Behavioural </a:t>
            </a:r>
            <a:r>
              <a:rPr lang="en-GB" sz="1800" dirty="0">
                <a:solidFill>
                  <a:srgbClr val="0F0F0F"/>
                </a:solidFill>
                <a:latin typeface="Times New Roman" panose="02020603050405020304" pitchFamily="18" charset="0"/>
                <a:ea typeface="+mn-lt"/>
                <a:cs typeface="Times New Roman" panose="02020603050405020304" pitchFamily="18" charset="0"/>
              </a:rPr>
              <a:t>Analysis Techniques:</a:t>
            </a:r>
          </a:p>
          <a:p>
            <a:pPr marL="629435" lvl="1" indent="-305435"/>
            <a:r>
              <a:rPr lang="en-GB" sz="1800" dirty="0">
                <a:solidFill>
                  <a:srgbClr val="0F0F0F"/>
                </a:solidFill>
                <a:latin typeface="Times New Roman" panose="02020603050405020304" pitchFamily="18" charset="0"/>
                <a:ea typeface="+mn-lt"/>
                <a:cs typeface="Times New Roman" panose="02020603050405020304" pitchFamily="18" charset="0"/>
              </a:rPr>
              <a:t>Advanced </a:t>
            </a:r>
            <a:r>
              <a:rPr lang="en-GB" sz="1800" dirty="0" smtClean="0">
                <a:solidFill>
                  <a:srgbClr val="0F0F0F"/>
                </a:solidFill>
                <a:latin typeface="Times New Roman" panose="02020603050405020304" pitchFamily="18" charset="0"/>
                <a:ea typeface="+mn-lt"/>
                <a:cs typeface="Times New Roman" panose="02020603050405020304" pitchFamily="18" charset="0"/>
              </a:rPr>
              <a:t>behavioural </a:t>
            </a:r>
            <a:r>
              <a:rPr lang="en-GB" sz="1800" dirty="0">
                <a:solidFill>
                  <a:srgbClr val="0F0F0F"/>
                </a:solidFill>
                <a:latin typeface="Times New Roman" panose="02020603050405020304" pitchFamily="18" charset="0"/>
                <a:ea typeface="+mn-lt"/>
                <a:cs typeface="Times New Roman" panose="02020603050405020304" pitchFamily="18" charset="0"/>
              </a:rPr>
              <a:t>analysis techniques will be employed to identify and mitigate emerging keylogger threats. By </a:t>
            </a:r>
            <a:r>
              <a:rPr lang="en-GB" sz="1800" dirty="0" smtClean="0">
                <a:solidFill>
                  <a:srgbClr val="0F0F0F"/>
                </a:solidFill>
                <a:latin typeface="Times New Roman" panose="02020603050405020304" pitchFamily="18" charset="0"/>
                <a:ea typeface="+mn-lt"/>
                <a:cs typeface="Times New Roman" panose="02020603050405020304" pitchFamily="18" charset="0"/>
              </a:rPr>
              <a:t>analysing </a:t>
            </a:r>
            <a:r>
              <a:rPr lang="en-GB" sz="1800" dirty="0">
                <a:solidFill>
                  <a:srgbClr val="0F0F0F"/>
                </a:solidFill>
                <a:latin typeface="Times New Roman" panose="02020603050405020304" pitchFamily="18" charset="0"/>
                <a:ea typeface="+mn-lt"/>
                <a:cs typeface="Times New Roman" panose="02020603050405020304" pitchFamily="18" charset="0"/>
              </a:rPr>
              <a:t>user interactions, application </a:t>
            </a:r>
            <a:r>
              <a:rPr lang="en-GB" sz="1800" dirty="0" err="1">
                <a:solidFill>
                  <a:srgbClr val="0F0F0F"/>
                </a:solidFill>
                <a:latin typeface="Times New Roman" panose="02020603050405020304" pitchFamily="18" charset="0"/>
                <a:ea typeface="+mn-lt"/>
                <a:cs typeface="Times New Roman" panose="02020603050405020304" pitchFamily="18" charset="0"/>
              </a:rPr>
              <a:t>behavior</a:t>
            </a:r>
            <a:r>
              <a:rPr lang="en-GB" sz="1800" dirty="0">
                <a:solidFill>
                  <a:srgbClr val="0F0F0F"/>
                </a:solidFill>
                <a:latin typeface="Times New Roman" panose="02020603050405020304" pitchFamily="18" charset="0"/>
                <a:ea typeface="+mn-lt"/>
                <a:cs typeface="Times New Roman" panose="02020603050405020304" pitchFamily="18" charset="0"/>
              </a:rPr>
              <a:t>, and system processes, the system will detect anomalies indicative of keylogging activity and take proactive measures to neutralize potential threats.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Times New Roman" panose="02020603050405020304" pitchFamily="18" charset="0"/>
                <a:cs typeface="Times New Roman" panose="02020603050405020304" pitchFamily="18" charset="0"/>
              </a:rPr>
              <a:t>Proposed Solution</a:t>
            </a:r>
            <a:endParaRPr lang="en-IN" dirty="0"/>
          </a:p>
        </p:txBody>
      </p:sp>
      <p:sp>
        <p:nvSpPr>
          <p:cNvPr id="3" name="Content Placeholder 2"/>
          <p:cNvSpPr>
            <a:spLocks noGrp="1"/>
          </p:cNvSpPr>
          <p:nvPr>
            <p:ph idx="1"/>
          </p:nvPr>
        </p:nvSpPr>
        <p:spPr/>
        <p:txBody>
          <a:bodyPr/>
          <a:lstStyle/>
          <a:p>
            <a:pPr marL="305435" indent="-305435"/>
            <a:r>
              <a:rPr lang="en-GB" sz="1800" dirty="0">
                <a:solidFill>
                  <a:srgbClr val="0F0F0F"/>
                </a:solidFill>
                <a:latin typeface="Times New Roman" panose="02020603050405020304" pitchFamily="18" charset="0"/>
                <a:ea typeface="+mn-lt"/>
                <a:cs typeface="Times New Roman" panose="02020603050405020304" pitchFamily="18" charset="0"/>
              </a:rPr>
              <a:t>User-Friendly Interface:</a:t>
            </a:r>
          </a:p>
          <a:p>
            <a:pPr marL="629435" lvl="1" indent="-305435"/>
            <a:r>
              <a:rPr lang="en-GB" sz="1800" dirty="0">
                <a:solidFill>
                  <a:srgbClr val="0F0F0F"/>
                </a:solidFill>
                <a:latin typeface="Times New Roman" panose="02020603050405020304" pitchFamily="18" charset="0"/>
                <a:ea typeface="+mn-lt"/>
                <a:cs typeface="Times New Roman" panose="02020603050405020304" pitchFamily="18" charset="0"/>
              </a:rPr>
              <a:t>The anti-</a:t>
            </a:r>
            <a:r>
              <a:rPr lang="en-GB" sz="1800" dirty="0" err="1">
                <a:solidFill>
                  <a:srgbClr val="0F0F0F"/>
                </a:solidFill>
                <a:latin typeface="Times New Roman" panose="02020603050405020304" pitchFamily="18" charset="0"/>
                <a:ea typeface="+mn-lt"/>
                <a:cs typeface="Times New Roman" panose="02020603050405020304" pitchFamily="18" charset="0"/>
              </a:rPr>
              <a:t>keylogger</a:t>
            </a:r>
            <a:r>
              <a:rPr lang="en-GB" sz="1800" dirty="0">
                <a:solidFill>
                  <a:srgbClr val="0F0F0F"/>
                </a:solidFill>
                <a:latin typeface="Times New Roman" panose="02020603050405020304" pitchFamily="18" charset="0"/>
                <a:ea typeface="+mn-lt"/>
                <a:cs typeface="Times New Roman" panose="02020603050405020304" pitchFamily="18" charset="0"/>
              </a:rPr>
              <a:t> system will feature an intuitive and user-friendly interface, designed to facilitate easy configuration and monitoring. Users will have access to comprehensive dashboards, alerts, and reports, allowing them to stay informed about security status and take appropriate actions as needed.</a:t>
            </a:r>
          </a:p>
          <a:p>
            <a:pPr marL="305435" indent="-305435"/>
            <a:r>
              <a:rPr lang="en-GB" sz="1800" dirty="0">
                <a:solidFill>
                  <a:srgbClr val="0F0F0F"/>
                </a:solidFill>
                <a:latin typeface="Times New Roman" panose="02020603050405020304" pitchFamily="18" charset="0"/>
                <a:ea typeface="+mn-lt"/>
                <a:cs typeface="Times New Roman" panose="02020603050405020304" pitchFamily="18" charset="0"/>
              </a:rPr>
              <a:t>Minimal System Impact:</a:t>
            </a:r>
          </a:p>
          <a:p>
            <a:pPr marL="629435" lvl="1" indent="-305435"/>
            <a:r>
              <a:rPr lang="en-GB" sz="1800" dirty="0">
                <a:solidFill>
                  <a:srgbClr val="0F0F0F"/>
                </a:solidFill>
                <a:latin typeface="Times New Roman" panose="02020603050405020304" pitchFamily="18" charset="0"/>
                <a:ea typeface="+mn-lt"/>
                <a:cs typeface="Times New Roman" panose="02020603050405020304" pitchFamily="18" charset="0"/>
              </a:rPr>
              <a:t>Special attention will be given to minimizing system resource usage and overhead to ensure optimal performance and compatibility with various computing environments. The anti-</a:t>
            </a:r>
            <a:r>
              <a:rPr lang="en-GB" sz="1800" dirty="0" err="1">
                <a:solidFill>
                  <a:srgbClr val="0F0F0F"/>
                </a:solidFill>
                <a:latin typeface="Times New Roman" panose="02020603050405020304" pitchFamily="18" charset="0"/>
                <a:ea typeface="+mn-lt"/>
                <a:cs typeface="Times New Roman" panose="02020603050405020304" pitchFamily="18" charset="0"/>
              </a:rPr>
              <a:t>keylogger</a:t>
            </a:r>
            <a:r>
              <a:rPr lang="en-GB" sz="1800" dirty="0">
                <a:solidFill>
                  <a:srgbClr val="0F0F0F"/>
                </a:solidFill>
                <a:latin typeface="Times New Roman" panose="02020603050405020304" pitchFamily="18" charset="0"/>
                <a:ea typeface="+mn-lt"/>
                <a:cs typeface="Times New Roman" panose="02020603050405020304" pitchFamily="18" charset="0"/>
              </a:rPr>
              <a:t> system will operate efficiently in the background, without imposing undue burden on device performance or user experience.</a:t>
            </a:r>
          </a:p>
          <a:p>
            <a:pPr marL="305435" indent="-305435"/>
            <a:r>
              <a:rPr lang="en-GB" sz="1800" dirty="0">
                <a:solidFill>
                  <a:srgbClr val="0F0F0F"/>
                </a:solidFill>
                <a:latin typeface="Times New Roman" panose="02020603050405020304" pitchFamily="18" charset="0"/>
                <a:ea typeface="+mn-lt"/>
                <a:cs typeface="Times New Roman" panose="02020603050405020304" pitchFamily="18" charset="0"/>
              </a:rPr>
              <a:t>Continuous Updates and Integration:</a:t>
            </a:r>
          </a:p>
          <a:p>
            <a:pPr marL="629435" lvl="1" indent="-305435"/>
            <a:r>
              <a:rPr lang="en-GB" sz="1800" dirty="0">
                <a:solidFill>
                  <a:srgbClr val="0F0F0F"/>
                </a:solidFill>
                <a:latin typeface="Times New Roman" panose="02020603050405020304" pitchFamily="18" charset="0"/>
                <a:ea typeface="+mn-lt"/>
                <a:cs typeface="Times New Roman" panose="02020603050405020304" pitchFamily="18" charset="0"/>
              </a:rPr>
              <a:t>The system will be regularly updated to adapt to evolving </a:t>
            </a:r>
            <a:r>
              <a:rPr lang="en-GB" sz="1800" dirty="0" err="1">
                <a:solidFill>
                  <a:srgbClr val="0F0F0F"/>
                </a:solidFill>
                <a:latin typeface="Times New Roman" panose="02020603050405020304" pitchFamily="18" charset="0"/>
                <a:ea typeface="+mn-lt"/>
                <a:cs typeface="Times New Roman" panose="02020603050405020304" pitchFamily="18" charset="0"/>
              </a:rPr>
              <a:t>keylogger</a:t>
            </a:r>
            <a:r>
              <a:rPr lang="en-GB" sz="1800" dirty="0">
                <a:solidFill>
                  <a:srgbClr val="0F0F0F"/>
                </a:solidFill>
                <a:latin typeface="Times New Roman" panose="02020603050405020304" pitchFamily="18" charset="0"/>
                <a:ea typeface="+mn-lt"/>
                <a:cs typeface="Times New Roman" panose="02020603050405020304" pitchFamily="18" charset="0"/>
              </a:rPr>
              <a:t> threats and incorporate the latest security enhancements. Integration with threat intelligence feeds and collaboration with </a:t>
            </a:r>
            <a:r>
              <a:rPr lang="en-GB" sz="1800" dirty="0" smtClean="0">
                <a:solidFill>
                  <a:srgbClr val="0F0F0F"/>
                </a:solidFill>
                <a:latin typeface="Times New Roman" panose="02020603050405020304" pitchFamily="18" charset="0"/>
                <a:ea typeface="+mn-lt"/>
                <a:cs typeface="Times New Roman" panose="02020603050405020304" pitchFamily="18" charset="0"/>
              </a:rPr>
              <a:t>cyber security </a:t>
            </a:r>
            <a:r>
              <a:rPr lang="en-GB" sz="1800" dirty="0">
                <a:solidFill>
                  <a:srgbClr val="0F0F0F"/>
                </a:solidFill>
                <a:latin typeface="Times New Roman" panose="02020603050405020304" pitchFamily="18" charset="0"/>
                <a:ea typeface="+mn-lt"/>
                <a:cs typeface="Times New Roman" panose="02020603050405020304" pitchFamily="18" charset="0"/>
              </a:rPr>
              <a:t>experts will ensure timely responses to emerging threats, thereby maintaining the system's effectiveness over time.</a:t>
            </a:r>
            <a:endParaRPr lang="en-IN" sz="1800" dirty="0">
              <a:solidFill>
                <a:srgbClr val="0F0F0F"/>
              </a:solidFill>
              <a:latin typeface="Times New Roman" panose="02020603050405020304" pitchFamily="18" charset="0"/>
              <a:ea typeface="+mn-lt"/>
              <a:cs typeface="Times New Roman" panose="02020603050405020304" pitchFamily="18" charset="0"/>
            </a:endParaRPr>
          </a:p>
          <a:p>
            <a:endParaRPr lang="en-IN" dirty="0"/>
          </a:p>
        </p:txBody>
      </p:sp>
    </p:spTree>
    <p:extLst>
      <p:ext uri="{BB962C8B-B14F-4D97-AF65-F5344CB8AC3E}">
        <p14:creationId xmlns:p14="http://schemas.microsoft.com/office/powerpoint/2010/main" val="3705949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System  Approach</a:t>
            </a:r>
            <a:endParaRPr lang="en-US" sz="4400" dirty="0">
              <a:solidFill>
                <a:schemeClr val="accent1"/>
              </a:solidFill>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r>
              <a:rPr lang="en-GB" sz="1800" dirty="0">
                <a:solidFill>
                  <a:srgbClr val="0F0F0F"/>
                </a:solidFill>
                <a:latin typeface="Times New Roman" panose="02020603050405020304" pitchFamily="18" charset="0"/>
                <a:ea typeface="+mn-lt"/>
                <a:cs typeface="Times New Roman" panose="02020603050405020304" pitchFamily="18" charset="0"/>
              </a:rPr>
              <a:t>The system approach involves thorough requirement analysis followed by research-driven development, integrating components like detection algorithms, user-friendly interfaces, and rigorous testing to ensure a comprehensive and effective anti-keylogger solution, ultimately focusing on deployment, maintenance, and ongoing evaluation for continual enhancement and security assurance.</a:t>
            </a:r>
            <a:endParaRPr lang="en-IN" sz="1800"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8" name="Content Placeholder 37">
            <a:extLst>
              <a:ext uri="{FF2B5EF4-FFF2-40B4-BE49-F238E27FC236}">
                <a16:creationId xmlns="" xmlns:a16="http://schemas.microsoft.com/office/drawing/2014/main" id="{ACF36ED0-A22F-2498-58DD-7D7831BB33CB}"/>
              </a:ext>
            </a:extLst>
          </p:cNvPr>
          <p:cNvSpPr>
            <a:spLocks noGrp="1"/>
          </p:cNvSpPr>
          <p:nvPr>
            <p:ph idx="1"/>
          </p:nvPr>
        </p:nvSpPr>
        <p:spPr/>
        <p:txBody>
          <a:bodyPr>
            <a:normAutofit/>
          </a:bodyPr>
          <a:lstStyle/>
          <a:p>
            <a:r>
              <a:rPr lang="en-GB" sz="1800" dirty="0">
                <a:solidFill>
                  <a:srgbClr val="0F0F0F"/>
                </a:solidFill>
                <a:latin typeface="Times New Roman" panose="02020603050405020304" pitchFamily="18" charset="0"/>
                <a:ea typeface="+mn-lt"/>
                <a:cs typeface="Times New Roman" panose="02020603050405020304" pitchFamily="18" charset="0"/>
              </a:rPr>
              <a:t>Algorithm Development: </a:t>
            </a:r>
          </a:p>
          <a:p>
            <a:pPr lvl="1"/>
            <a:r>
              <a:rPr lang="en-GB" sz="1800" dirty="0">
                <a:solidFill>
                  <a:srgbClr val="0F0F0F"/>
                </a:solidFill>
                <a:latin typeface="Times New Roman" panose="02020603050405020304" pitchFamily="18" charset="0"/>
                <a:ea typeface="+mn-lt"/>
                <a:cs typeface="Times New Roman" panose="02020603050405020304" pitchFamily="18" charset="0"/>
              </a:rPr>
              <a:t>Design and refine detection algorithms incorporating signature-based identification, heuristic analysis, and behavioural monitoring to accurately identify keylogger activities. </a:t>
            </a:r>
          </a:p>
          <a:p>
            <a:pPr lvl="1"/>
            <a:r>
              <a:rPr lang="en-GB" sz="1800" dirty="0">
                <a:solidFill>
                  <a:srgbClr val="0F0F0F"/>
                </a:solidFill>
                <a:latin typeface="Times New Roman" panose="02020603050405020304" pitchFamily="18" charset="0"/>
                <a:ea typeface="+mn-lt"/>
                <a:cs typeface="Times New Roman" panose="02020603050405020304" pitchFamily="18" charset="0"/>
              </a:rPr>
              <a:t>Implement encryption algorithms for real-time protection, ensuring intercepted keystrokes are securely encrypted before reaching potential keylogging software. </a:t>
            </a:r>
          </a:p>
          <a:p>
            <a:r>
              <a:rPr lang="en-GB" sz="1800" dirty="0">
                <a:solidFill>
                  <a:srgbClr val="0F0F0F"/>
                </a:solidFill>
                <a:latin typeface="Times New Roman" panose="02020603050405020304" pitchFamily="18" charset="0"/>
                <a:ea typeface="+mn-lt"/>
                <a:cs typeface="Times New Roman" panose="02020603050405020304" pitchFamily="18" charset="0"/>
              </a:rPr>
              <a:t>Development Process: </a:t>
            </a:r>
          </a:p>
          <a:p>
            <a:pPr lvl="1"/>
            <a:r>
              <a:rPr lang="en-GB" sz="1800" dirty="0">
                <a:solidFill>
                  <a:srgbClr val="0F0F0F"/>
                </a:solidFill>
                <a:latin typeface="Times New Roman" panose="02020603050405020304" pitchFamily="18" charset="0"/>
                <a:ea typeface="+mn-lt"/>
                <a:cs typeface="Times New Roman" panose="02020603050405020304" pitchFamily="18" charset="0"/>
              </a:rPr>
              <a:t>Employ an iterative development process, starting with prototyping and incremental refinement of system components based on research findings and user feedback.</a:t>
            </a:r>
          </a:p>
          <a:p>
            <a:pPr lvl="1"/>
            <a:r>
              <a:rPr lang="en-GB" sz="1800" dirty="0">
                <a:solidFill>
                  <a:srgbClr val="0F0F0F"/>
                </a:solidFill>
                <a:latin typeface="Times New Roman" panose="02020603050405020304" pitchFamily="18" charset="0"/>
                <a:ea typeface="+mn-lt"/>
                <a:cs typeface="Times New Roman" panose="02020603050405020304" pitchFamily="18" charset="0"/>
              </a:rPr>
              <a:t> Utilize agile methodologies for flexibility and responsiveness to evolving requirements, with regular testing and integration cycles to validate functionality and performance.</a:t>
            </a:r>
            <a:endParaRPr lang="en-US" sz="1800" dirty="0">
              <a:solidFill>
                <a:srgbClr val="0F0F0F"/>
              </a:solidFill>
              <a:latin typeface="Times New Roman" panose="02020603050405020304" pitchFamily="18" charset="0"/>
              <a:ea typeface="+mn-lt"/>
              <a:cs typeface="Times New Roman" panose="02020603050405020304" pitchFamily="18" charset="0"/>
            </a:endParaRPr>
          </a:p>
        </p:txBody>
      </p:sp>
      <p:sp>
        <p:nvSpPr>
          <p:cNvPr id="4" name="Rectangle 2">
            <a:extLst>
              <a:ext uri="{FF2B5EF4-FFF2-40B4-BE49-F238E27FC236}">
                <a16:creationId xmlns="" xmlns:a16="http://schemas.microsoft.com/office/drawing/2014/main" id="{A6FCB389-267C-9A2C-AD49-47561C5BB3B1}"/>
              </a:ext>
            </a:extLst>
          </p:cNvPr>
          <p:cNvSpPr>
            <a:spLocks noChangeArrowheads="1"/>
          </p:cNvSpPr>
          <p:nvPr/>
        </p:nvSpPr>
        <p:spPr bwMode="auto">
          <a:xfrm>
            <a:off x="0" y="0"/>
            <a:ext cx="1589088"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
            </a: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40">
            <a:extLst>
              <a:ext uri="{FF2B5EF4-FFF2-40B4-BE49-F238E27FC236}">
                <a16:creationId xmlns="" xmlns:a16="http://schemas.microsoft.com/office/drawing/2014/main" id="{0CD531DB-13ED-F889-73F9-3C3E9FA0A76C}"/>
              </a:ext>
            </a:extLst>
          </p:cNvPr>
          <p:cNvSpPr>
            <a:spLocks noChangeArrowheads="1"/>
          </p:cNvSpPr>
          <p:nvPr/>
        </p:nvSpPr>
        <p:spPr bwMode="auto">
          <a:xfrm>
            <a:off x="152400" y="152400"/>
            <a:ext cx="1589088"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
            </a: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Result</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r>
              <a:rPr lang="en-GB" sz="2400" dirty="0">
                <a:solidFill>
                  <a:srgbClr val="0F0F0F"/>
                </a:solidFill>
                <a:latin typeface="Times New Roman" panose="02020603050405020304" pitchFamily="18" charset="0"/>
                <a:ea typeface="+mn-lt"/>
                <a:cs typeface="Times New Roman" panose="02020603050405020304" pitchFamily="18" charset="0"/>
              </a:rPr>
              <a:t>The development of our anti-keylogger system represents a crucial advancement in cybersecurity. Through rigorous research and innovative design, we have successfully created a solution that effectively detects and prevents unauthorized keylogging activities on computers and mobile devices. Our system enhances security, improves user experience, and stands ready to evolve alongside emerging threats, ensuring continued protection for individuals and organizations against the pervasive threat of keyloggers.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In conclusion, the development of our anti-keylogger system marks a significant milestone in cybersecurity. By addressing the pervasive threat of keyloggers, we've enhanced data security for individuals and organizations. Our solution provides effective detection and prevention of unauthorized keylogging activities on computers and mobile devices, bolstering overall security posture. Moving forward, ongoing vigilance and adaptation will be crucial to staying ahead of evolving threats and maintaining robust protection. Together, we can ensure a safer digital environment for all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5</TotalTime>
  <Words>1000</Words>
  <Application>Microsoft Office PowerPoint</Application>
  <PresentationFormat>Custom</PresentationFormat>
  <Paragraphs>61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 Development of an Anti-Keylogger System for Enhanced Cybersecurity</vt:lpstr>
      <vt:lpstr>OUTLINE</vt:lpstr>
      <vt:lpstr>Problem Statement</vt:lpstr>
      <vt:lpstr>Proposed Solution</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25</cp:revision>
  <dcterms:created xsi:type="dcterms:W3CDTF">2021-05-26T16:50:10Z</dcterms:created>
  <dcterms:modified xsi:type="dcterms:W3CDTF">2024-03-25T06:38:11Z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