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8D6B86-F234-4C76-883C-D6D3F5A9C550}" v="2" dt="2025-07-05T15:52:35.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ni Velumula" userId="d9e74cf823b43e14" providerId="LiveId" clId="{6C8D6B86-F234-4C76-883C-D6D3F5A9C550}"/>
    <pc:docChg chg="modSld">
      <pc:chgData name="Nandini Velumula" userId="d9e74cf823b43e14" providerId="LiveId" clId="{6C8D6B86-F234-4C76-883C-D6D3F5A9C550}" dt="2025-07-05T15:52:51.734" v="8" actId="1076"/>
      <pc:docMkLst>
        <pc:docMk/>
      </pc:docMkLst>
      <pc:sldChg chg="addSp modSp mod">
        <pc:chgData name="Nandini Velumula" userId="d9e74cf823b43e14" providerId="LiveId" clId="{6C8D6B86-F234-4C76-883C-D6D3F5A9C550}" dt="2025-07-05T15:52:51.734" v="8" actId="1076"/>
        <pc:sldMkLst>
          <pc:docMk/>
          <pc:sldMk cId="1635949419" sldId="263"/>
        </pc:sldMkLst>
        <pc:picChg chg="add mod">
          <ac:chgData name="Nandini Velumula" userId="d9e74cf823b43e14" providerId="LiveId" clId="{6C8D6B86-F234-4C76-883C-D6D3F5A9C550}" dt="2025-07-05T15:52:24.266" v="3" actId="1076"/>
          <ac:picMkLst>
            <pc:docMk/>
            <pc:sldMk cId="1635949419" sldId="263"/>
            <ac:picMk id="4" creationId="{2A101E01-A203-BB66-1FDA-F2590360F718}"/>
          </ac:picMkLst>
        </pc:picChg>
        <pc:picChg chg="add mod">
          <ac:chgData name="Nandini Velumula" userId="d9e74cf823b43e14" providerId="LiveId" clId="{6C8D6B86-F234-4C76-883C-D6D3F5A9C550}" dt="2025-07-05T15:52:51.734" v="8" actId="1076"/>
          <ac:picMkLst>
            <pc:docMk/>
            <pc:sldMk cId="1635949419" sldId="263"/>
            <ac:picMk id="6" creationId="{87473C2D-16CB-74F2-81CA-01FABE37945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8134767" y="1415588"/>
            <a:ext cx="4019043" cy="4136983"/>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46DCE95B-9C48-E3CB-8102-4E5C080D71C5}"/>
              </a:ext>
            </a:extLst>
          </p:cNvPr>
          <p:cNvSpPr txBox="1"/>
          <p:nvPr/>
        </p:nvSpPr>
        <p:spPr>
          <a:xfrm>
            <a:off x="0" y="2967134"/>
            <a:ext cx="6554755"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5DF4E9A9-725A-13E2-0576-C849E1390D08}"/>
              </a:ext>
            </a:extLst>
          </p:cNvPr>
          <p:cNvSpPr txBox="1"/>
          <p:nvPr/>
        </p:nvSpPr>
        <p:spPr>
          <a:xfrm>
            <a:off x="1849119" y="2626568"/>
            <a:ext cx="3890866" cy="797766"/>
          </a:xfrm>
          <a:prstGeom prst="rect">
            <a:avLst/>
          </a:prstGeom>
          <a:noFill/>
        </p:spPr>
        <p:txBody>
          <a:bodyPr wrap="square" rtlCol="0">
            <a:spAutoFit/>
          </a:bodyPr>
          <a:lstStyle/>
          <a:p>
            <a:endParaRPr lang="en-IN" dirty="0"/>
          </a:p>
        </p:txBody>
      </p:sp>
      <p:sp>
        <p:nvSpPr>
          <p:cNvPr id="10" name="Rectangle 1">
            <a:extLst>
              <a:ext uri="{FF2B5EF4-FFF2-40B4-BE49-F238E27FC236}">
                <a16:creationId xmlns:a16="http://schemas.microsoft.com/office/drawing/2014/main" id="{D7514A17-A3CA-9216-1FC7-F462D6CDBDEF}"/>
              </a:ext>
            </a:extLst>
          </p:cNvPr>
          <p:cNvSpPr>
            <a:spLocks noChangeArrowheads="1"/>
          </p:cNvSpPr>
          <p:nvPr/>
        </p:nvSpPr>
        <p:spPr bwMode="auto">
          <a:xfrm>
            <a:off x="199809" y="-5645322"/>
            <a:ext cx="7827515" cy="114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Water Quality Parameters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 how features like pH, turbidity, and dissolved oxygen affect water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&amp; Feature Engineering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normalize, and select relevant features from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and Train Models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model performance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Comparison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results to identify the most accurate and efficient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&amp; Interpretation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plots and feature importance to interpret model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Applications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models to predict water safety for environmental monitoring.</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1">
            <a:extLst>
              <a:ext uri="{FF2B5EF4-FFF2-40B4-BE49-F238E27FC236}">
                <a16:creationId xmlns:a16="http://schemas.microsoft.com/office/drawing/2014/main" id="{64F7CB0C-B82E-2254-406A-8B9AEC33A64A}"/>
              </a:ext>
            </a:extLst>
          </p:cNvPr>
          <p:cNvSpPr>
            <a:spLocks noChangeArrowheads="1"/>
          </p:cNvSpPr>
          <p:nvPr/>
        </p:nvSpPr>
        <p:spPr bwMode="auto">
          <a:xfrm>
            <a:off x="559837" y="-6417127"/>
            <a:ext cx="10851501" cy="1272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 for data analysis, model building, and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&amp; Frameworks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 for data manipulation.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 for numerical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 Seaborn – for data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 for machine learning models and evaluation metrics.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RMSE (Root Mean Squared Error)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 (Coefficient of Determination)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 Google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VS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3019A07E-788C-2ADA-BEBB-7D02206820ED}"/>
              </a:ext>
            </a:extLst>
          </p:cNvPr>
          <p:cNvSpPr>
            <a:spLocks noChangeArrowheads="1"/>
          </p:cNvSpPr>
          <p:nvPr/>
        </p:nvSpPr>
        <p:spPr bwMode="auto">
          <a:xfrm>
            <a:off x="1306286" y="-4752228"/>
            <a:ext cx="7116051"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Collected water quality data from public sources (e.g., Kaggle, UCI).</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 normalized, and selected key features for modeling.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Chose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prediction.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models using train-test split to learn patterns from the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Evaluated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RMSE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measure accuracy and error.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Deployment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the model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or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predictions.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9F17C572-479A-FDB0-60FD-BD132913F3B5}"/>
              </a:ext>
            </a:extLst>
          </p:cNvPr>
          <p:cNvSpPr txBox="1"/>
          <p:nvPr/>
        </p:nvSpPr>
        <p:spPr>
          <a:xfrm>
            <a:off x="871461" y="2269676"/>
            <a:ext cx="10017364" cy="2318648"/>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Access to clean and safe water is essential for health, agriculture, and industry. However, monitoring water quality manually is time-consuming, expensive, and often delayed.</a:t>
            </a:r>
          </a:p>
          <a:p>
            <a:pPr algn="just"/>
            <a:r>
              <a:rPr lang="en-US" sz="1800" dirty="0">
                <a:latin typeface="Times New Roman" panose="02020603050405020304" pitchFamily="18" charset="0"/>
                <a:cs typeface="Times New Roman" panose="02020603050405020304" pitchFamily="18" charset="0"/>
              </a:rPr>
              <a:t>There is a need for an </a:t>
            </a:r>
            <a:r>
              <a:rPr lang="en-US" sz="1800" b="1" dirty="0">
                <a:latin typeface="Times New Roman" panose="02020603050405020304" pitchFamily="18" charset="0"/>
                <a:cs typeface="Times New Roman" panose="02020603050405020304" pitchFamily="18" charset="0"/>
              </a:rPr>
              <a:t>automated, data-driven solution</a:t>
            </a:r>
            <a:r>
              <a:rPr lang="en-US" sz="1800" dirty="0">
                <a:latin typeface="Times New Roman" panose="02020603050405020304" pitchFamily="18" charset="0"/>
                <a:cs typeface="Times New Roman" panose="02020603050405020304" pitchFamily="18" charset="0"/>
              </a:rPr>
              <a:t> to </a:t>
            </a:r>
            <a:r>
              <a:rPr lang="en-US" sz="1800" b="1" dirty="0">
                <a:latin typeface="Times New Roman" panose="02020603050405020304" pitchFamily="18" charset="0"/>
                <a:cs typeface="Times New Roman" panose="02020603050405020304" pitchFamily="18" charset="0"/>
              </a:rPr>
              <a:t>predict water quality levels</a:t>
            </a:r>
            <a:r>
              <a:rPr lang="en-US" sz="1800" dirty="0">
                <a:latin typeface="Times New Roman" panose="02020603050405020304" pitchFamily="18" charset="0"/>
                <a:cs typeface="Times New Roman" panose="02020603050405020304" pitchFamily="18" charset="0"/>
              </a:rPr>
              <a:t> accurately using machine learning, based on measurable parameters like </a:t>
            </a:r>
            <a:r>
              <a:rPr lang="en-US" sz="1800" b="1" dirty="0">
                <a:latin typeface="Times New Roman" panose="02020603050405020304" pitchFamily="18" charset="0"/>
                <a:cs typeface="Times New Roman" panose="02020603050405020304" pitchFamily="18" charset="0"/>
              </a:rPr>
              <a:t>pH, turbidity, dissolved oxygen, and conductivity</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This project aims to develop a predictive model that can assist </a:t>
            </a:r>
            <a:r>
              <a:rPr lang="en-US" sz="1800" b="1" dirty="0">
                <a:latin typeface="Times New Roman" panose="02020603050405020304" pitchFamily="18" charset="0"/>
                <a:cs typeface="Times New Roman" panose="02020603050405020304" pitchFamily="18" charset="0"/>
              </a:rPr>
              <a:t>government agencies, industries, and communities</a:t>
            </a:r>
            <a:r>
              <a:rPr lang="en-US" sz="1800" dirty="0">
                <a:latin typeface="Times New Roman" panose="02020603050405020304" pitchFamily="18" charset="0"/>
                <a:cs typeface="Times New Roman" panose="02020603050405020304" pitchFamily="18" charset="0"/>
              </a:rPr>
              <a:t> in making timely decisions about water usage and treatment.</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8E5B3C2C-8112-D940-B40F-F93C946E7111}"/>
              </a:ext>
            </a:extLst>
          </p:cNvPr>
          <p:cNvSpPr txBox="1"/>
          <p:nvPr/>
        </p:nvSpPr>
        <p:spPr>
          <a:xfrm>
            <a:off x="1464905" y="1782200"/>
            <a:ext cx="8537511" cy="3252878"/>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address the issue of delayed and manual water quality testing, a </a:t>
            </a:r>
            <a:r>
              <a:rPr lang="en-US" b="1" dirty="0">
                <a:latin typeface="Times New Roman" panose="02020603050405020304" pitchFamily="18" charset="0"/>
                <a:cs typeface="Times New Roman" panose="02020603050405020304" pitchFamily="18" charset="0"/>
              </a:rPr>
              <a:t>machine learning-based predictive model</a:t>
            </a:r>
            <a:r>
              <a:rPr lang="en-US" dirty="0">
                <a:latin typeface="Times New Roman" panose="02020603050405020304" pitchFamily="18" charset="0"/>
                <a:cs typeface="Times New Roman" panose="02020603050405020304" pitchFamily="18" charset="0"/>
              </a:rPr>
              <a:t> was developed.</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a:t>
            </a:r>
            <a:r>
              <a:rPr lang="en-US" b="1" dirty="0">
                <a:latin typeface="Times New Roman" panose="02020603050405020304" pitchFamily="18" charset="0"/>
                <a:cs typeface="Times New Roman" panose="02020603050405020304" pitchFamily="18" charset="0"/>
              </a:rPr>
              <a:t>Random Forest Regression (RFR)</a:t>
            </a:r>
            <a:r>
              <a:rPr lang="en-US" dirty="0">
                <a:latin typeface="Times New Roman" panose="02020603050405020304" pitchFamily="18" charset="0"/>
                <a:cs typeface="Times New Roman" panose="02020603050405020304" pitchFamily="18" charset="0"/>
              </a:rPr>
              <a:t> to build a robust and accurate prediction model.</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the model on historical water quality data with features like:</a:t>
            </a:r>
          </a:p>
          <a:p>
            <a:pPr lvl="1" algn="just"/>
            <a:r>
              <a:rPr lang="en-US" b="1" dirty="0">
                <a:latin typeface="Times New Roman" panose="02020603050405020304" pitchFamily="18" charset="0"/>
                <a:cs typeface="Times New Roman" panose="02020603050405020304" pitchFamily="18" charset="0"/>
              </a:rPr>
              <a:t>       Dissolved Oxygen (DO)</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pH</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Turbidity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Conductivity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Temperature</a:t>
            </a:r>
            <a:r>
              <a:rPr lang="en-US" dirty="0">
                <a:latin typeface="Times New Roman" panose="02020603050405020304" pitchFamily="18" charset="0"/>
                <a:cs typeface="Times New Roman" panose="02020603050405020304" pitchFamily="18" charset="0"/>
              </a:rPr>
              <a:t>, etc.</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learns patterns from pollutant levels and predicts the </a:t>
            </a:r>
            <a:r>
              <a:rPr lang="en-US" b="1" dirty="0">
                <a:latin typeface="Times New Roman" panose="02020603050405020304" pitchFamily="18" charset="0"/>
                <a:cs typeface="Times New Roman" panose="02020603050405020304" pitchFamily="18" charset="0"/>
              </a:rPr>
              <a:t>Water Quality Index (WQI)</a:t>
            </a:r>
            <a:r>
              <a:rPr lang="en-US" dirty="0">
                <a:latin typeface="Times New Roman" panose="02020603050405020304" pitchFamily="18" charset="0"/>
                <a:cs typeface="Times New Roman" panose="02020603050405020304" pitchFamily="18" charset="0"/>
              </a:rPr>
              <a:t> or other quality indicators.</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Evaluated using </a:t>
            </a:r>
            <a:r>
              <a:rPr lang="en-US" b="1" dirty="0">
                <a:latin typeface="Times New Roman" panose="02020603050405020304" pitchFamily="18" charset="0"/>
                <a:cs typeface="Times New Roman" panose="02020603050405020304" pitchFamily="18" charset="0"/>
              </a:rPr>
              <a:t>RMSE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R² Score</a:t>
            </a:r>
            <a:r>
              <a:rPr lang="en-US" dirty="0">
                <a:latin typeface="Times New Roman" panose="02020603050405020304" pitchFamily="18" charset="0"/>
                <a:cs typeface="Times New Roman" panose="02020603050405020304" pitchFamily="18" charset="0"/>
              </a:rPr>
              <a:t> for accuracy.</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Deployed locally using </a:t>
            </a:r>
            <a:r>
              <a:rPr lang="en-US" b="1">
                <a:latin typeface="Times New Roman" panose="02020603050405020304" pitchFamily="18" charset="0"/>
                <a:cs typeface="Times New Roman" panose="02020603050405020304" pitchFamily="18" charset="0"/>
              </a:rPr>
              <a:t>Flask/ Streamlit</a:t>
            </a:r>
            <a:r>
              <a:rPr lang="en-US" dirty="0">
                <a:latin typeface="Times New Roman" panose="02020603050405020304" pitchFamily="18" charset="0"/>
                <a:cs typeface="Times New Roman" panose="02020603050405020304" pitchFamily="18" charset="0"/>
              </a:rPr>
              <a:t> to provide real-time water quality predictions based on input parameters.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A101E01-A203-BB66-1FDA-F2590360F718}"/>
              </a:ext>
            </a:extLst>
          </p:cNvPr>
          <p:cNvPicPr>
            <a:picLocks noChangeAspect="1"/>
          </p:cNvPicPr>
          <p:nvPr/>
        </p:nvPicPr>
        <p:blipFill>
          <a:blip r:embed="rId2"/>
          <a:stretch>
            <a:fillRect/>
          </a:stretch>
        </p:blipFill>
        <p:spPr>
          <a:xfrm>
            <a:off x="1041410" y="1631803"/>
            <a:ext cx="4156788" cy="4823927"/>
          </a:xfrm>
          <a:prstGeom prst="rect">
            <a:avLst/>
          </a:prstGeom>
        </p:spPr>
      </p:pic>
      <p:pic>
        <p:nvPicPr>
          <p:cNvPr id="6" name="Picture 5">
            <a:extLst>
              <a:ext uri="{FF2B5EF4-FFF2-40B4-BE49-F238E27FC236}">
                <a16:creationId xmlns:a16="http://schemas.microsoft.com/office/drawing/2014/main" id="{87473C2D-16CB-74F2-81CA-01FABE37945D}"/>
              </a:ext>
            </a:extLst>
          </p:cNvPr>
          <p:cNvPicPr>
            <a:picLocks noChangeAspect="1"/>
          </p:cNvPicPr>
          <p:nvPr/>
        </p:nvPicPr>
        <p:blipFill>
          <a:blip r:embed="rId3"/>
          <a:stretch>
            <a:fillRect/>
          </a:stretch>
        </p:blipFill>
        <p:spPr>
          <a:xfrm>
            <a:off x="5949770" y="1631803"/>
            <a:ext cx="4235502" cy="4823927"/>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BC0C954E-8948-8915-A3EC-86EBE1CC8F6A}"/>
              </a:ext>
            </a:extLst>
          </p:cNvPr>
          <p:cNvSpPr txBox="1"/>
          <p:nvPr/>
        </p:nvSpPr>
        <p:spPr>
          <a:xfrm>
            <a:off x="1707501" y="1915348"/>
            <a:ext cx="9246638" cy="267823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Potability determines the quality of water, which is one of the most important resources for existence. Traditionally, testing water quality required an expensive and time-consuming lab analysis. This study looked into an alternative machine learning method for predicting water quality using only a few simple water quality criteria. To estimate, a set of representative supervised machine learning algorithms was used. It would detect water of bad quality before it was released for consumption and notify the appropriate authorities It will hopefully reduce the number of individuals who drink low-quality water, lowering the risk of diseases like typhoid and diarrhea. In this case, using a prescriptive analysis based on projected values would result in future capabilities to assist decision and policy makers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131</TotalTime>
  <Words>646</Words>
  <Application>Microsoft Office PowerPoint</Application>
  <PresentationFormat>Widescreen</PresentationFormat>
  <Paragraphs>131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Nandini Velumula</cp:lastModifiedBy>
  <cp:revision>5</cp:revision>
  <dcterms:created xsi:type="dcterms:W3CDTF">2024-12-31T09:40:01Z</dcterms:created>
  <dcterms:modified xsi:type="dcterms:W3CDTF">2025-07-05T15:52:52Z</dcterms:modified>
</cp:coreProperties>
</file>