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58" d="100"/>
          <a:sy n="58" d="100"/>
        </p:scale>
        <p:origin x="96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2"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63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0" name="Holder 3"/>
          <p:cNvSpPr>
            <a:spLocks noGrp="1"/>
          </p:cNvSpPr>
          <p:nvPr>
            <p:ph type="body" idx="1"/>
          </p:nvPr>
        </p:nvSpPr>
        <p:spPr/>
        <p:txBody>
          <a:bodyPr bIns="0" lIns="0" rIns="0" tIns="0"/>
          <a:p/>
        </p:txBody>
      </p:sp>
      <p:sp>
        <p:nvSpPr>
          <p:cNvPr id="104864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4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6"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8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abc" TargetMode="External"/><Relationship Id="rId3" Type="http://schemas.openxmlformats.org/officeDocument/2006/relationships/image" Target="../media/image11.pn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abc" TargetMode="External"/><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mailto:velvizhi614@gmail.com" TargetMode="Externa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5715000" y="2405121"/>
            <a:ext cx="6781800" cy="447558"/>
          </a:xfrm>
          <a:prstGeom prst="rect"/>
        </p:spPr>
        <p:txBody>
          <a:bodyPr bIns="0" lIns="0" rIns="0" rtlCol="0" tIns="16510" vert="horz" wrap="square">
            <a:spAutoFit/>
          </a:bodyPr>
          <a:p>
            <a:pPr marL="12700">
              <a:lnSpc>
                <a:spcPct val="100000"/>
              </a:lnSpc>
              <a:spcBef>
                <a:spcPts val="130"/>
              </a:spcBef>
            </a:pPr>
            <a:r>
              <a:rPr dirty="0" sz="2800" lang="en-US">
                <a:latin typeface="Times New Roman" panose="02020603050405020304" pitchFamily="18" charset="0"/>
                <a:cs typeface="Times New Roman" panose="02020603050405020304" pitchFamily="18" charset="0"/>
              </a:rPr>
              <a:t>VELVIZHI V </a:t>
            </a:r>
            <a:r>
              <a:rPr dirty="0" sz="2800" lang="en-US" err="1">
                <a:latin typeface="Times New Roman" panose="02020603050405020304" pitchFamily="18" charset="0"/>
                <a:cs typeface="Times New Roman" panose="02020603050405020304" pitchFamily="18" charset="0"/>
              </a:rPr>
              <a:t>V</a:t>
            </a:r>
            <a:endParaRPr dirty="0" sz="2800" lang="en-US">
              <a:latin typeface="Times New Roman" panose="02020603050405020304" pitchFamily="18" charset="0"/>
              <a:cs typeface="Times New Roman" panose="02020603050405020304" pitchFamily="18" charset="0"/>
            </a:endParaRPr>
          </a:p>
        </p:txBody>
      </p:sp>
      <p:sp>
        <p:nvSpPr>
          <p:cNvPr id="1048601" name="object 8"/>
          <p:cNvSpPr txBox="1"/>
          <p:nvPr/>
        </p:nvSpPr>
        <p:spPr>
          <a:xfrm>
            <a:off x="6096000" y="3046844"/>
            <a:ext cx="4752976" cy="382156"/>
          </a:xfrm>
          <a:prstGeom prst="rect"/>
        </p:spPr>
        <p:txBody>
          <a:bodyPr bIns="0" lIns="0" rIns="0" rtlCol="0" tIns="12700" vert="horz" wrap="square">
            <a:spAutoFit/>
          </a:bodyPr>
          <a:p>
            <a:pPr marL="12700">
              <a:lnSpc>
                <a:spcPct val="100000"/>
              </a:lnSpc>
              <a:spcBef>
                <a:spcPts val="100"/>
              </a:spcBef>
            </a:pPr>
            <a:r>
              <a:rPr b="1" dirty="0" sz="2400" lang="en-IN">
                <a:solidFill>
                  <a:srgbClr val="2D936B"/>
                </a:solidFill>
                <a:latin typeface="Trebuchet MS"/>
                <a:cs typeface="Trebuchet MS"/>
              </a:rPr>
              <a:t>FINAL PROJECT</a:t>
            </a:r>
            <a:endParaRPr dirty="0"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1"/>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9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93" name="object 8"/>
          <p:cNvSpPr txBox="1"/>
          <p:nvPr/>
        </p:nvSpPr>
        <p:spPr>
          <a:xfrm>
            <a:off x="683259" y="6111875"/>
            <a:ext cx="1230630" cy="335280"/>
          </a:xfrm>
          <a:prstGeom prst="rect"/>
        </p:spPr>
        <p:txBody>
          <a:bodyPr bIns="0" lIns="0" rIns="0" rtlCol="0" tIns="16510" vert="horz" wrap="square">
            <a:spAutoFit/>
          </a:bodyPr>
          <a:p>
            <a:pPr marL="12700">
              <a:lnSpc>
                <a:spcPct val="100000"/>
              </a:lnSpc>
              <a:spcBef>
                <a:spcPts val="130"/>
              </a:spcBef>
            </a:pPr>
            <a:r>
              <a:rPr dirty="0" sz="2000" u="sng">
                <a:solidFill>
                  <a:srgbClr val="006FC0"/>
                </a:solidFill>
                <a:uFill>
                  <a:solidFill>
                    <a:srgbClr val="006FC0"/>
                  </a:solidFill>
                </a:uFill>
                <a:latin typeface="Trebuchet MS"/>
                <a:cs typeface="Trebuchet MS"/>
                <a:hlinkClick r:id="rId2"/>
              </a:rPr>
              <a:t>Demo</a:t>
            </a:r>
            <a:r>
              <a:rPr dirty="0" sz="2000" spc="10" u="sng">
                <a:solidFill>
                  <a:srgbClr val="006FC0"/>
                </a:solidFill>
                <a:uFill>
                  <a:solidFill>
                    <a:srgbClr val="006FC0"/>
                  </a:solidFill>
                </a:uFill>
                <a:latin typeface="Trebuchet MS"/>
                <a:cs typeface="Trebuchet MS"/>
                <a:hlinkClick r:id="rId2"/>
              </a:rPr>
              <a:t> </a:t>
            </a:r>
            <a:r>
              <a:rPr dirty="0" sz="2000" spc="-20" u="sng">
                <a:solidFill>
                  <a:srgbClr val="006FC0"/>
                </a:solidFill>
                <a:uFill>
                  <a:solidFill>
                    <a:srgbClr val="006FC0"/>
                  </a:solidFill>
                </a:uFill>
                <a:latin typeface="Trebuchet MS"/>
                <a:cs typeface="Trebuchet MS"/>
                <a:hlinkClick r:id="rId2"/>
              </a:rPr>
              <a:t>Link</a:t>
            </a:r>
            <a:endParaRPr sz="2000">
              <a:latin typeface="Trebuchet MS"/>
              <a:cs typeface="Trebuchet MS"/>
            </a:endParaRPr>
          </a:p>
        </p:txBody>
      </p:sp>
      <p:pic>
        <p:nvPicPr>
          <p:cNvPr id="2097167" name="Picture 9"/>
          <p:cNvPicPr>
            <a:picLocks noChangeAspect="1"/>
          </p:cNvPicPr>
          <p:nvPr/>
        </p:nvPicPr>
        <p:blipFill>
          <a:blip xmlns:r="http://schemas.openxmlformats.org/officeDocument/2006/relationships" r:embed="rId3"/>
          <a:stretch>
            <a:fillRect/>
          </a:stretch>
        </p:blipFill>
        <p:spPr>
          <a:xfrm>
            <a:off x="914400" y="1581145"/>
            <a:ext cx="4853484" cy="378143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7" name="object 7"/>
          <p:cNvSpPr txBox="1">
            <a:spLocks noGrp="1"/>
          </p:cNvSpPr>
          <p:nvPr>
            <p:ph type="title"/>
          </p:nvPr>
        </p:nvSpPr>
        <p:spPr>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9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11</a:t>
            </a:fld>
            <a:endParaRPr dirty="0" spc="-25"/>
          </a:p>
        </p:txBody>
      </p:sp>
      <p:sp>
        <p:nvSpPr>
          <p:cNvPr id="1048699" name="object 8"/>
          <p:cNvSpPr txBox="1"/>
          <p:nvPr/>
        </p:nvSpPr>
        <p:spPr>
          <a:xfrm>
            <a:off x="683259" y="6111875"/>
            <a:ext cx="1230630" cy="335280"/>
          </a:xfrm>
          <a:prstGeom prst="rect"/>
        </p:spPr>
        <p:txBody>
          <a:bodyPr bIns="0" lIns="0" rIns="0" rtlCol="0" tIns="16510" vert="horz" wrap="square">
            <a:spAutoFit/>
          </a:bodyPr>
          <a:p>
            <a:pPr marL="12700">
              <a:lnSpc>
                <a:spcPct val="100000"/>
              </a:lnSpc>
              <a:spcBef>
                <a:spcPts val="130"/>
              </a:spcBef>
            </a:pPr>
            <a:r>
              <a:rPr dirty="0" sz="2000" u="sng">
                <a:solidFill>
                  <a:srgbClr val="006FC0"/>
                </a:solidFill>
                <a:uFill>
                  <a:solidFill>
                    <a:srgbClr val="006FC0"/>
                  </a:solidFill>
                </a:uFill>
                <a:latin typeface="Trebuchet MS"/>
                <a:cs typeface="Trebuchet MS"/>
                <a:hlinkClick r:id="rId2"/>
              </a:rPr>
              <a:t>Demo</a:t>
            </a:r>
            <a:r>
              <a:rPr dirty="0" sz="2000" spc="10" u="sng">
                <a:solidFill>
                  <a:srgbClr val="006FC0"/>
                </a:solidFill>
                <a:uFill>
                  <a:solidFill>
                    <a:srgbClr val="006FC0"/>
                  </a:solidFill>
                </a:uFill>
                <a:latin typeface="Trebuchet MS"/>
                <a:cs typeface="Trebuchet MS"/>
                <a:hlinkClick r:id="rId2"/>
              </a:rPr>
              <a:t> </a:t>
            </a:r>
            <a:r>
              <a:rPr dirty="0" sz="2000" spc="-20" u="sng">
                <a:solidFill>
                  <a:srgbClr val="006FC0"/>
                </a:solidFill>
                <a:uFill>
                  <a:solidFill>
                    <a:srgbClr val="006FC0"/>
                  </a:solidFill>
                </a:uFill>
                <a:latin typeface="Trebuchet MS"/>
                <a:cs typeface="Trebuchet MS"/>
                <a:hlinkClick r:id="rId2"/>
              </a:rPr>
              <a:t>Link</a:t>
            </a:r>
            <a:endParaRPr dirty="0" sz="2000">
              <a:latin typeface="Trebuchet MS"/>
              <a:cs typeface="Trebuchet MS"/>
            </a:endParaRPr>
          </a:p>
        </p:txBody>
      </p:sp>
      <p:pic>
        <p:nvPicPr>
          <p:cNvPr id="2097169" name="Picture 10"/>
          <p:cNvPicPr>
            <a:picLocks noChangeAspect="1"/>
          </p:cNvPicPr>
          <p:nvPr/>
        </p:nvPicPr>
        <p:blipFill>
          <a:blip xmlns:r="http://schemas.openxmlformats.org/officeDocument/2006/relationships" r:embed="rId3"/>
          <a:stretch>
            <a:fillRect/>
          </a:stretch>
        </p:blipFill>
        <p:spPr>
          <a:xfrm>
            <a:off x="1295400" y="1485559"/>
            <a:ext cx="6858000" cy="430108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03" name="object 2"/>
          <p:cNvSpPr/>
          <p:nvPr/>
        </p:nvSpPr>
        <p:spPr>
          <a:xfrm>
            <a:off x="-42393" y="-962024"/>
            <a:ext cx="14800466" cy="8325262"/>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solidFill>
                <a:srgbClr val="00B0F0"/>
              </a:solidFill>
            </a:endParaRPr>
          </a:p>
        </p:txBody>
      </p:sp>
      <p:grpSp>
        <p:nvGrpSpPr>
          <p:cNvPr id="22" name="object 3"/>
          <p:cNvGrpSpPr/>
          <p:nvPr/>
        </p:nvGrpSpPr>
        <p:grpSpPr>
          <a:xfrm>
            <a:off x="7443849" y="0"/>
            <a:ext cx="4752975" cy="6863080"/>
            <a:chOff x="7443849" y="0"/>
            <a:chExt cx="4752975" cy="6863080"/>
          </a:xfrm>
        </p:grpSpPr>
        <p:sp>
          <p:nvSpPr>
            <p:cNvPr id="104860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7" name="object 17"/>
          <p:cNvSpPr txBox="1">
            <a:spLocks noGrp="1"/>
          </p:cNvSpPr>
          <p:nvPr>
            <p:ph type="ctrTitle"/>
          </p:nvPr>
        </p:nvSpPr>
        <p:spPr>
          <a:xfrm>
            <a:off x="739775" y="291147"/>
            <a:ext cx="3304540" cy="994092"/>
          </a:xfrm>
          <a:prstGeom prst="rect"/>
        </p:spPr>
        <p:txBody>
          <a:bodyPr bIns="0" lIns="0" rIns="0" rtlCol="0" tIns="460692" vert="horz" wrap="square">
            <a:spAutoFit/>
          </a:bodyPr>
          <a:p>
            <a:pPr marL="12700">
              <a:lnSpc>
                <a:spcPct val="100000"/>
              </a:lnSpc>
              <a:spcBef>
                <a:spcPts val="130"/>
              </a:spcBef>
            </a:pPr>
            <a:r>
              <a:rPr dirty="0" sz="3600" lang="en-US">
                <a:latin typeface="Times New Roman" panose="02020603050405020304" pitchFamily="18" charset="0"/>
                <a:cs typeface="Times New Roman" panose="02020603050405020304" pitchFamily="18" charset="0"/>
              </a:rPr>
              <a:t>PROJECT TITLE</a:t>
            </a:r>
          </a:p>
        </p:txBody>
      </p:sp>
      <p:sp>
        <p:nvSpPr>
          <p:cNvPr id="1048618" name="Subtitle 20"/>
          <p:cNvSpPr>
            <a:spLocks noGrp="1"/>
          </p:cNvSpPr>
          <p:nvPr>
            <p:ph type="subTitle" idx="4"/>
          </p:nvPr>
        </p:nvSpPr>
        <p:spPr>
          <a:xfrm>
            <a:off x="801392" y="2219290"/>
            <a:ext cx="10134600" cy="369332"/>
          </a:xfrm>
        </p:spPr>
        <p:txBody>
          <a:bodyPr/>
          <a:p>
            <a:r>
              <a:rPr dirty="0" sz="2400" lang="en-US">
                <a:solidFill>
                  <a:srgbClr val="0070C0"/>
                </a:solidFill>
                <a:latin typeface="Times New Roman" panose="02020603050405020304" pitchFamily="18" charset="0"/>
                <a:cs typeface="Times New Roman" panose="02020603050405020304" pitchFamily="18" charset="0"/>
              </a:rPr>
              <a:t>IMAGE GENERATION  USING GENERATIVE ADVERSARIAL NETWORK</a:t>
            </a:r>
            <a:endParaRPr dirty="0" sz="2400" lang="en-IN">
              <a:solidFill>
                <a:srgbClr val="0070C0"/>
              </a:solidFill>
            </a:endParaRPr>
          </a:p>
        </p:txBody>
      </p:sp>
      <p:sp>
        <p:nvSpPr>
          <p:cNvPr id="1048619"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0" name="Subtitle 20"/>
          <p:cNvSpPr txBox="1"/>
          <p:nvPr/>
        </p:nvSpPr>
        <p:spPr>
          <a:xfrm>
            <a:off x="1139232" y="2765465"/>
            <a:ext cx="9913536" cy="304800"/>
          </a:xfrm>
          <a:prstGeom prst="rect"/>
        </p:spPr>
        <p:txBody>
          <a:bodyPr bIns="0" lIns="0" rIns="0" tIns="0" wrap="square">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dirty="0" sz="2000" lang="en-US">
                <a:solidFill>
                  <a:srgbClr val="0070C0"/>
                </a:solidFill>
                <a:latin typeface="Times New Roman" panose="02020603050405020304" pitchFamily="18" charset="0"/>
                <a:cs typeface="Times New Roman" panose="02020603050405020304" pitchFamily="18" charset="0"/>
              </a:rPr>
              <a:t>DEPARTMENT OF </a:t>
            </a:r>
            <a:r>
              <a:rPr dirty="0" sz="2000" lang="en-US">
                <a:solidFill>
                  <a:srgbClr val="0070C0"/>
                </a:solidFill>
                <a:latin typeface="Times New Roman" panose="02020603050405020304" pitchFamily="18" charset="0"/>
                <a:cs typeface="Times New Roman" panose="02020603050405020304" pitchFamily="18" charset="0"/>
              </a:rPr>
              <a:t>C</a:t>
            </a:r>
            <a:r>
              <a:rPr dirty="0" sz="2000" lang="en-US">
                <a:solidFill>
                  <a:srgbClr val="0070C0"/>
                </a:solidFill>
                <a:latin typeface="Times New Roman" panose="02020603050405020304" pitchFamily="18" charset="0"/>
                <a:cs typeface="Times New Roman" panose="02020603050405020304" pitchFamily="18" charset="0"/>
              </a:rPr>
              <a:t>OMPUTER SCIENCE AND ENGINEERING</a:t>
            </a:r>
            <a:endParaRPr dirty="0" sz="2000" lang="en-IN">
              <a:solidFill>
                <a:srgbClr val="0070C0"/>
              </a:solidFill>
            </a:endParaRPr>
          </a:p>
        </p:txBody>
      </p:sp>
      <p:sp>
        <p:nvSpPr>
          <p:cNvPr id="1048621" name="Subtitle 20"/>
          <p:cNvSpPr txBox="1"/>
          <p:nvPr/>
        </p:nvSpPr>
        <p:spPr>
          <a:xfrm>
            <a:off x="381274" y="5110862"/>
            <a:ext cx="5204186" cy="1219200"/>
          </a:xfrm>
          <a:prstGeom prst="rect"/>
        </p:spPr>
        <p:txBody>
          <a:bodyPr bIns="0" lIns="0" rIns="0" tIns="0" wrap="square">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dirty="0" sz="2000" lang="en-US">
                <a:solidFill>
                  <a:srgbClr val="0070C0"/>
                </a:solidFill>
                <a:latin typeface="Times New Roman" panose="02020603050405020304" pitchFamily="18" charset="0"/>
                <a:cs typeface="Times New Roman" panose="02020603050405020304" pitchFamily="18" charset="0"/>
              </a:rPr>
              <a:t>PRESENTED BY </a:t>
            </a:r>
            <a:r>
              <a:rPr sz="2000" lang="en-US">
                <a:solidFill>
                  <a:srgbClr val="0070C0"/>
                </a:solidFill>
                <a:latin typeface="Times New Roman" panose="02020603050405020304" pitchFamily="18" charset="0"/>
                <a:cs typeface="Times New Roman" panose="02020603050405020304" pitchFamily="18" charset="0"/>
              </a:rPr>
              <a:t>: VELVIZHI V V</a:t>
            </a:r>
            <a:endParaRPr dirty="0" sz="2000" lang="en-US">
              <a:solidFill>
                <a:srgbClr val="0070C0"/>
              </a:solidFill>
              <a:latin typeface="Times New Roman" panose="02020603050405020304" pitchFamily="18" charset="0"/>
              <a:cs typeface="Times New Roman" panose="02020603050405020304" pitchFamily="18" charset="0"/>
            </a:endParaRPr>
          </a:p>
          <a:p>
            <a:r>
              <a:rPr dirty="0" sz="2000" lang="en-US">
                <a:solidFill>
                  <a:srgbClr val="0070C0"/>
                </a:solidFill>
                <a:latin typeface="Times New Roman" panose="02020603050405020304" pitchFamily="18" charset="0"/>
                <a:cs typeface="Times New Roman" panose="02020603050405020304" pitchFamily="18" charset="0"/>
              </a:rPr>
              <a:t>REGISTER NUMBER : 813821104115</a:t>
            </a:r>
            <a:endParaRPr dirty="0" sz="2000" lang="en-IN">
              <a:solidFill>
                <a:srgbClr val="0070C0"/>
              </a:solidFill>
            </a:endParaRPr>
          </a:p>
          <a:p>
            <a:r>
              <a:rPr dirty="0" sz="2000" lang="en-US">
                <a:solidFill>
                  <a:srgbClr val="0070C0"/>
                </a:solidFill>
                <a:latin typeface="Times New Roman" panose="02020603050405020304" pitchFamily="18" charset="0"/>
                <a:cs typeface="Times New Roman" panose="02020603050405020304" pitchFamily="18" charset="0"/>
              </a:rPr>
              <a:t>N</a:t>
            </a:r>
            <a:r>
              <a:rPr dirty="0" sz="2000" lang="en-US">
                <a:solidFill>
                  <a:srgbClr val="0070C0"/>
                </a:solidFill>
                <a:latin typeface="Times New Roman" panose="02020603050405020304" pitchFamily="18" charset="0"/>
                <a:cs typeface="Times New Roman" panose="02020603050405020304" pitchFamily="18" charset="0"/>
              </a:rPr>
              <a:t>M</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I</a:t>
            </a:r>
            <a:r>
              <a:rPr dirty="0" sz="2000" lang="en-US">
                <a:solidFill>
                  <a:srgbClr val="0070C0"/>
                </a:solidFill>
                <a:latin typeface="Times New Roman" panose="02020603050405020304" pitchFamily="18" charset="0"/>
                <a:cs typeface="Times New Roman" panose="02020603050405020304" pitchFamily="18" charset="0"/>
              </a:rPr>
              <a:t>D</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hlinkClick r:id="rId3"/>
              </a:rPr>
              <a:t>v</a:t>
            </a:r>
            <a:r>
              <a:rPr dirty="0" sz="2000" lang="en-US">
                <a:solidFill>
                  <a:srgbClr val="0070C0"/>
                </a:solidFill>
                <a:latin typeface="Times New Roman" panose="02020603050405020304" pitchFamily="18" charset="0"/>
                <a:cs typeface="Times New Roman" panose="02020603050405020304" pitchFamily="18" charset="0"/>
                <a:hlinkClick r:id="rId3"/>
              </a:rPr>
              <a:t>e</a:t>
            </a:r>
            <a:r>
              <a:rPr dirty="0" sz="2000" lang="en-US">
                <a:solidFill>
                  <a:srgbClr val="0070C0"/>
                </a:solidFill>
                <a:latin typeface="Times New Roman" panose="02020603050405020304" pitchFamily="18" charset="0"/>
                <a:cs typeface="Times New Roman" panose="02020603050405020304" pitchFamily="18" charset="0"/>
                <a:hlinkClick r:id="rId3"/>
              </a:rPr>
              <a:t>l</a:t>
            </a:r>
            <a:r>
              <a:rPr dirty="0" sz="2000" lang="en-US">
                <a:solidFill>
                  <a:srgbClr val="0070C0"/>
                </a:solidFill>
                <a:latin typeface="Times New Roman" panose="02020603050405020304" pitchFamily="18" charset="0"/>
                <a:cs typeface="Times New Roman" panose="02020603050405020304" pitchFamily="18" charset="0"/>
                <a:hlinkClick r:id="rId3"/>
              </a:rPr>
              <a:t>vizhi614@gmail.com</a:t>
            </a:r>
            <a:endParaRPr dirty="0" sz="2000" lang="en-IN">
              <a:solidFill>
                <a:srgbClr val="0070C0"/>
              </a:solidFill>
            </a:endParaRPr>
          </a:p>
          <a:p>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a</a:t>
            </a:r>
            <a:r>
              <a:rPr dirty="0" sz="2000" lang="en-US">
                <a:solidFill>
                  <a:srgbClr val="0070C0"/>
                </a:solidFill>
                <a:latin typeface="Times New Roman" panose="02020603050405020304" pitchFamily="18" charset="0"/>
                <a:cs typeface="Times New Roman" panose="02020603050405020304" pitchFamily="18" charset="0"/>
              </a:rPr>
              <a:t>u</a:t>
            </a:r>
            <a:r>
              <a:rPr dirty="0" sz="2000" lang="en-US">
                <a:solidFill>
                  <a:srgbClr val="0070C0"/>
                </a:solidFill>
                <a:latin typeface="Times New Roman" panose="02020603050405020304" pitchFamily="18" charset="0"/>
                <a:cs typeface="Times New Roman" panose="02020603050405020304" pitchFamily="18" charset="0"/>
              </a:rPr>
              <a:t>8</a:t>
            </a:r>
            <a:r>
              <a:rPr dirty="0" sz="2000" lang="en-US">
                <a:solidFill>
                  <a:srgbClr val="0070C0"/>
                </a:solidFill>
                <a:latin typeface="Times New Roman" panose="02020603050405020304" pitchFamily="18" charset="0"/>
                <a:cs typeface="Times New Roman" panose="02020603050405020304" pitchFamily="18" charset="0"/>
              </a:rPr>
              <a:t>1</a:t>
            </a:r>
            <a:r>
              <a:rPr dirty="0" sz="2000" lang="en-US">
                <a:solidFill>
                  <a:srgbClr val="0070C0"/>
                </a:solidFill>
                <a:latin typeface="Times New Roman" panose="02020603050405020304" pitchFamily="18" charset="0"/>
                <a:cs typeface="Times New Roman" panose="02020603050405020304" pitchFamily="18" charset="0"/>
              </a:rPr>
              <a:t>3</a:t>
            </a:r>
            <a:r>
              <a:rPr dirty="0" sz="2000" lang="en-US">
                <a:solidFill>
                  <a:srgbClr val="0070C0"/>
                </a:solidFill>
                <a:latin typeface="Times New Roman" panose="02020603050405020304" pitchFamily="18" charset="0"/>
                <a:cs typeface="Times New Roman" panose="02020603050405020304" pitchFamily="18" charset="0"/>
              </a:rPr>
              <a:t>8</a:t>
            </a:r>
            <a:r>
              <a:rPr dirty="0" sz="2000" lang="en-US">
                <a:solidFill>
                  <a:srgbClr val="0070C0"/>
                </a:solidFill>
                <a:latin typeface="Times New Roman" panose="02020603050405020304" pitchFamily="18" charset="0"/>
                <a:cs typeface="Times New Roman" panose="02020603050405020304" pitchFamily="18" charset="0"/>
              </a:rPr>
              <a:t>2</a:t>
            </a:r>
            <a:r>
              <a:rPr dirty="0" sz="2000" lang="en-US">
                <a:solidFill>
                  <a:srgbClr val="0070C0"/>
                </a:solidFill>
                <a:latin typeface="Times New Roman" panose="02020603050405020304" pitchFamily="18" charset="0"/>
                <a:cs typeface="Times New Roman" panose="02020603050405020304" pitchFamily="18" charset="0"/>
              </a:rPr>
              <a:t>1</a:t>
            </a:r>
            <a:r>
              <a:rPr dirty="0" sz="2000" lang="en-US">
                <a:solidFill>
                  <a:srgbClr val="0070C0"/>
                </a:solidFill>
                <a:latin typeface="Times New Roman" panose="02020603050405020304" pitchFamily="18" charset="0"/>
                <a:cs typeface="Times New Roman" panose="02020603050405020304" pitchFamily="18" charset="0"/>
              </a:rPr>
              <a:t>1</a:t>
            </a:r>
            <a:r>
              <a:rPr dirty="0" sz="2000" lang="en-US">
                <a:solidFill>
                  <a:srgbClr val="0070C0"/>
                </a:solidFill>
                <a:latin typeface="Times New Roman" panose="02020603050405020304" pitchFamily="18" charset="0"/>
                <a:cs typeface="Times New Roman" panose="02020603050405020304" pitchFamily="18" charset="0"/>
              </a:rPr>
              <a:t>0</a:t>
            </a:r>
            <a:r>
              <a:rPr dirty="0" sz="2000" lang="en-US">
                <a:solidFill>
                  <a:srgbClr val="0070C0"/>
                </a:solidFill>
                <a:latin typeface="Times New Roman" panose="02020603050405020304" pitchFamily="18" charset="0"/>
                <a:cs typeface="Times New Roman" panose="02020603050405020304" pitchFamily="18" charset="0"/>
              </a:rPr>
              <a:t>4</a:t>
            </a:r>
            <a:r>
              <a:rPr dirty="0" sz="2000" lang="en-US">
                <a:solidFill>
                  <a:srgbClr val="0070C0"/>
                </a:solidFill>
                <a:latin typeface="Times New Roman" panose="02020603050405020304" pitchFamily="18" charset="0"/>
                <a:cs typeface="Times New Roman" panose="02020603050405020304" pitchFamily="18" charset="0"/>
              </a:rPr>
              <a:t>1</a:t>
            </a:r>
            <a:r>
              <a:rPr dirty="0" sz="2000" lang="en-US">
                <a:solidFill>
                  <a:srgbClr val="0070C0"/>
                </a:solidFill>
                <a:latin typeface="Times New Roman" panose="02020603050405020304" pitchFamily="18" charset="0"/>
                <a:cs typeface="Times New Roman" panose="02020603050405020304" pitchFamily="18" charset="0"/>
              </a:rPr>
              <a:t>1</a:t>
            </a:r>
            <a:r>
              <a:rPr dirty="0" sz="2000" lang="en-US">
                <a:solidFill>
                  <a:srgbClr val="0070C0"/>
                </a:solidFill>
                <a:latin typeface="Times New Roman" panose="02020603050405020304" pitchFamily="18" charset="0"/>
                <a:cs typeface="Times New Roman" panose="02020603050405020304" pitchFamily="18" charset="0"/>
              </a:rPr>
              <a:t>5</a:t>
            </a:r>
            <a:r>
              <a:rPr dirty="0" sz="2000" lang="en-US">
                <a:solidFill>
                  <a:srgbClr val="0070C0"/>
                </a:solidFill>
                <a:latin typeface="Times New Roman" panose="02020603050405020304" pitchFamily="18" charset="0"/>
                <a:cs typeface="Times New Roman" panose="02020603050405020304" pitchFamily="18" charset="0"/>
              </a:rPr>
              <a:t> </a:t>
            </a:r>
            <a:r>
              <a:rPr dirty="0" sz="2000" lang="en-US">
                <a:solidFill>
                  <a:srgbClr val="0070C0"/>
                </a:solidFill>
                <a:latin typeface="Times New Roman" panose="02020603050405020304" pitchFamily="18" charset="0"/>
                <a:cs typeface="Times New Roman" panose="02020603050405020304" pitchFamily="18" charset="0"/>
              </a:rPr>
              <a:t>)</a:t>
            </a:r>
            <a:r>
              <a:rPr dirty="0" sz="2000" lang="en-US">
                <a:solidFill>
                  <a:srgbClr val="0070C0"/>
                </a:solidFill>
                <a:latin typeface="Times New Roman" panose="02020603050405020304" pitchFamily="18" charset="0"/>
                <a:cs typeface="Times New Roman" panose="02020603050405020304" pitchFamily="18" charset="0"/>
              </a:rPr>
              <a:t> </a:t>
            </a:r>
            <a:endParaRPr dirty="0" sz="2000" lang="en-IN">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22" name="object 2"/>
          <p:cNvSpPr/>
          <p:nvPr/>
        </p:nvSpPr>
        <p:spPr>
          <a:xfrm>
            <a:off x="13607" y="-57552"/>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5" name="object 3"/>
          <p:cNvGrpSpPr/>
          <p:nvPr/>
        </p:nvGrpSpPr>
        <p:grpSpPr>
          <a:xfrm>
            <a:off x="7443849" y="0"/>
            <a:ext cx="4752975" cy="6863080"/>
            <a:chOff x="7443849" y="0"/>
            <a:chExt cx="4752975" cy="6863080"/>
          </a:xfrm>
        </p:grpSpPr>
        <p:sp>
          <p:nvSpPr>
            <p:cNvPr id="104862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5181600"/>
            <a:ext cx="2695575" cy="1647822"/>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6" name="object 21"/>
          <p:cNvSpPr txBox="1">
            <a:spLocks noGrp="1"/>
          </p:cNvSpPr>
          <p:nvPr>
            <p:ph type="ctrTitle"/>
          </p:nvPr>
        </p:nvSpPr>
        <p:spPr>
          <a:xfrm>
            <a:off x="667067" y="28579"/>
            <a:ext cx="3304540" cy="7971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37" name="Subtitle 22"/>
          <p:cNvSpPr>
            <a:spLocks noGrp="1"/>
          </p:cNvSpPr>
          <p:nvPr>
            <p:ph type="subTitle" idx="4"/>
          </p:nvPr>
        </p:nvSpPr>
        <p:spPr>
          <a:xfrm>
            <a:off x="1752600" y="900712"/>
            <a:ext cx="10618847" cy="5600700"/>
          </a:xfrm>
        </p:spPr>
        <p:txBody>
          <a:bodyPr/>
          <a:p>
            <a:pPr algn="l">
              <a:buFont typeface="+mj-lt"/>
              <a:buAutoNum type="arabicPeriod"/>
            </a:pPr>
            <a:r>
              <a:rPr b="1" dirty="0" i="0" lang="en-US">
                <a:solidFill>
                  <a:srgbClr val="0D0D0D"/>
                </a:solidFill>
                <a:effectLst/>
                <a:latin typeface="Söhne"/>
              </a:rPr>
              <a:t>Introduction to GANs</a:t>
            </a:r>
            <a:endParaRPr b="0" dirty="0" i="0" lang="en-US">
              <a:solidFill>
                <a:srgbClr val="0D0D0D"/>
              </a:solidFill>
              <a:effectLst/>
              <a:latin typeface="Söhne"/>
            </a:endParaRPr>
          </a:p>
          <a:p>
            <a:pPr algn="l" indent="-285750" lvl="1" marL="742950">
              <a:buFont typeface="Arial" panose="020B0604020202020204" pitchFamily="34" charset="0"/>
              <a:buChar char="•"/>
            </a:pPr>
            <a:r>
              <a:rPr b="0" dirty="0" i="0" lang="en-US">
                <a:solidFill>
                  <a:srgbClr val="0D0D0D"/>
                </a:solidFill>
                <a:effectLst/>
                <a:latin typeface="Söhne"/>
              </a:rPr>
              <a:t>Overview and components of Generative Adversarial Networks (GANs).</a:t>
            </a:r>
          </a:p>
          <a:p>
            <a:pPr algn="l">
              <a:buFont typeface="+mj-lt"/>
              <a:buAutoNum type="arabicPeriod"/>
            </a:pPr>
            <a:r>
              <a:rPr b="1" dirty="0" i="0" lang="en-US">
                <a:solidFill>
                  <a:srgbClr val="0D0D0D"/>
                </a:solidFill>
                <a:effectLst/>
                <a:latin typeface="Söhne"/>
              </a:rPr>
              <a:t>Understanding Image Generation with GANs</a:t>
            </a:r>
            <a:endParaRPr b="0" dirty="0" i="0" lang="en-US">
              <a:solidFill>
                <a:srgbClr val="0D0D0D"/>
              </a:solidFill>
              <a:effectLst/>
              <a:latin typeface="Söhne"/>
            </a:endParaRPr>
          </a:p>
          <a:p>
            <a:pPr algn="l" indent="-285750" lvl="1" marL="742950">
              <a:buFont typeface="Arial" panose="020B0604020202020204" pitchFamily="34" charset="0"/>
              <a:buChar char="•"/>
            </a:pPr>
            <a:r>
              <a:rPr b="0" dirty="0" i="0" lang="en-US">
                <a:solidFill>
                  <a:srgbClr val="0D0D0D"/>
                </a:solidFill>
                <a:effectLst/>
                <a:latin typeface="Söhne"/>
              </a:rPr>
              <a:t>Intuition behind GAN-based image generation and its applications.</a:t>
            </a:r>
          </a:p>
          <a:p>
            <a:pPr algn="l">
              <a:buFont typeface="+mj-lt"/>
              <a:buAutoNum type="arabicPeriod"/>
            </a:pPr>
            <a:r>
              <a:rPr b="1" dirty="0" i="0" lang="en-US">
                <a:solidFill>
                  <a:srgbClr val="0D0D0D"/>
                </a:solidFill>
                <a:effectLst/>
                <a:latin typeface="Söhne"/>
              </a:rPr>
              <a:t>Review of Relevant Research</a:t>
            </a:r>
            <a:endParaRPr b="0" dirty="0" i="0" lang="en-US">
              <a:solidFill>
                <a:srgbClr val="0D0D0D"/>
              </a:solidFill>
              <a:effectLst/>
              <a:latin typeface="Söhne"/>
            </a:endParaRPr>
          </a:p>
          <a:p>
            <a:pPr algn="l" indent="-285750" lvl="1" marL="742950">
              <a:buFont typeface="Arial" panose="020B0604020202020204" pitchFamily="34" charset="0"/>
              <a:buChar char="•"/>
            </a:pPr>
            <a:r>
              <a:rPr b="0" dirty="0" i="0" lang="en-US">
                <a:solidFill>
                  <a:srgbClr val="0D0D0D"/>
                </a:solidFill>
                <a:effectLst/>
                <a:latin typeface="Söhne"/>
              </a:rPr>
              <a:t>Survey recent advancements in GAN-based image generation techniques.</a:t>
            </a:r>
          </a:p>
          <a:p>
            <a:pPr algn="l">
              <a:buFont typeface="+mj-lt"/>
              <a:buAutoNum type="arabicPeriod"/>
            </a:pPr>
            <a:r>
              <a:rPr b="1" dirty="0" i="0" lang="en-US">
                <a:solidFill>
                  <a:srgbClr val="0D0D0D"/>
                </a:solidFill>
                <a:effectLst/>
                <a:latin typeface="Söhne"/>
              </a:rPr>
              <a:t>Preparation of Datasets</a:t>
            </a:r>
            <a:endParaRPr b="0" dirty="0" i="0" lang="en-US">
              <a:solidFill>
                <a:srgbClr val="0D0D0D"/>
              </a:solidFill>
              <a:effectLst/>
              <a:latin typeface="Söhne"/>
            </a:endParaRPr>
          </a:p>
          <a:p>
            <a:pPr algn="l" indent="-285750" lvl="1" marL="742950">
              <a:buFont typeface="Arial" panose="020B0604020202020204" pitchFamily="34" charset="0"/>
              <a:buChar char="•"/>
            </a:pPr>
            <a:r>
              <a:rPr b="0" dirty="0" i="0" lang="en-US">
                <a:solidFill>
                  <a:srgbClr val="0D0D0D"/>
                </a:solidFill>
                <a:effectLst/>
                <a:latin typeface="Söhne"/>
              </a:rPr>
              <a:t>Selection and preprocessing of datasets for training.</a:t>
            </a:r>
          </a:p>
          <a:p>
            <a:pPr algn="l">
              <a:buFont typeface="+mj-lt"/>
              <a:buAutoNum type="arabicPeriod"/>
            </a:pPr>
            <a:r>
              <a:rPr b="1" dirty="0" i="0" lang="en-US">
                <a:solidFill>
                  <a:srgbClr val="0D0D0D"/>
                </a:solidFill>
                <a:effectLst/>
                <a:latin typeface="Söhne"/>
              </a:rPr>
              <a:t>Implementation of GAN Architecture</a:t>
            </a:r>
            <a:endParaRPr b="0" dirty="0" i="0" lang="en-US">
              <a:solidFill>
                <a:srgbClr val="0D0D0D"/>
              </a:solidFill>
              <a:effectLst/>
              <a:latin typeface="Söhne"/>
            </a:endParaRPr>
          </a:p>
          <a:p>
            <a:pPr algn="l" indent="-285750" lvl="1" marL="742950">
              <a:buFont typeface="Arial" panose="020B0604020202020204" pitchFamily="34" charset="0"/>
              <a:buChar char="•"/>
            </a:pPr>
            <a:r>
              <a:rPr b="0" dirty="0" i="0" lang="en-US">
                <a:solidFill>
                  <a:srgbClr val="0D0D0D"/>
                </a:solidFill>
                <a:effectLst/>
                <a:latin typeface="Söhne"/>
              </a:rPr>
              <a:t>Choosing a GAN architecture and setting up generator and discriminator networks.</a:t>
            </a:r>
          </a:p>
          <a:p>
            <a:pPr algn="l">
              <a:buFont typeface="+mj-lt"/>
              <a:buAutoNum type="arabicPeriod"/>
            </a:pPr>
            <a:r>
              <a:rPr b="1" dirty="0" i="0" lang="en-US">
                <a:solidFill>
                  <a:srgbClr val="0D0D0D"/>
                </a:solidFill>
                <a:effectLst/>
                <a:latin typeface="Söhne"/>
              </a:rPr>
              <a:t>Training the GAN</a:t>
            </a:r>
            <a:endParaRPr b="0" dirty="0" i="0" lang="en-US">
              <a:solidFill>
                <a:srgbClr val="0D0D0D"/>
              </a:solidFill>
              <a:effectLst/>
              <a:latin typeface="Söhne"/>
            </a:endParaRPr>
          </a:p>
          <a:p>
            <a:pPr algn="l" indent="-285750" lvl="1" marL="742950">
              <a:buFont typeface="Arial" panose="020B0604020202020204" pitchFamily="34" charset="0"/>
              <a:buChar char="•"/>
            </a:pPr>
            <a:r>
              <a:rPr b="0" dirty="0" i="0" lang="en-US">
                <a:solidFill>
                  <a:srgbClr val="0D0D0D"/>
                </a:solidFill>
                <a:effectLst/>
                <a:latin typeface="Söhne"/>
              </a:rPr>
              <a:t>Configuring training parameters and monitoring progress.</a:t>
            </a:r>
          </a:p>
          <a:p>
            <a:pPr algn="l">
              <a:buFont typeface="+mj-lt"/>
              <a:buAutoNum type="arabicPeriod"/>
            </a:pPr>
            <a:r>
              <a:rPr b="1" dirty="0" i="0" lang="en-US">
                <a:solidFill>
                  <a:srgbClr val="0D0D0D"/>
                </a:solidFill>
                <a:effectLst/>
                <a:latin typeface="Söhne"/>
              </a:rPr>
              <a:t>Evaluation and Fine-Tuning</a:t>
            </a:r>
            <a:endParaRPr b="0" dirty="0" i="0" lang="en-US">
              <a:solidFill>
                <a:srgbClr val="0D0D0D"/>
              </a:solidFill>
              <a:effectLst/>
              <a:latin typeface="Söhne"/>
            </a:endParaRPr>
          </a:p>
          <a:p>
            <a:pPr algn="l" indent="-285750" lvl="1" marL="742950">
              <a:buFont typeface="Arial" panose="020B0604020202020204" pitchFamily="34" charset="0"/>
              <a:buChar char="•"/>
            </a:pPr>
            <a:r>
              <a:rPr b="0" dirty="0" i="0" lang="en-US">
                <a:solidFill>
                  <a:srgbClr val="0D0D0D"/>
                </a:solidFill>
                <a:effectLst/>
                <a:latin typeface="Söhne"/>
              </a:rPr>
              <a:t>Qualitative and quantitative evaluation of generated images.</a:t>
            </a:r>
          </a:p>
          <a:p>
            <a:pPr algn="l">
              <a:buFont typeface="+mj-lt"/>
              <a:buAutoNum type="arabicPeriod"/>
            </a:pPr>
            <a:r>
              <a:rPr b="1" dirty="0" i="0" lang="en-US">
                <a:solidFill>
                  <a:srgbClr val="0D0D0D"/>
                </a:solidFill>
                <a:effectLst/>
                <a:latin typeface="Söhne"/>
              </a:rPr>
              <a:t>Advanced Techniques and Considerations</a:t>
            </a:r>
            <a:endParaRPr b="0" dirty="0" i="0" lang="en-US">
              <a:solidFill>
                <a:srgbClr val="0D0D0D"/>
              </a:solidFill>
              <a:effectLst/>
              <a:latin typeface="Söhne"/>
            </a:endParaRPr>
          </a:p>
          <a:p>
            <a:pPr algn="l" indent="-285750" lvl="1" marL="742950">
              <a:buFont typeface="Arial" panose="020B0604020202020204" pitchFamily="34" charset="0"/>
              <a:buChar char="•"/>
            </a:pPr>
            <a:r>
              <a:rPr b="0" dirty="0" i="0" lang="en-US">
                <a:solidFill>
                  <a:srgbClr val="0D0D0D"/>
                </a:solidFill>
                <a:effectLst/>
                <a:latin typeface="Söhne"/>
              </a:rPr>
              <a:t>Exploring advanced techniques and addressing ethical implications.</a:t>
            </a:r>
          </a:p>
          <a:p>
            <a:pPr algn="l">
              <a:buFont typeface="+mj-lt"/>
              <a:buAutoNum type="arabicPeriod"/>
            </a:pPr>
            <a:r>
              <a:rPr b="1" dirty="0" i="0" lang="en-US">
                <a:solidFill>
                  <a:srgbClr val="0D0D0D"/>
                </a:solidFill>
                <a:effectLst/>
                <a:latin typeface="Söhne"/>
              </a:rPr>
              <a:t>Application and Deployment</a:t>
            </a:r>
            <a:endParaRPr b="0" dirty="0" i="0" lang="en-US">
              <a:solidFill>
                <a:srgbClr val="0D0D0D"/>
              </a:solidFill>
              <a:effectLst/>
              <a:latin typeface="Söhne"/>
            </a:endParaRPr>
          </a:p>
          <a:p>
            <a:pPr algn="l" indent="-285750" lvl="1" marL="742950">
              <a:buFont typeface="Arial" panose="020B0604020202020204" pitchFamily="34" charset="0"/>
              <a:buChar char="•"/>
            </a:pPr>
            <a:r>
              <a:rPr b="0" dirty="0" i="0" lang="en-US">
                <a:solidFill>
                  <a:srgbClr val="0D0D0D"/>
                </a:solidFill>
                <a:effectLst/>
                <a:latin typeface="Söhne"/>
              </a:rPr>
              <a:t>Integrating the model into applications and considering deployment strategies.</a:t>
            </a:r>
          </a:p>
          <a:p>
            <a:pPr algn="l">
              <a:buFont typeface="+mj-lt"/>
              <a:buAutoNum type="arabicPeriod"/>
            </a:pPr>
            <a:r>
              <a:rPr b="1" dirty="0" i="0" lang="en-US">
                <a:solidFill>
                  <a:srgbClr val="0D0D0D"/>
                </a:solidFill>
                <a:effectLst/>
                <a:latin typeface="Söhne"/>
              </a:rPr>
              <a:t>Conclusion and Future Directions</a:t>
            </a:r>
            <a:endParaRPr b="0" dirty="0" i="0" lang="en-US">
              <a:solidFill>
                <a:srgbClr val="0D0D0D"/>
              </a:solidFill>
              <a:effectLst/>
              <a:latin typeface="Söhne"/>
            </a:endParaRPr>
          </a:p>
          <a:p>
            <a:pPr algn="l" indent="-285750" lvl="1" marL="742950">
              <a:buFont typeface="Arial" panose="020B0604020202020204" pitchFamily="34" charset="0"/>
              <a:buChar char="•"/>
            </a:pPr>
            <a:r>
              <a:rPr b="0" dirty="0" i="0" lang="en-US">
                <a:solidFill>
                  <a:srgbClr val="0D0D0D"/>
                </a:solidFill>
                <a:effectLst/>
                <a:latin typeface="Söhne"/>
              </a:rPr>
              <a:t>Summarizing findings and outlining future research directions.</a:t>
            </a:r>
          </a:p>
          <a:p>
            <a:endParaRPr dirty="0" lang="en-IN"/>
          </a:p>
        </p:txBody>
      </p:sp>
      <p:sp>
        <p:nvSpPr>
          <p:cNvPr id="1048638"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558165" y="385444"/>
            <a:ext cx="97643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dirty="0" sz="4250"/>
          </a:p>
        </p:txBody>
      </p:sp>
      <p:sp>
        <p:nvSpPr>
          <p:cNvPr id="1048648" name="Text Placeholder 8"/>
          <p:cNvSpPr>
            <a:spLocks noGrp="1"/>
          </p:cNvSpPr>
          <p:nvPr>
            <p:ph type="body" idx="1"/>
          </p:nvPr>
        </p:nvSpPr>
        <p:spPr>
          <a:xfrm>
            <a:off x="457201" y="1937089"/>
            <a:ext cx="6553199" cy="3352800"/>
          </a:xfrm>
        </p:spPr>
        <p:txBody>
          <a:bodyPr/>
          <a:p>
            <a:r>
              <a:rPr dirty="0" sz="2800" lang="en-US"/>
              <a:t>Develop a GAN-based solution to generate realistic images similar to those found in the CIFAR-10 dataset. The goal is to train a model capable of generating high-quality images that closely resemble the characteristics of the CIFAR-10 dataset, such as various objects and scenes with realistic textures and colors.</a:t>
            </a:r>
            <a:endParaRPr dirty="0" sz="2800" lang="en-IN"/>
          </a:p>
        </p:txBody>
      </p:sp>
      <p:sp>
        <p:nvSpPr>
          <p:cNvPr id="1048649"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ctrTitle"/>
          </p:nvPr>
        </p:nvSpPr>
        <p:spPr>
          <a:xfrm>
            <a:off x="739775" y="291147"/>
            <a:ext cx="5956300" cy="6388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dirty="0" sz="4250"/>
          </a:p>
        </p:txBody>
      </p:sp>
      <p:sp>
        <p:nvSpPr>
          <p:cNvPr id="1048654" name="Subtitle 15"/>
          <p:cNvSpPr>
            <a:spLocks noGrp="1"/>
          </p:cNvSpPr>
          <p:nvPr>
            <p:ph type="subTitle" idx="4"/>
          </p:nvPr>
        </p:nvSpPr>
        <p:spPr>
          <a:xfrm>
            <a:off x="739775" y="1388937"/>
            <a:ext cx="8175625" cy="4318000"/>
          </a:xfrm>
        </p:spPr>
        <p:txBody>
          <a:bodyPr/>
          <a:p>
            <a:pPr indent="-342900" marL="342900">
              <a:buFont typeface="Arial" panose="020B0604020202020204" pitchFamily="34" charset="0"/>
              <a:buChar char="•"/>
            </a:pPr>
            <a:r>
              <a:rPr dirty="0" sz="2000" lang="en-US"/>
              <a:t>This project implements a Generative Adversarial Network (GAN) to generate realistic images resembling those in the CIFAR-10 dataset. </a:t>
            </a:r>
          </a:p>
          <a:p>
            <a:endParaRPr dirty="0" sz="2000" lang="en-US"/>
          </a:p>
          <a:p>
            <a:pPr indent="-342900" marL="342900">
              <a:buFont typeface="Arial" panose="020B0604020202020204" pitchFamily="34" charset="0"/>
              <a:buChar char="•"/>
            </a:pPr>
            <a:r>
              <a:rPr dirty="0" sz="2000" lang="en-US"/>
              <a:t>It consists of a discriminator network to distinguish real from fake images and a generator network to produce synthetic images. </a:t>
            </a:r>
          </a:p>
          <a:p>
            <a:endParaRPr dirty="0" sz="2000" lang="en-US"/>
          </a:p>
          <a:p>
            <a:pPr indent="-342900" marL="342900">
              <a:buFont typeface="Arial" panose="020B0604020202020204" pitchFamily="34" charset="0"/>
              <a:buChar char="•"/>
            </a:pPr>
            <a:r>
              <a:rPr dirty="0" sz="2000" lang="en-US"/>
              <a:t>Through adversarial training, the generator learns to create images that fool the discriminator, resulting in high-quality outputs. </a:t>
            </a:r>
          </a:p>
          <a:p>
            <a:endParaRPr dirty="0" sz="2000" lang="en-US"/>
          </a:p>
          <a:p>
            <a:pPr indent="-342900" marL="342900">
              <a:buFont typeface="Arial" panose="020B0604020202020204" pitchFamily="34" charset="0"/>
              <a:buChar char="•"/>
            </a:pPr>
            <a:r>
              <a:rPr dirty="0" sz="2000" lang="en-US"/>
              <a:t>The training process iteratively refines both networks, aiming to produce diverse and visually appealing images. </a:t>
            </a:r>
          </a:p>
          <a:p>
            <a:endParaRPr dirty="0" sz="2000" lang="en-US"/>
          </a:p>
          <a:p>
            <a:pPr indent="-342900" marL="342900">
              <a:buFont typeface="Arial" panose="020B0604020202020204" pitchFamily="34" charset="0"/>
              <a:buChar char="•"/>
            </a:pPr>
            <a:r>
              <a:rPr dirty="0" sz="2000" lang="en-US"/>
              <a:t>Ultimately, the project aims to demonstrate the effectiveness of GANs in generating lifelike images for various applicat</a:t>
            </a:r>
            <a:r>
              <a:rPr dirty="0" sz="2400" lang="en-US"/>
              <a:t>ions.</a:t>
            </a:r>
            <a:endParaRPr dirty="0" sz="2400" lang="en-IN"/>
          </a:p>
        </p:txBody>
      </p:sp>
      <p:sp>
        <p:nvSpPr>
          <p:cNvPr id="1048655"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Rectangle 2"/>
          <p:cNvSpPr>
            <a:spLocks noChangeArrowheads="1"/>
          </p:cNvSpPr>
          <p:nvPr/>
        </p:nvSpPr>
        <p:spPr bwMode="auto">
          <a:xfrm>
            <a:off x="0" y="-312419"/>
            <a:ext cx="1828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
        <p:nvSpPr>
          <p:cNvPr id="1048657" name="Rectangle 4"/>
          <p:cNvSpPr>
            <a:spLocks noChangeArrowheads="1"/>
          </p:cNvSpPr>
          <p:nvPr/>
        </p:nvSpPr>
        <p:spPr bwMode="auto">
          <a:xfrm>
            <a:off x="152400" y="-160019"/>
            <a:ext cx="1828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ctrTitle"/>
          </p:nvPr>
        </p:nvSpPr>
        <p:spPr>
          <a:xfrm>
            <a:off x="739774" y="291147"/>
            <a:ext cx="5584825" cy="1020407"/>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dirty="0" sz="3200"/>
          </a:p>
        </p:txBody>
      </p:sp>
      <p:sp>
        <p:nvSpPr>
          <p:cNvPr id="1048662" name="Subtitle 6"/>
          <p:cNvSpPr>
            <a:spLocks noGrp="1"/>
          </p:cNvSpPr>
          <p:nvPr>
            <p:ph type="subTitle" idx="4"/>
          </p:nvPr>
        </p:nvSpPr>
        <p:spPr>
          <a:xfrm>
            <a:off x="723900" y="1572458"/>
            <a:ext cx="9086850" cy="4876800"/>
          </a:xfrm>
        </p:spPr>
        <p:txBody>
          <a:bodyPr/>
          <a:p>
            <a:pPr algn="l">
              <a:buFont typeface="+mj-lt"/>
              <a:buAutoNum type="arabicPeriod"/>
            </a:pPr>
            <a:r>
              <a:rPr b="1" dirty="0" sz="2000" lang="en-US">
                <a:solidFill>
                  <a:srgbClr val="00B0F0"/>
                </a:solidFill>
              </a:rPr>
              <a:t>Artificial Intelligence Researchers</a:t>
            </a:r>
            <a:r>
              <a:rPr dirty="0" sz="2000" lang="en-US">
                <a:solidFill>
                  <a:srgbClr val="00B0F0"/>
                </a:solidFill>
              </a:rPr>
              <a:t>: </a:t>
            </a:r>
            <a:r>
              <a:rPr dirty="0" sz="2000" lang="en-US"/>
              <a:t>Researchers in the field of artificial intelligence, specifically in computer vision and generative modeling, could utilize this model for further experimentation, benchmarking, and advancements in GAN technology.</a:t>
            </a:r>
          </a:p>
          <a:p>
            <a:pPr algn="l">
              <a:buFont typeface="+mj-lt"/>
              <a:buAutoNum type="arabicPeriod"/>
            </a:pPr>
            <a:r>
              <a:rPr b="1" dirty="0" sz="2000" lang="en-US">
                <a:solidFill>
                  <a:srgbClr val="00B0F0"/>
                </a:solidFill>
              </a:rPr>
              <a:t>Data Scientists</a:t>
            </a:r>
            <a:r>
              <a:rPr dirty="0" sz="2000" lang="en-US">
                <a:solidFill>
                  <a:srgbClr val="00B0F0"/>
                </a:solidFill>
              </a:rPr>
              <a:t>: </a:t>
            </a:r>
            <a:r>
              <a:rPr dirty="0" sz="2000" lang="en-US"/>
              <a:t>Data scientists interested in image generation, data augmentation, or synthetic data generation tasks could leverage this model to generate realistic images for training machine learning models in various domains.</a:t>
            </a:r>
          </a:p>
          <a:p>
            <a:pPr algn="l">
              <a:buFont typeface="+mj-lt"/>
              <a:buAutoNum type="arabicPeriod"/>
            </a:pPr>
            <a:r>
              <a:rPr b="1" dirty="0" sz="2000" lang="en-US">
                <a:solidFill>
                  <a:srgbClr val="00B0F0"/>
                </a:solidFill>
              </a:rPr>
              <a:t>Content Creators: </a:t>
            </a:r>
            <a:r>
              <a:rPr dirty="0" sz="2000" lang="en-US"/>
              <a:t>Artists, designers, and creators looking for high-quality synthetic images for creative projects, digital art, or visual content creation could benefit from using this model to generate diverse and visually appealing images.</a:t>
            </a:r>
          </a:p>
          <a:p>
            <a:pPr algn="l">
              <a:buFont typeface="+mj-lt"/>
              <a:buAutoNum type="arabicPeriod"/>
            </a:pPr>
            <a:r>
              <a:rPr b="1" dirty="0" sz="2000" lang="en-US">
                <a:solidFill>
                  <a:srgbClr val="00B0F0"/>
                </a:solidFill>
              </a:rPr>
              <a:t>Developers: </a:t>
            </a:r>
            <a:r>
              <a:rPr dirty="0" sz="2000" lang="en-US"/>
              <a:t>Software developers interested in integrating image generation capabilities into applications, such as virtual environments, gaming, or graphic design tools, could incorporate this model to provide users with realistic image synthesis functionality.</a:t>
            </a:r>
          </a:p>
        </p:txBody>
      </p:sp>
      <p:sp>
        <p:nvSpPr>
          <p:cNvPr id="1048663" name="object 8"/>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ctrTitle"/>
          </p:nvPr>
        </p:nvSpPr>
        <p:spPr>
          <a:xfrm>
            <a:off x="739774" y="291147"/>
            <a:ext cx="10004425" cy="1044517"/>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sp>
        <p:nvSpPr>
          <p:cNvPr id="1048668" name="Subtitle 7"/>
          <p:cNvSpPr>
            <a:spLocks noGrp="1"/>
          </p:cNvSpPr>
          <p:nvPr>
            <p:ph type="subTitle" idx="4"/>
          </p:nvPr>
        </p:nvSpPr>
        <p:spPr>
          <a:xfrm>
            <a:off x="3124200" y="2241124"/>
            <a:ext cx="5791200" cy="1846659"/>
          </a:xfrm>
        </p:spPr>
        <p:txBody>
          <a:bodyPr/>
          <a:p>
            <a:pPr algn="l" indent="-285750" marL="285750">
              <a:buFont typeface="Wingdings" panose="05000000000000000000" pitchFamily="2" charset="2"/>
              <a:buChar char="v"/>
            </a:pPr>
            <a:r>
              <a:rPr dirty="0" sz="2400" lang="en-US"/>
              <a:t>Realistic Image Generation</a:t>
            </a:r>
          </a:p>
          <a:p>
            <a:pPr algn="l" indent="-285750" marL="285750">
              <a:buFont typeface="Wingdings" panose="05000000000000000000" pitchFamily="2" charset="2"/>
              <a:buChar char="v"/>
            </a:pPr>
            <a:r>
              <a:rPr dirty="0" sz="2400" lang="en-US"/>
              <a:t>Cost-Effective Data Augmentation</a:t>
            </a:r>
          </a:p>
          <a:p>
            <a:pPr algn="l" indent="-285750" marL="285750">
              <a:buFont typeface="Wingdings" panose="05000000000000000000" pitchFamily="2" charset="2"/>
              <a:buChar char="v"/>
            </a:pPr>
            <a:r>
              <a:rPr dirty="0" sz="2400" lang="en-US"/>
              <a:t>Creative Exploration</a:t>
            </a:r>
          </a:p>
          <a:p>
            <a:pPr algn="l" indent="-285750" marL="285750">
              <a:buFont typeface="Wingdings" panose="05000000000000000000" pitchFamily="2" charset="2"/>
              <a:buChar char="v"/>
            </a:pPr>
            <a:r>
              <a:rPr dirty="0" sz="2400" lang="en-US"/>
              <a:t>Streamlined Development</a:t>
            </a:r>
          </a:p>
          <a:p>
            <a:pPr algn="l" indent="-285750" marL="285750">
              <a:buFont typeface="Wingdings" panose="05000000000000000000" pitchFamily="2" charset="2"/>
              <a:buChar char="v"/>
            </a:pPr>
            <a:r>
              <a:rPr dirty="0" sz="2400" lang="en-US"/>
              <a:t>Research Advancement</a:t>
            </a:r>
            <a:endParaRPr dirty="0" sz="2400" lang="en-IN"/>
          </a:p>
        </p:txBody>
      </p:sp>
      <p:sp>
        <p:nvSpPr>
          <p:cNvPr id="1048669"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ctrTitle"/>
          </p:nvPr>
        </p:nvSpPr>
        <p:spPr>
          <a:xfrm>
            <a:off x="739775" y="291147"/>
            <a:ext cx="8794750" cy="942822"/>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dirty="0" sz="4250"/>
          </a:p>
        </p:txBody>
      </p:sp>
      <p:sp>
        <p:nvSpPr>
          <p:cNvPr id="1048675" name="Subtitle 8"/>
          <p:cNvSpPr>
            <a:spLocks noGrp="1"/>
          </p:cNvSpPr>
          <p:nvPr>
            <p:ph type="subTitle" idx="4"/>
          </p:nvPr>
        </p:nvSpPr>
        <p:spPr>
          <a:xfrm>
            <a:off x="2967037" y="2480781"/>
            <a:ext cx="6257925" cy="2215991"/>
          </a:xfrm>
        </p:spPr>
        <p:txBody>
          <a:bodyPr/>
          <a:p>
            <a:r>
              <a:rPr dirty="0" sz="2400" lang="en-US"/>
              <a:t>The "wow" factor lies in the model's capacity to autonomously generate highly realistic images akin to those in the CIFAR-10 dataset, offering cost-effective data augmentation, fostering creative exploration, streamlining development workflows, and propelling advancements in research.</a:t>
            </a:r>
            <a:endParaRPr dirty="0" sz="2400" lang="en-IN"/>
          </a:p>
        </p:txBody>
      </p:sp>
      <p:sp>
        <p:nvSpPr>
          <p:cNvPr id="104867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7"/>
          <p:cNvSpPr txBox="1"/>
          <p:nvPr/>
        </p:nvSpPr>
        <p:spPr>
          <a:xfrm>
            <a:off x="737021" y="1405627"/>
            <a:ext cx="5203825" cy="289823"/>
          </a:xfrm>
          <a:prstGeom prst="rect"/>
        </p:spPr>
        <p:txBody>
          <a:bodyPr bIns="0" lIns="0" rIns="0" rtlCol="0" tIns="12700" vert="horz" wrap="square">
            <a:spAutoFit/>
          </a:bodyPr>
          <a:p>
            <a:pPr marL="12700">
              <a:lnSpc>
                <a:spcPct val="100000"/>
              </a:lnSpc>
              <a:spcBef>
                <a:spcPts val="100"/>
              </a:spcBef>
            </a:pPr>
            <a:r>
              <a:rPr dirty="0" lang="en-IN">
                <a:solidFill>
                  <a:srgbClr val="0070C0"/>
                </a:solidFill>
              </a:rPr>
              <a:t>Generative Adversarial Network (GAN)</a:t>
            </a:r>
            <a:endParaRPr dirty="0">
              <a:solidFill>
                <a:srgbClr val="0070C0"/>
              </a:solidFill>
            </a:endParaRPr>
          </a:p>
        </p:txBody>
      </p:sp>
      <p:sp>
        <p:nvSpPr>
          <p:cNvPr id="104868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82" name="object 8"/>
          <p:cNvSpPr txBox="1">
            <a:spLocks noGrp="1"/>
          </p:cNvSpPr>
          <p:nvPr>
            <p:ph type="ctrTitle"/>
          </p:nvPr>
        </p:nvSpPr>
        <p:spPr>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83" name="TextBox 5"/>
          <p:cNvSpPr txBox="1"/>
          <p:nvPr/>
        </p:nvSpPr>
        <p:spPr>
          <a:xfrm>
            <a:off x="533400" y="2010886"/>
            <a:ext cx="7235328" cy="2308324"/>
          </a:xfrm>
          <a:prstGeom prst="rect"/>
          <a:noFill/>
        </p:spPr>
        <p:txBody>
          <a:bodyPr wrap="square">
            <a:spAutoFit/>
          </a:bodyPr>
          <a:p>
            <a:pPr marL="12700">
              <a:lnSpc>
                <a:spcPct val="100000"/>
              </a:lnSpc>
              <a:spcBef>
                <a:spcPts val="100"/>
              </a:spcBef>
            </a:pPr>
            <a:r>
              <a:rPr dirty="0" lang="en-US"/>
              <a:t>A Generative Adversarial Network (GAN) is a deep learning framework consisting of two neural networks, the generator and discriminator, engaged in an adversarial training process. The generator learns to produce synthetic data resembling real data samples, while the discriminator learns to distinguish between real and fake data. Through adversarial training, GANs generate realistic outputs and have applications in image generation, data synthesis, and other fields</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quetzal vneee</dc:creator>
  <cp:lastModifiedBy>vinisha arun</cp:lastModifiedBy>
  <dcterms:created xsi:type="dcterms:W3CDTF">2024-04-04T02:13:49Z</dcterms:created>
  <dcterms:modified xsi:type="dcterms:W3CDTF">2024-04-06T03:36:38Z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ICV">
    <vt:lpwstr>bd7104c131284c53acb4216d640fb774</vt:lpwstr>
  </property>
</Properties>
</file>