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8"/>
  </p:notesMasterIdLst>
  <p:sldIdLst>
    <p:sldId id="256" r:id="rId2"/>
    <p:sldId id="283" r:id="rId3"/>
    <p:sldId id="25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52" autoAdjust="0"/>
  </p:normalViewPr>
  <p:slideViewPr>
    <p:cSldViewPr snapToGrid="0">
      <p:cViewPr varScale="1">
        <p:scale>
          <a:sx n="78" d="100"/>
          <a:sy n="78" d="100"/>
        </p:scale>
        <p:origin x="18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525A3-9825-4D4C-9A89-6DD7AE786C25}" type="datetimeFigureOut">
              <a:rPr lang="en-CA" smtClean="0"/>
              <a:t>2022-06-06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CB890-F3A8-48FF-A7CA-E9ABF33443C2}" type="slidenum">
              <a:rPr lang="en-CA" smtClean="0"/>
              <a:t>‹#›</a:t>
            </a:fld>
            <a:endParaRPr lang="en-CA"/>
          </a:p>
        </p:txBody>
      </p:sp>
    </p:spTree>
    <p:extLst>
      <p:ext uri="{BB962C8B-B14F-4D97-AF65-F5344CB8AC3E}">
        <p14:creationId xmlns:p14="http://schemas.microsoft.com/office/powerpoint/2010/main" val="23835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2</a:t>
            </a:fld>
            <a:endParaRPr lang="en-CA"/>
          </a:p>
        </p:txBody>
      </p:sp>
    </p:spTree>
    <p:extLst>
      <p:ext uri="{BB962C8B-B14F-4D97-AF65-F5344CB8AC3E}">
        <p14:creationId xmlns:p14="http://schemas.microsoft.com/office/powerpoint/2010/main" val="3856137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Fact table examples: sales orders, stock balances, exchange rates, temperatures</a:t>
            </a:r>
          </a:p>
          <a:p>
            <a:r>
              <a:rPr lang="en-CA" dirty="0"/>
              <a:t>Dimension table examples: products, people, places</a:t>
            </a:r>
          </a:p>
        </p:txBody>
      </p:sp>
      <p:sp>
        <p:nvSpPr>
          <p:cNvPr id="4" name="Slide Number Placeholder 3"/>
          <p:cNvSpPr>
            <a:spLocks noGrp="1"/>
          </p:cNvSpPr>
          <p:nvPr>
            <p:ph type="sldNum" sz="quarter" idx="5"/>
          </p:nvPr>
        </p:nvSpPr>
        <p:spPr/>
        <p:txBody>
          <a:bodyPr/>
          <a:lstStyle/>
          <a:p>
            <a:fld id="{CF3CB890-F3A8-48FF-A7CA-E9ABF33443C2}" type="slidenum">
              <a:rPr lang="en-CA" smtClean="0"/>
              <a:t>12</a:t>
            </a:fld>
            <a:endParaRPr lang="en-CA"/>
          </a:p>
        </p:txBody>
      </p:sp>
    </p:spTree>
    <p:extLst>
      <p:ext uri="{BB962C8B-B14F-4D97-AF65-F5344CB8AC3E}">
        <p14:creationId xmlns:p14="http://schemas.microsoft.com/office/powerpoint/2010/main" val="325473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13</a:t>
            </a:fld>
            <a:endParaRPr lang="en-CA"/>
          </a:p>
        </p:txBody>
      </p:sp>
    </p:spTree>
    <p:extLst>
      <p:ext uri="{BB962C8B-B14F-4D97-AF65-F5344CB8AC3E}">
        <p14:creationId xmlns:p14="http://schemas.microsoft.com/office/powerpoint/2010/main" val="225511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Microsoft: VS Code, C sharp, MS source control (like </a:t>
            </a:r>
            <a:r>
              <a:rPr lang="en-CA" dirty="0" err="1"/>
              <a:t>github</a:t>
            </a:r>
            <a:r>
              <a:rPr lang="en-CA" dirty="0"/>
              <a:t>).</a:t>
            </a:r>
          </a:p>
        </p:txBody>
      </p:sp>
      <p:sp>
        <p:nvSpPr>
          <p:cNvPr id="4" name="Slide Number Placeholder 3"/>
          <p:cNvSpPr>
            <a:spLocks noGrp="1"/>
          </p:cNvSpPr>
          <p:nvPr>
            <p:ph type="sldNum" sz="quarter" idx="5"/>
          </p:nvPr>
        </p:nvSpPr>
        <p:spPr/>
        <p:txBody>
          <a:bodyPr/>
          <a:lstStyle/>
          <a:p>
            <a:fld id="{CF3CB890-F3A8-48FF-A7CA-E9ABF33443C2}" type="slidenum">
              <a:rPr lang="en-CA" smtClean="0"/>
              <a:t>14</a:t>
            </a:fld>
            <a:endParaRPr lang="en-CA"/>
          </a:p>
        </p:txBody>
      </p:sp>
    </p:spTree>
    <p:extLst>
      <p:ext uri="{BB962C8B-B14F-4D97-AF65-F5344CB8AC3E}">
        <p14:creationId xmlns:p14="http://schemas.microsoft.com/office/powerpoint/2010/main" val="4141440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We will mainly use SQLite and Postgres</a:t>
            </a:r>
          </a:p>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15</a:t>
            </a:fld>
            <a:endParaRPr lang="en-CA"/>
          </a:p>
        </p:txBody>
      </p:sp>
    </p:spTree>
    <p:extLst>
      <p:ext uri="{BB962C8B-B14F-4D97-AF65-F5344CB8AC3E}">
        <p14:creationId xmlns:p14="http://schemas.microsoft.com/office/powerpoint/2010/main" val="2124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We will mainly use SQLite and Postgres</a:t>
            </a:r>
          </a:p>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16</a:t>
            </a:fld>
            <a:endParaRPr lang="en-CA"/>
          </a:p>
        </p:txBody>
      </p:sp>
    </p:spTree>
    <p:extLst>
      <p:ext uri="{BB962C8B-B14F-4D97-AF65-F5344CB8AC3E}">
        <p14:creationId xmlns:p14="http://schemas.microsoft.com/office/powerpoint/2010/main" val="147484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4</a:t>
            </a:fld>
            <a:endParaRPr lang="en-CA"/>
          </a:p>
        </p:txBody>
      </p:sp>
    </p:spTree>
    <p:extLst>
      <p:ext uri="{BB962C8B-B14F-4D97-AF65-F5344CB8AC3E}">
        <p14:creationId xmlns:p14="http://schemas.microsoft.com/office/powerpoint/2010/main" val="43303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5</a:t>
            </a:fld>
            <a:endParaRPr lang="en-CA"/>
          </a:p>
        </p:txBody>
      </p:sp>
    </p:spTree>
    <p:extLst>
      <p:ext uri="{BB962C8B-B14F-4D97-AF65-F5344CB8AC3E}">
        <p14:creationId xmlns:p14="http://schemas.microsoft.com/office/powerpoint/2010/main" val="383436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6</a:t>
            </a:fld>
            <a:endParaRPr lang="en-CA"/>
          </a:p>
        </p:txBody>
      </p:sp>
    </p:spTree>
    <p:extLst>
      <p:ext uri="{BB962C8B-B14F-4D97-AF65-F5344CB8AC3E}">
        <p14:creationId xmlns:p14="http://schemas.microsoft.com/office/powerpoint/2010/main" val="164100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SQL: Structured</a:t>
            </a:r>
          </a:p>
          <a:p>
            <a:r>
              <a:rPr lang="en-CA" dirty="0"/>
              <a:t>NoSQL: Semi/un-structured</a:t>
            </a:r>
          </a:p>
          <a:p>
            <a:endParaRPr lang="en-CA" dirty="0"/>
          </a:p>
          <a:p>
            <a:r>
              <a:rPr lang="en-CA" dirty="0"/>
              <a:t>Flexibility</a:t>
            </a:r>
          </a:p>
        </p:txBody>
      </p:sp>
      <p:sp>
        <p:nvSpPr>
          <p:cNvPr id="4" name="Slide Number Placeholder 3"/>
          <p:cNvSpPr>
            <a:spLocks noGrp="1"/>
          </p:cNvSpPr>
          <p:nvPr>
            <p:ph type="sldNum" sz="quarter" idx="5"/>
          </p:nvPr>
        </p:nvSpPr>
        <p:spPr/>
        <p:txBody>
          <a:bodyPr/>
          <a:lstStyle/>
          <a:p>
            <a:fld id="{CF3CB890-F3A8-48FF-A7CA-E9ABF33443C2}" type="slidenum">
              <a:rPr lang="en-CA" smtClean="0"/>
              <a:t>7</a:t>
            </a:fld>
            <a:endParaRPr lang="en-CA"/>
          </a:p>
        </p:txBody>
      </p:sp>
    </p:spTree>
    <p:extLst>
      <p:ext uri="{BB962C8B-B14F-4D97-AF65-F5344CB8AC3E}">
        <p14:creationId xmlns:p14="http://schemas.microsoft.com/office/powerpoint/2010/main" val="7964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lvl="0" indent="0" algn="l" rtl="0">
              <a:spcBef>
                <a:spcPts val="0"/>
              </a:spcBef>
              <a:spcAft>
                <a:spcPts val="0"/>
              </a:spcAft>
              <a:buSzPts val="1100"/>
              <a:buNone/>
            </a:pPr>
            <a:r>
              <a:rPr lang="en-US" dirty="0"/>
              <a:t>ACID</a:t>
            </a:r>
          </a:p>
          <a:p>
            <a:pPr marL="330200" lvl="0" indent="-171450" algn="l" rtl="0">
              <a:spcBef>
                <a:spcPts val="0"/>
              </a:spcBef>
              <a:spcAft>
                <a:spcPts val="0"/>
              </a:spcAft>
              <a:buSzPts val="1100"/>
              <a:buFont typeface="Arial" panose="020B0604020202020204" pitchFamily="34" charset="0"/>
              <a:buChar char="•"/>
            </a:pPr>
            <a:r>
              <a:rPr lang="en-US" dirty="0"/>
              <a:t>Atomicity: All changes to data are performed as if they are a single operation. That is, all the changes are performed, or none of them are.</a:t>
            </a:r>
          </a:p>
          <a:p>
            <a:pPr marL="787400" lvl="1" indent="-171450" algn="l" rtl="0">
              <a:spcBef>
                <a:spcPts val="0"/>
              </a:spcBef>
              <a:spcAft>
                <a:spcPts val="0"/>
              </a:spcAft>
              <a:buSzPts val="1100"/>
              <a:buFont typeface="Arial" panose="020B0604020202020204" pitchFamily="34" charset="0"/>
              <a:buChar char="•"/>
            </a:pPr>
            <a:r>
              <a:rPr lang="en-US" dirty="0"/>
              <a:t>E.g.: In an application that transfers funds from one account to another, the atomicity property ensures that, if a debit is made successfully from one account, the corresponding credit is made to the other account.</a:t>
            </a:r>
          </a:p>
          <a:p>
            <a:pPr marL="330200" lvl="0" indent="-171450" algn="l" rtl="0">
              <a:spcBef>
                <a:spcPts val="0"/>
              </a:spcBef>
              <a:spcAft>
                <a:spcPts val="0"/>
              </a:spcAft>
              <a:buSzPts val="1100"/>
              <a:buFont typeface="Arial" panose="020B0604020202020204" pitchFamily="34" charset="0"/>
              <a:buChar char="•"/>
            </a:pPr>
            <a:r>
              <a:rPr lang="en-US" dirty="0"/>
              <a:t>Consistency: Data is in a consistent state when a transaction starts and when it ends.</a:t>
            </a:r>
          </a:p>
          <a:p>
            <a:pPr marL="787400" lvl="1" indent="-171450" algn="l" rtl="0">
              <a:spcBef>
                <a:spcPts val="0"/>
              </a:spcBef>
              <a:spcAft>
                <a:spcPts val="0"/>
              </a:spcAft>
              <a:buSzPts val="1100"/>
              <a:buFont typeface="Arial" panose="020B0604020202020204" pitchFamily="34" charset="0"/>
              <a:buChar char="•"/>
            </a:pPr>
            <a:r>
              <a:rPr lang="en-US" dirty="0"/>
              <a:t>E.g.: In an application that transfers funds from one account to another, the consistency property ensures that the total value of funds in both the accounts is the same at the start and end of each transaction.</a:t>
            </a:r>
          </a:p>
          <a:p>
            <a:pPr marL="330200" lvl="0" indent="-171450" algn="l" rtl="0">
              <a:spcBef>
                <a:spcPts val="0"/>
              </a:spcBef>
              <a:spcAft>
                <a:spcPts val="0"/>
              </a:spcAft>
              <a:buSzPts val="1100"/>
              <a:buFont typeface="Arial" panose="020B0604020202020204" pitchFamily="34" charset="0"/>
              <a:buChar char="•"/>
            </a:pPr>
            <a:r>
              <a:rPr lang="en-US" dirty="0"/>
              <a:t>Isolation: The intermediate state of a transaction is invisible to other transactions. As a result, transactions that run concurrently appear to be serialized.</a:t>
            </a:r>
          </a:p>
          <a:p>
            <a:pPr marL="787400" lvl="1" indent="-171450" algn="l" rtl="0">
              <a:spcBef>
                <a:spcPts val="0"/>
              </a:spcBef>
              <a:spcAft>
                <a:spcPts val="0"/>
              </a:spcAft>
              <a:buSzPts val="1100"/>
              <a:buFont typeface="Arial" panose="020B0604020202020204" pitchFamily="34" charset="0"/>
              <a:buChar char="•"/>
            </a:pPr>
            <a:r>
              <a:rPr lang="en-US" dirty="0"/>
              <a:t>E.g. In an application that transfers funds from one account to another, the isolation property ensures that another transaction sees the transferred funds in one account or the other, but not in both, nor in neither.</a:t>
            </a:r>
          </a:p>
          <a:p>
            <a:pPr marL="330200" lvl="0" indent="-171450" algn="l" rtl="0">
              <a:spcBef>
                <a:spcPts val="0"/>
              </a:spcBef>
              <a:spcAft>
                <a:spcPts val="0"/>
              </a:spcAft>
              <a:buSzPts val="1100"/>
              <a:buFont typeface="Arial" panose="020B0604020202020204" pitchFamily="34" charset="0"/>
              <a:buChar char="•"/>
            </a:pPr>
            <a:r>
              <a:rPr lang="en-US" dirty="0"/>
              <a:t>Durability: After a transaction successfully completes, changes to data persist and are not undone, even in the event of a system failure.</a:t>
            </a:r>
          </a:p>
          <a:p>
            <a:pPr marL="787400" lvl="1" indent="-171450" algn="l" rtl="0">
              <a:spcBef>
                <a:spcPts val="0"/>
              </a:spcBef>
              <a:spcAft>
                <a:spcPts val="0"/>
              </a:spcAft>
              <a:buSzPts val="1100"/>
              <a:buFont typeface="Arial" panose="020B0604020202020204" pitchFamily="34" charset="0"/>
              <a:buChar char="•"/>
            </a:pPr>
            <a:r>
              <a:rPr lang="en-US" dirty="0"/>
              <a:t>E.g. In an application that transfers funds from one account to another, the durability property ensures that the changes made to each account will not be reversed.</a:t>
            </a:r>
          </a:p>
          <a:p>
            <a:pPr marL="158750" lvl="0" indent="0" algn="l" rtl="0">
              <a:spcBef>
                <a:spcPts val="0"/>
              </a:spcBef>
              <a:spcAft>
                <a:spcPts val="0"/>
              </a:spcAft>
              <a:buSzPts val="1100"/>
              <a:buNone/>
            </a:pPr>
            <a:endParaRPr lang="en-US" dirty="0"/>
          </a:p>
          <a:p>
            <a:pPr marL="158750" lvl="0" indent="0" algn="l" rtl="0">
              <a:spcBef>
                <a:spcPts val="0"/>
              </a:spcBef>
              <a:spcAft>
                <a:spcPts val="0"/>
              </a:spcAft>
              <a:buSzPts val="1100"/>
              <a:buNone/>
            </a:pPr>
            <a:r>
              <a:rPr lang="en-US" dirty="0"/>
              <a:t>The advantages come into clear focus when you think about how quickly things would get out of hand if a company attempted to manage data with Excel.</a:t>
            </a:r>
            <a:endParaRPr lang="en-US" dirty="0">
              <a:solidFill>
                <a:schemeClr val="dk1"/>
              </a:solidFill>
            </a:endParaRPr>
          </a:p>
          <a:p>
            <a:pPr marL="330200" lvl="0" indent="-171450" algn="l" rtl="0">
              <a:spcBef>
                <a:spcPts val="0"/>
              </a:spcBef>
              <a:spcAft>
                <a:spcPts val="0"/>
              </a:spcAft>
              <a:buClr>
                <a:schemeClr val="dk1"/>
              </a:buClr>
              <a:buSzPts val="1100"/>
              <a:buFont typeface="Arial" panose="020B0604020202020204" pitchFamily="34" charset="0"/>
              <a:buChar char="•"/>
            </a:pPr>
            <a:r>
              <a:rPr lang="en-US" dirty="0">
                <a:solidFill>
                  <a:schemeClr val="dk1"/>
                </a:solidFill>
              </a:rPr>
              <a:t>Consistency (e.g. number types vs. string types appearing in the same column).</a:t>
            </a:r>
          </a:p>
          <a:p>
            <a:pPr marL="330200" lvl="0" indent="-171450" algn="l" rtl="0">
              <a:spcBef>
                <a:spcPts val="0"/>
              </a:spcBef>
              <a:spcAft>
                <a:spcPts val="0"/>
              </a:spcAft>
              <a:buClr>
                <a:schemeClr val="dk1"/>
              </a:buClr>
              <a:buSzPts val="1100"/>
              <a:buFont typeface="Arial" panose="020B0604020202020204" pitchFamily="34" charset="0"/>
              <a:buChar char="•"/>
            </a:pPr>
            <a:r>
              <a:rPr lang="en-US" dirty="0">
                <a:solidFill>
                  <a:schemeClr val="dk1"/>
                </a:solidFill>
              </a:rPr>
              <a:t>Size. Lack of efficiency. Not well organized, basically have to use a single massive table.</a:t>
            </a:r>
          </a:p>
          <a:p>
            <a:pPr marL="330200" lvl="0" indent="-171450" algn="l" rtl="0">
              <a:spcBef>
                <a:spcPts val="0"/>
              </a:spcBef>
              <a:spcAft>
                <a:spcPts val="0"/>
              </a:spcAft>
              <a:buClr>
                <a:schemeClr val="dk1"/>
              </a:buClr>
              <a:buSzPts val="1100"/>
              <a:buFont typeface="Arial" panose="020B0604020202020204" pitchFamily="34" charset="0"/>
              <a:buChar char="•"/>
            </a:pPr>
            <a:r>
              <a:rPr lang="en-US" dirty="0">
                <a:solidFill>
                  <a:schemeClr val="dk1"/>
                </a:solidFill>
              </a:rPr>
              <a:t>Speed. Operations like filtering, grouping, arithmetic are all slow and difficult to do. Bad for retrieval and manipulation.</a:t>
            </a:r>
          </a:p>
          <a:p>
            <a:pPr marL="330200" lvl="0" indent="-171450" algn="l" rtl="0">
              <a:spcBef>
                <a:spcPts val="0"/>
              </a:spcBef>
              <a:spcAft>
                <a:spcPts val="0"/>
              </a:spcAft>
              <a:buSzPts val="1100"/>
              <a:buFont typeface="Arial" panose="020B0604020202020204" pitchFamily="34" charset="0"/>
              <a:buChar char="•"/>
            </a:pPr>
            <a:r>
              <a:rPr lang="en-US" dirty="0"/>
              <a:t>Decentralized. Everyone starts making their own copy, who knows which is the true master file anymore.</a:t>
            </a:r>
          </a:p>
          <a:p>
            <a:pPr marL="330200" lvl="0" indent="-171450" algn="l" rtl="0">
              <a:spcBef>
                <a:spcPts val="0"/>
              </a:spcBef>
              <a:spcAft>
                <a:spcPts val="0"/>
              </a:spcAft>
              <a:buSzPts val="1100"/>
              <a:buFont typeface="Arial" panose="020B0604020202020204" pitchFamily="34" charset="0"/>
              <a:buChar char="•"/>
            </a:pPr>
            <a:r>
              <a:rPr lang="en-US" dirty="0"/>
              <a:t>Concurrency. </a:t>
            </a:r>
          </a:p>
          <a:p>
            <a:pPr marL="330200" lvl="0" indent="-171450" algn="l" rtl="0">
              <a:spcBef>
                <a:spcPts val="0"/>
              </a:spcBef>
              <a:spcAft>
                <a:spcPts val="0"/>
              </a:spcAft>
              <a:buSzPts val="1100"/>
              <a:buFont typeface="Arial" panose="020B0604020202020204" pitchFamily="34" charset="0"/>
              <a:buChar char="•"/>
            </a:pPr>
            <a:r>
              <a:rPr lang="en-US" dirty="0"/>
              <a:t>Google Spreadsheets can handle those, but run into other issues.</a:t>
            </a:r>
          </a:p>
          <a:p>
            <a:pPr marL="330200" lvl="0" indent="-171450" algn="l" rtl="0">
              <a:spcBef>
                <a:spcPts val="0"/>
              </a:spcBef>
              <a:spcAft>
                <a:spcPts val="0"/>
              </a:spcAft>
              <a:buSzPts val="1100"/>
              <a:buFont typeface="Arial" panose="020B0604020202020204" pitchFamily="34" charset="0"/>
              <a:buChar char="•"/>
            </a:pPr>
            <a:r>
              <a:rPr lang="en-US" dirty="0"/>
              <a:t>Excel has some integration with Python, but your Excel sheet has to be very specifically formatted. Easy for it not to work.</a:t>
            </a:r>
          </a:p>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8</a:t>
            </a:fld>
            <a:endParaRPr lang="en-CA"/>
          </a:p>
        </p:txBody>
      </p:sp>
    </p:spTree>
    <p:extLst>
      <p:ext uri="{BB962C8B-B14F-4D97-AF65-F5344CB8AC3E}">
        <p14:creationId xmlns:p14="http://schemas.microsoft.com/office/powerpoint/2010/main" val="208551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CB890-F3A8-48FF-A7CA-E9ABF33443C2}" type="slidenum">
              <a:rPr lang="en-CA" smtClean="0"/>
              <a:t>9</a:t>
            </a:fld>
            <a:endParaRPr lang="en-CA"/>
          </a:p>
        </p:txBody>
      </p:sp>
    </p:spTree>
    <p:extLst>
      <p:ext uri="{BB962C8B-B14F-4D97-AF65-F5344CB8AC3E}">
        <p14:creationId xmlns:p14="http://schemas.microsoft.com/office/powerpoint/2010/main" val="344683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Declarative optimization.</a:t>
            </a:r>
          </a:p>
        </p:txBody>
      </p:sp>
      <p:sp>
        <p:nvSpPr>
          <p:cNvPr id="4" name="Slide Number Placeholder 3"/>
          <p:cNvSpPr>
            <a:spLocks noGrp="1"/>
          </p:cNvSpPr>
          <p:nvPr>
            <p:ph type="sldNum" sz="quarter" idx="5"/>
          </p:nvPr>
        </p:nvSpPr>
        <p:spPr/>
        <p:txBody>
          <a:bodyPr/>
          <a:lstStyle/>
          <a:p>
            <a:fld id="{CF3CB890-F3A8-48FF-A7CA-E9ABF33443C2}" type="slidenum">
              <a:rPr lang="en-CA" smtClean="0"/>
              <a:t>10</a:t>
            </a:fld>
            <a:endParaRPr lang="en-CA"/>
          </a:p>
        </p:txBody>
      </p:sp>
    </p:spTree>
    <p:extLst>
      <p:ext uri="{BB962C8B-B14F-4D97-AF65-F5344CB8AC3E}">
        <p14:creationId xmlns:p14="http://schemas.microsoft.com/office/powerpoint/2010/main" val="163748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of a data engineer/database admin job</a:t>
            </a:r>
          </a:p>
        </p:txBody>
      </p:sp>
      <p:sp>
        <p:nvSpPr>
          <p:cNvPr id="4" name="Slide Number Placeholder 3"/>
          <p:cNvSpPr>
            <a:spLocks noGrp="1"/>
          </p:cNvSpPr>
          <p:nvPr>
            <p:ph type="sldNum" sz="quarter" idx="5"/>
          </p:nvPr>
        </p:nvSpPr>
        <p:spPr/>
        <p:txBody>
          <a:bodyPr/>
          <a:lstStyle/>
          <a:p>
            <a:fld id="{CF3CB890-F3A8-48FF-A7CA-E9ABF33443C2}" type="slidenum">
              <a:rPr lang="en-CA" smtClean="0"/>
              <a:t>11</a:t>
            </a:fld>
            <a:endParaRPr lang="en-CA"/>
          </a:p>
        </p:txBody>
      </p:sp>
    </p:spTree>
    <p:extLst>
      <p:ext uri="{BB962C8B-B14F-4D97-AF65-F5344CB8AC3E}">
        <p14:creationId xmlns:p14="http://schemas.microsoft.com/office/powerpoint/2010/main" val="59028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5D6F-0633-4AD8-8B90-3C6C8DEA0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A6184CA-0892-4B36-AEA4-8E99F43D7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1B813FB-D9D4-4F2C-B1B1-D503DD41E8DD}"/>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AABAFFC4-52EA-42B6-9EF1-D236F30A32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B8F132-1BD2-4D09-8FF6-A5497608EC9E}"/>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328982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660F-47D8-4FCF-AB43-82B0BE49EF3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38F216-18F5-4C60-84EF-F4853496F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821333-95B1-49EE-A588-0250E12FB619}"/>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0D4A09D9-51D0-4C04-917D-1205A06075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38B152-44AF-470E-9D8D-B54F171EB518}"/>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95748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9040D-8EBD-46DF-86CE-AD08DE886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73B8BF-11E7-45D5-B9BC-24F480DEF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CC63EA-9A51-4151-8D0A-64B0B2ACB12E}"/>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2F153BBD-E043-4757-8272-E4AAED620B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EA0000-0772-4467-8FDF-F20159BE56C1}"/>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204349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E9CA-D341-41C6-9A3D-DC66FB62A5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E0B90A2-0A2B-45EE-8D10-E980FE9FC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1EDDC5-5BE5-4E37-B246-9DFC33A096A6}"/>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E208C111-8E68-494E-B7ED-1ED6CF17C9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CA61BD-11AF-460C-83AC-B8200E2336D0}"/>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124473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4279-06B4-40F0-A25F-9FEE1ADA5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D9FCF3C-290C-4084-80AC-960167913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99646-FE9D-4F7E-97A4-BD6B1275F323}"/>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BB5DB089-CCE5-48A2-870A-5C415A37C8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3A8786-79C4-420B-8324-3CF0A6709106}"/>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181616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A21F-A3B4-4311-924A-9D80DE679C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BF68554-1EB6-4BEC-A559-76833EA39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18212F-A420-42E6-8089-8C9E8891A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D97902E-89EA-4A3D-9C27-14772AAF7FF8}"/>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6" name="Footer Placeholder 5">
            <a:extLst>
              <a:ext uri="{FF2B5EF4-FFF2-40B4-BE49-F238E27FC236}">
                <a16:creationId xmlns:a16="http://schemas.microsoft.com/office/drawing/2014/main" id="{33D8BCD2-8005-466D-A940-6471701174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B6CF3CE-7159-464A-A35B-135CC364A814}"/>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425098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9CCC-9920-4DFE-9D5F-3089A434D45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B155AD-B66D-461F-9193-651E1A6A7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D8DDB-56CD-47C8-956B-2857932BA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1C45408-24F5-4CF8-BF20-6C96DF231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EE63B9-0169-4C48-B49F-865967B22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4B2FC3D-DEF0-4516-AF49-BD893EBC1D90}"/>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8" name="Footer Placeholder 7">
            <a:extLst>
              <a:ext uri="{FF2B5EF4-FFF2-40B4-BE49-F238E27FC236}">
                <a16:creationId xmlns:a16="http://schemas.microsoft.com/office/drawing/2014/main" id="{559C676A-B302-441B-96EB-044A660D798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0AFC159-D002-4EA9-B48F-4EF38653C4C3}"/>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255489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81A2-387A-41E9-9F9B-E891273A769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B016DB3-CE15-45A2-AB43-78CA639B9155}"/>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4" name="Footer Placeholder 3">
            <a:extLst>
              <a:ext uri="{FF2B5EF4-FFF2-40B4-BE49-F238E27FC236}">
                <a16:creationId xmlns:a16="http://schemas.microsoft.com/office/drawing/2014/main" id="{1BF4F620-7E25-4EA2-8886-468C969EB9A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66D2ADB-78E9-4560-820D-64C06005F6CE}"/>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6281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7FD8A-ECB0-4DFB-B5B4-FC44CF07AB3D}"/>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3" name="Footer Placeholder 2">
            <a:extLst>
              <a:ext uri="{FF2B5EF4-FFF2-40B4-BE49-F238E27FC236}">
                <a16:creationId xmlns:a16="http://schemas.microsoft.com/office/drawing/2014/main" id="{6713E699-6CA3-4D3A-9D1A-A318DF75426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E875C4D-86B4-4C27-8A6D-FCA2658E48AF}"/>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359580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79A4-CB3B-4795-91F7-B8F71DB52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FDF851-3A6B-4A64-A505-384955717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E828DF4-9DC7-457B-A538-9B94D210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0DE23-1B4F-451E-8944-D98E35D98620}"/>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6" name="Footer Placeholder 5">
            <a:extLst>
              <a:ext uri="{FF2B5EF4-FFF2-40B4-BE49-F238E27FC236}">
                <a16:creationId xmlns:a16="http://schemas.microsoft.com/office/drawing/2014/main" id="{7DFAA079-C221-44D5-BBED-6D4B7DBE2B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8BFBFD-F55E-4670-ADA2-7B81C5CFA7FD}"/>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256124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80B9-7D75-4F7B-A54F-EB032E6E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5F0227-03B7-4134-A3D6-E90D58E05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F301F72-D932-417A-B8E1-B8555C2FD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76B0-0E6B-4CE7-B781-0F3D4D0A851B}"/>
              </a:ext>
            </a:extLst>
          </p:cNvPr>
          <p:cNvSpPr>
            <a:spLocks noGrp="1"/>
          </p:cNvSpPr>
          <p:nvPr>
            <p:ph type="dt" sz="half" idx="10"/>
          </p:nvPr>
        </p:nvSpPr>
        <p:spPr/>
        <p:txBody>
          <a:bodyPr/>
          <a:lstStyle/>
          <a:p>
            <a:fld id="{832D6CA6-B9B0-44AA-B5AA-150D11000322}" type="datetimeFigureOut">
              <a:rPr lang="en-CA" smtClean="0"/>
              <a:t>2022-06-06</a:t>
            </a:fld>
            <a:endParaRPr lang="en-CA"/>
          </a:p>
        </p:txBody>
      </p:sp>
      <p:sp>
        <p:nvSpPr>
          <p:cNvPr id="6" name="Footer Placeholder 5">
            <a:extLst>
              <a:ext uri="{FF2B5EF4-FFF2-40B4-BE49-F238E27FC236}">
                <a16:creationId xmlns:a16="http://schemas.microsoft.com/office/drawing/2014/main" id="{D0CE0548-1F0E-4163-AA00-0D21FC564B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EBC430-613F-4245-97EB-B3CBA89219C3}"/>
              </a:ext>
            </a:extLst>
          </p:cNvPr>
          <p:cNvSpPr>
            <a:spLocks noGrp="1"/>
          </p:cNvSpPr>
          <p:nvPr>
            <p:ph type="sldNum" sz="quarter" idx="12"/>
          </p:nvPr>
        </p:nvSpPr>
        <p:spPr/>
        <p:txBody>
          <a:bodyPr/>
          <a:lstStyle/>
          <a:p>
            <a:fld id="{34168A99-4914-434C-A53A-195F485BAECE}" type="slidenum">
              <a:rPr lang="en-CA" smtClean="0"/>
              <a:t>‹#›</a:t>
            </a:fld>
            <a:endParaRPr lang="en-CA"/>
          </a:p>
        </p:txBody>
      </p:sp>
    </p:spTree>
    <p:extLst>
      <p:ext uri="{BB962C8B-B14F-4D97-AF65-F5344CB8AC3E}">
        <p14:creationId xmlns:p14="http://schemas.microsoft.com/office/powerpoint/2010/main" val="14333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C89F4-7E68-49D1-8359-D15DFFE36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00E63F-A889-4901-8CFE-BF8D915B4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958524-AF1F-400B-AF08-219F6175D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6CA6-B9B0-44AA-B5AA-150D11000322}" type="datetimeFigureOut">
              <a:rPr lang="en-CA" smtClean="0"/>
              <a:t>2022-06-06</a:t>
            </a:fld>
            <a:endParaRPr lang="en-CA"/>
          </a:p>
        </p:txBody>
      </p:sp>
      <p:sp>
        <p:nvSpPr>
          <p:cNvPr id="5" name="Footer Placeholder 4">
            <a:extLst>
              <a:ext uri="{FF2B5EF4-FFF2-40B4-BE49-F238E27FC236}">
                <a16:creationId xmlns:a16="http://schemas.microsoft.com/office/drawing/2014/main" id="{2BB4B765-097E-4690-B191-DA4BE63D6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7F5C364-8608-4BA1-ABB1-66FB333F4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68A99-4914-434C-A53A-195F485BAECE}" type="slidenum">
              <a:rPr lang="en-CA" smtClean="0"/>
              <a:t>‹#›</a:t>
            </a:fld>
            <a:endParaRPr lang="en-CA"/>
          </a:p>
        </p:txBody>
      </p:sp>
    </p:spTree>
    <p:extLst>
      <p:ext uri="{BB962C8B-B14F-4D97-AF65-F5344CB8AC3E}">
        <p14:creationId xmlns:p14="http://schemas.microsoft.com/office/powerpoint/2010/main" val="545836949"/>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gitalocean.com/community/tutorials/sqlite-vs-mysql-vs-postgresql-a-comparison-of-relational-database-management-syste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eremy-eng-s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73A91C5-7B5B-42A0-AC5D-14518D7F7EAD}"/>
              </a:ext>
            </a:extLst>
          </p:cNvPr>
          <p:cNvSpPr>
            <a:spLocks noGrp="1"/>
          </p:cNvSpPr>
          <p:nvPr>
            <p:ph type="ctrTitle"/>
          </p:nvPr>
        </p:nvSpPr>
        <p:spPr>
          <a:xfrm>
            <a:off x="3204642" y="2353641"/>
            <a:ext cx="5782716" cy="2150719"/>
          </a:xfrm>
          <a:noFill/>
        </p:spPr>
        <p:txBody>
          <a:bodyPr anchor="ctr">
            <a:normAutofit/>
          </a:bodyPr>
          <a:lstStyle/>
          <a:p>
            <a:r>
              <a:rPr lang="en-CA" sz="3600" dirty="0">
                <a:solidFill>
                  <a:srgbClr val="080808"/>
                </a:solidFill>
              </a:rPr>
              <a:t>W02D1 – SQL Intro</a:t>
            </a:r>
          </a:p>
        </p:txBody>
      </p:sp>
      <p:sp>
        <p:nvSpPr>
          <p:cNvPr id="3" name="Subtitle 2">
            <a:extLst>
              <a:ext uri="{FF2B5EF4-FFF2-40B4-BE49-F238E27FC236}">
                <a16:creationId xmlns:a16="http://schemas.microsoft.com/office/drawing/2014/main" id="{39FD4A5A-AC59-4D95-9838-B020A522E57C}"/>
              </a:ext>
            </a:extLst>
          </p:cNvPr>
          <p:cNvSpPr>
            <a:spLocks noGrp="1"/>
          </p:cNvSpPr>
          <p:nvPr>
            <p:ph type="subTitle" idx="1"/>
          </p:nvPr>
        </p:nvSpPr>
        <p:spPr>
          <a:xfrm>
            <a:off x="4439633" y="4518923"/>
            <a:ext cx="3312734" cy="1141851"/>
          </a:xfrm>
          <a:noFill/>
        </p:spPr>
        <p:txBody>
          <a:bodyPr>
            <a:normAutofit/>
          </a:bodyPr>
          <a:lstStyle/>
          <a:p>
            <a:r>
              <a:rPr lang="en-CA" sz="2000" dirty="0">
                <a:solidFill>
                  <a:srgbClr val="080808"/>
                </a:solidFill>
              </a:rPr>
              <a:t>Instructor: Jeremy Eng</a:t>
            </a:r>
          </a:p>
          <a:p>
            <a:r>
              <a:rPr lang="en-CA" sz="2000" dirty="0">
                <a:solidFill>
                  <a:srgbClr val="080808"/>
                </a:solidFill>
              </a:rPr>
              <a:t>Credit: Eric </a:t>
            </a:r>
            <a:r>
              <a:rPr lang="en-CA" sz="2000" dirty="0" err="1">
                <a:solidFill>
                  <a:srgbClr val="080808"/>
                </a:solidFill>
              </a:rPr>
              <a:t>Elmoznino</a:t>
            </a:r>
            <a:endParaRPr lang="en-CA" sz="2000" dirty="0">
              <a:solidFill>
                <a:srgbClr val="080808"/>
              </a:solidFill>
            </a:endParaRPr>
          </a:p>
          <a:p>
            <a:endParaRPr lang="en-CA" sz="2000" dirty="0">
              <a:solidFill>
                <a:srgbClr val="080808"/>
              </a:solidFill>
            </a:endParaRP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09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Challenges with SQL</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6498740" cy="4836097"/>
          </a:xfrm>
        </p:spPr>
        <p:txBody>
          <a:bodyPr>
            <a:normAutofit/>
          </a:bodyPr>
          <a:lstStyle/>
          <a:p>
            <a:r>
              <a:rPr lang="en-CA" sz="2000" dirty="0"/>
              <a:t>Declarative language (SQL) vs imperative (Python)</a:t>
            </a:r>
          </a:p>
          <a:p>
            <a:pPr lvl="1"/>
            <a:r>
              <a:rPr lang="en-CA" sz="1600" dirty="0"/>
              <a:t>Order of operations</a:t>
            </a:r>
          </a:p>
          <a:p>
            <a:r>
              <a:rPr lang="en-US" sz="2000" dirty="0"/>
              <a:t>Long, nested queries with many variable names</a:t>
            </a:r>
          </a:p>
          <a:p>
            <a:pPr lvl="1"/>
            <a:r>
              <a:rPr lang="en-US" sz="1600" dirty="0"/>
              <a:t>vs. imperative programming where good programs break logic up into multiple steps</a:t>
            </a:r>
          </a:p>
          <a:p>
            <a:r>
              <a:rPr lang="en-US" sz="2000" dirty="0"/>
              <a:t>Many things happening concurrently in a single SQL statement, order not explicit</a:t>
            </a:r>
          </a:p>
          <a:p>
            <a:pPr lvl="1"/>
            <a:r>
              <a:rPr lang="en-US" sz="1600" dirty="0"/>
              <a:t>vs. imperative programming where code executes line-by-line</a:t>
            </a:r>
          </a:p>
          <a:p>
            <a:r>
              <a:rPr lang="en-US" sz="2000" dirty="0"/>
              <a:t>Debugging is more difficult due to the above</a:t>
            </a:r>
          </a:p>
          <a:p>
            <a:pPr lvl="1"/>
            <a:r>
              <a:rPr lang="en-US" sz="1600" dirty="0"/>
              <a:t>Can help to break a complex query down into steps and test those out first. Incremental approach to writing the query</a:t>
            </a:r>
          </a:p>
          <a:p>
            <a:r>
              <a:rPr lang="en-US" sz="2000" dirty="0"/>
              <a:t>To review the fundamentals: </a:t>
            </a:r>
            <a:r>
              <a:rPr lang="en-US" sz="2000" dirty="0">
                <a:hlinkClick r:id="rId3"/>
              </a:rPr>
              <a:t>https://www.w3schools.com/sql/</a:t>
            </a:r>
            <a:endParaRPr lang="en-US" sz="2000" dirty="0"/>
          </a:p>
          <a:p>
            <a:endParaRPr lang="en-US" sz="2000" dirty="0"/>
          </a:p>
          <a:p>
            <a:endParaRPr lang="en-CA"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Order of execution chart">
            <a:extLst>
              <a:ext uri="{FF2B5EF4-FFF2-40B4-BE49-F238E27FC236}">
                <a16:creationId xmlns:a16="http://schemas.microsoft.com/office/drawing/2014/main" id="{F1A08568-4178-2D86-DDCF-90112A06F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5399" y="2398256"/>
            <a:ext cx="5008101" cy="252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Database Schemas</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5" y="1782980"/>
            <a:ext cx="4249377" cy="4836097"/>
          </a:xfrm>
        </p:spPr>
        <p:txBody>
          <a:bodyPr>
            <a:normAutofit/>
          </a:bodyPr>
          <a:lstStyle/>
          <a:p>
            <a:r>
              <a:rPr lang="en-CA" sz="2000" dirty="0"/>
              <a:t>How many tables should we create? What should be stored in each table? How are the different tables related?</a:t>
            </a:r>
          </a:p>
          <a:p>
            <a:r>
              <a:rPr lang="en-US" sz="2000" dirty="0"/>
              <a:t>Arguably the most difficult part of relational databases is designing the schema</a:t>
            </a:r>
          </a:p>
          <a:p>
            <a:pPr lvl="1"/>
            <a:r>
              <a:rPr lang="en-US" sz="1600" dirty="0"/>
              <a:t>Less of a concern for data scientist (data engineer/database administrator)</a:t>
            </a:r>
          </a:p>
          <a:p>
            <a:r>
              <a:rPr lang="en-US" sz="2000" dirty="0"/>
              <a:t>Important to understand the schema (structure) to know how to write queries (e.g. what tables to join).</a:t>
            </a:r>
          </a:p>
          <a:p>
            <a:r>
              <a:rPr lang="en-US" sz="2000" dirty="0"/>
              <a:t>Common designs:</a:t>
            </a:r>
          </a:p>
          <a:p>
            <a:pPr lvl="1"/>
            <a:r>
              <a:rPr lang="en-US" sz="1600" dirty="0"/>
              <a:t>Star schema</a:t>
            </a:r>
          </a:p>
          <a:p>
            <a:pPr lvl="1"/>
            <a:r>
              <a:rPr lang="en-US" sz="1600" dirty="0"/>
              <a:t>Snowflake schema</a:t>
            </a:r>
          </a:p>
          <a:p>
            <a:endParaRPr lang="en-CA"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What Is a Database Schema?">
            <a:extLst>
              <a:ext uri="{FF2B5EF4-FFF2-40B4-BE49-F238E27FC236}">
                <a16:creationId xmlns:a16="http://schemas.microsoft.com/office/drawing/2014/main" id="{E741347E-63BE-47E7-39A5-05FC3753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639" y="1670241"/>
            <a:ext cx="6632005" cy="436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44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Star Schema</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5" y="1782980"/>
            <a:ext cx="5917756" cy="4836097"/>
          </a:xfrm>
        </p:spPr>
        <p:txBody>
          <a:bodyPr>
            <a:normAutofit/>
          </a:bodyPr>
          <a:lstStyle/>
          <a:p>
            <a:r>
              <a:rPr lang="en-CA" sz="2000" dirty="0"/>
              <a:t>Fact tables vs Dimension tables</a:t>
            </a:r>
          </a:p>
          <a:p>
            <a:r>
              <a:rPr lang="en-CA" sz="2000" u="sng" dirty="0"/>
              <a:t>Fact tables</a:t>
            </a:r>
            <a:r>
              <a:rPr lang="en-CA" sz="2000" dirty="0"/>
              <a:t>: Contain events / transactions / observations. Updated often—lots of rows, less columns.</a:t>
            </a:r>
          </a:p>
          <a:p>
            <a:r>
              <a:rPr lang="en-CA" sz="2000" u="sng" dirty="0"/>
              <a:t>Dimension tables</a:t>
            </a:r>
            <a:r>
              <a:rPr lang="en-CA" sz="2000" dirty="0"/>
              <a:t>: Contain attributes about a single “concept” (column) in the fact table. Rarely updated—fewer rows.</a:t>
            </a:r>
          </a:p>
          <a:p>
            <a:r>
              <a:rPr lang="en-CA" sz="2000" dirty="0"/>
              <a:t>Fact Tables contain foreign keys, dimension tables contain primary keys.</a:t>
            </a:r>
          </a:p>
          <a:p>
            <a:r>
              <a:rPr lang="en-CA" sz="2000" dirty="0"/>
              <a:t>Dimension tables are not related to each other.</a:t>
            </a:r>
          </a:p>
          <a:p>
            <a:r>
              <a:rPr lang="en-CA" sz="2000" dirty="0"/>
              <a:t>Usually filter/group on items in dimension tables.</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oogle Shape;100;p20">
            <a:extLst>
              <a:ext uri="{FF2B5EF4-FFF2-40B4-BE49-F238E27FC236}">
                <a16:creationId xmlns:a16="http://schemas.microsoft.com/office/drawing/2014/main" id="{E8E983DF-35EB-97A1-CE84-AE306AE64F25}"/>
              </a:ext>
            </a:extLst>
          </p:cNvPr>
          <p:cNvPicPr preferRelativeResize="0"/>
          <p:nvPr/>
        </p:nvPicPr>
        <p:blipFill>
          <a:blip r:embed="rId3">
            <a:alphaModFix/>
          </a:blip>
          <a:stretch>
            <a:fillRect/>
          </a:stretch>
        </p:blipFill>
        <p:spPr>
          <a:xfrm>
            <a:off x="6825366" y="816762"/>
            <a:ext cx="4723168" cy="4105931"/>
          </a:xfrm>
          <a:prstGeom prst="rect">
            <a:avLst/>
          </a:prstGeom>
          <a:noFill/>
          <a:ln>
            <a:noFill/>
          </a:ln>
        </p:spPr>
      </p:pic>
      <p:pic>
        <p:nvPicPr>
          <p:cNvPr id="13" name="Picture 12" descr="An image showing a 5 point star representing a database star schema with the fact table in the middle of the star, and a dimension table at the end of each point of the star.">
            <a:extLst>
              <a:ext uri="{FF2B5EF4-FFF2-40B4-BE49-F238E27FC236}">
                <a16:creationId xmlns:a16="http://schemas.microsoft.com/office/drawing/2014/main" id="{264BB64C-4F05-DD4D-51A8-18CC9CB6E6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54" t="4391" r="5496" b="8781"/>
          <a:stretch/>
        </p:blipFill>
        <p:spPr>
          <a:xfrm>
            <a:off x="8002438" y="4922692"/>
            <a:ext cx="2380295" cy="1907007"/>
          </a:xfrm>
          <a:prstGeom prst="rect">
            <a:avLst/>
          </a:prstGeom>
        </p:spPr>
      </p:pic>
    </p:spTree>
    <p:extLst>
      <p:ext uri="{BB962C8B-B14F-4D97-AF65-F5344CB8AC3E}">
        <p14:creationId xmlns:p14="http://schemas.microsoft.com/office/powerpoint/2010/main" val="92733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Snowflake Schema</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4" y="1782980"/>
            <a:ext cx="4907103" cy="4836097"/>
          </a:xfrm>
        </p:spPr>
        <p:txBody>
          <a:bodyPr>
            <a:normAutofit/>
          </a:bodyPr>
          <a:lstStyle/>
          <a:p>
            <a:r>
              <a:rPr lang="en-CA" sz="2000" dirty="0"/>
              <a:t>Nested version of the Star Schema</a:t>
            </a:r>
          </a:p>
          <a:p>
            <a:pPr lvl="1"/>
            <a:r>
              <a:rPr lang="en-CA" sz="1600" dirty="0"/>
              <a:t>Dimension tables can contain foreign keys</a:t>
            </a:r>
          </a:p>
          <a:p>
            <a:r>
              <a:rPr lang="en-CA" sz="2000" dirty="0"/>
              <a:t>Dimension items can be complex concepts.</a:t>
            </a:r>
          </a:p>
          <a:p>
            <a:r>
              <a:rPr lang="en-CA" sz="2000" dirty="0"/>
              <a:t>More tables, but less duplication.</a:t>
            </a:r>
          </a:p>
          <a:p>
            <a:r>
              <a:rPr lang="en-CA" sz="2000" dirty="0"/>
              <a:t>Concepts of Normalization:</a:t>
            </a:r>
          </a:p>
          <a:p>
            <a:pPr lvl="1"/>
            <a:r>
              <a:rPr lang="en-US" sz="1600" dirty="0"/>
              <a:t>Eliminate repeating groups in individual tables.</a:t>
            </a:r>
          </a:p>
          <a:p>
            <a:pPr lvl="1"/>
            <a:r>
              <a:rPr lang="en-US" sz="1600" dirty="0"/>
              <a:t>Create a separate table for each set of related data.</a:t>
            </a:r>
          </a:p>
          <a:p>
            <a:pPr lvl="1"/>
            <a:r>
              <a:rPr lang="en-US" sz="1600" dirty="0"/>
              <a:t>Identify each set of related data with a primary key.</a:t>
            </a:r>
          </a:p>
          <a:p>
            <a:pPr lvl="1"/>
            <a:endParaRPr lang="en-CA" sz="16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Google Shape;108;p21">
            <a:extLst>
              <a:ext uri="{FF2B5EF4-FFF2-40B4-BE49-F238E27FC236}">
                <a16:creationId xmlns:a16="http://schemas.microsoft.com/office/drawing/2014/main" id="{AE1FA23E-3AB9-DE1B-365F-FF87404899CE}"/>
              </a:ext>
            </a:extLst>
          </p:cNvPr>
          <p:cNvPicPr preferRelativeResize="0"/>
          <p:nvPr/>
        </p:nvPicPr>
        <p:blipFill>
          <a:blip r:embed="rId3">
            <a:alphaModFix/>
          </a:blip>
          <a:stretch>
            <a:fillRect/>
          </a:stretch>
        </p:blipFill>
        <p:spPr>
          <a:xfrm>
            <a:off x="5550567" y="2257041"/>
            <a:ext cx="6641432" cy="3048202"/>
          </a:xfrm>
          <a:prstGeom prst="rect">
            <a:avLst/>
          </a:prstGeom>
          <a:noFill/>
          <a:ln>
            <a:noFill/>
          </a:ln>
        </p:spPr>
      </p:pic>
    </p:spTree>
    <p:extLst>
      <p:ext uri="{BB962C8B-B14F-4D97-AF65-F5344CB8AC3E}">
        <p14:creationId xmlns:p14="http://schemas.microsoft.com/office/powerpoint/2010/main" val="401724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RDBMS Landscape</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4" y="1782980"/>
            <a:ext cx="10575825" cy="4531873"/>
          </a:xfrm>
        </p:spPr>
        <p:txBody>
          <a:bodyPr>
            <a:normAutofit/>
          </a:bodyPr>
          <a:lstStyle/>
          <a:p>
            <a:r>
              <a:rPr lang="en-CA" sz="2000" dirty="0"/>
              <a:t>SQL is a programming language, but there are many different flavours of SQL (versions).</a:t>
            </a:r>
          </a:p>
          <a:p>
            <a:pPr lvl="1"/>
            <a:r>
              <a:rPr lang="en-CA" sz="1600" dirty="0"/>
              <a:t>Basic SQL statements are the same, but different custom statements.</a:t>
            </a:r>
          </a:p>
          <a:p>
            <a:pPr lvl="1"/>
            <a:endParaRPr lang="en-CA" sz="2000" dirty="0"/>
          </a:p>
          <a:p>
            <a:r>
              <a:rPr lang="en-US" sz="2000" dirty="0"/>
              <a:t>Closed source (i.e. paid)</a:t>
            </a:r>
          </a:p>
          <a:p>
            <a:pPr lvl="1"/>
            <a:r>
              <a:rPr lang="en-US" sz="1600" dirty="0"/>
              <a:t>Vendors: Oracle, SQL Server (Microsoft), IBM DB2, Microsoft Access - local small databases</a:t>
            </a:r>
          </a:p>
          <a:p>
            <a:pPr lvl="1"/>
            <a:r>
              <a:rPr lang="en-US" sz="1600" dirty="0"/>
              <a:t>Could come with integrations and services that make things easier</a:t>
            </a:r>
          </a:p>
          <a:p>
            <a:pPr lvl="1"/>
            <a:endParaRPr lang="en-US" sz="1600" dirty="0"/>
          </a:p>
          <a:p>
            <a:r>
              <a:rPr lang="en-US" sz="2000" dirty="0"/>
              <a:t>Open source (i.e. free)</a:t>
            </a:r>
          </a:p>
          <a:p>
            <a:pPr lvl="1"/>
            <a:r>
              <a:rPr lang="en-US" sz="1600" dirty="0"/>
              <a:t>MySQL, PostgreSQL, SQLite, MariaDB</a:t>
            </a:r>
          </a:p>
          <a:p>
            <a:pPr lvl="1"/>
            <a:r>
              <a:rPr lang="en-US" sz="1600" dirty="0"/>
              <a:t>Good developer community makes these great options</a:t>
            </a:r>
          </a:p>
          <a:p>
            <a:pPr lvl="1"/>
            <a:r>
              <a:rPr lang="en-US" sz="1600" dirty="0">
                <a:hlinkClick r:id="rId3"/>
              </a:rPr>
              <a:t>This website </a:t>
            </a:r>
            <a:r>
              <a:rPr lang="en-US" sz="1600" dirty="0"/>
              <a:t>offers a good comparison of open source systems options.</a:t>
            </a:r>
          </a:p>
          <a:p>
            <a:endParaRPr lang="en-CA"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06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SQLite and PostgreSQL (Postgres)</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4" y="1782980"/>
            <a:ext cx="10575825" cy="4531873"/>
          </a:xfrm>
        </p:spPr>
        <p:txBody>
          <a:bodyPr>
            <a:normAutofit/>
          </a:bodyPr>
          <a:lstStyle/>
          <a:p>
            <a:r>
              <a:rPr lang="en-CA" sz="2000" dirty="0"/>
              <a:t>SQLite is great to learn SQL</a:t>
            </a:r>
          </a:p>
          <a:p>
            <a:pPr lvl="1"/>
            <a:r>
              <a:rPr lang="en-CA" sz="1600" dirty="0"/>
              <a:t>Don’t have to set up a server with users.</a:t>
            </a:r>
          </a:p>
          <a:p>
            <a:r>
              <a:rPr lang="en-CA" sz="2000" dirty="0"/>
              <a:t>Stored locally as a file (can be used by desktop applications)</a:t>
            </a:r>
          </a:p>
          <a:p>
            <a:r>
              <a:rPr lang="en-CA" sz="2000" dirty="0"/>
              <a:t>Not actually used in companies/orgs with multiple users</a:t>
            </a:r>
          </a:p>
          <a:p>
            <a:pPr lvl="1"/>
            <a:r>
              <a:rPr lang="en-CA" sz="1600" dirty="0"/>
              <a:t>E.g. no concurrency</a:t>
            </a:r>
          </a:p>
          <a:p>
            <a:endParaRPr lang="en-CA" sz="2000" dirty="0"/>
          </a:p>
          <a:p>
            <a:r>
              <a:rPr lang="en-US" sz="2000" dirty="0"/>
              <a:t>Postgres is open source which makes it easy to upgrade or extend</a:t>
            </a:r>
          </a:p>
          <a:p>
            <a:r>
              <a:rPr lang="en-US" sz="2000" dirty="0"/>
              <a:t>High compliance to the SQL standard</a:t>
            </a:r>
          </a:p>
          <a:p>
            <a:r>
              <a:rPr lang="en-US" sz="2000" dirty="0"/>
              <a:t>Easily runs on Windows, Mac OS X, and almost all Linux distributions</a:t>
            </a:r>
          </a:p>
          <a:p>
            <a:r>
              <a:rPr lang="en-US" sz="2000" dirty="0"/>
              <a:t>MySQL would be a good choice too (less compliance to SQL standard)</a:t>
            </a:r>
          </a:p>
          <a:p>
            <a:r>
              <a:rPr lang="en-US" sz="2000" dirty="0"/>
              <a:t>Can run locally or connect remotely.</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3068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SQL Demo</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4" y="1782980"/>
            <a:ext cx="10575825" cy="4531873"/>
          </a:xfrm>
        </p:spPr>
        <p:txBody>
          <a:bodyPr>
            <a:normAutofit/>
          </a:bodyPr>
          <a:lstStyle/>
          <a:p>
            <a:endParaRPr lang="en-US"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268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3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a:t>Introduction</a:t>
            </a:r>
            <a:endParaRPr lang="en-CA" sz="3600" dirty="0"/>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8" y="1782981"/>
            <a:ext cx="6995581" cy="4393982"/>
          </a:xfrm>
        </p:spPr>
        <p:txBody>
          <a:bodyPr>
            <a:noAutofit/>
          </a:bodyPr>
          <a:lstStyle/>
          <a:p>
            <a:r>
              <a:rPr lang="en-CA" sz="2000" dirty="0"/>
              <a:t>Instructor: Dr. Jeremy Eng (engj@saskpolytech.ca)</a:t>
            </a:r>
          </a:p>
          <a:p>
            <a:r>
              <a:rPr lang="en-CA" sz="2000" dirty="0"/>
              <a:t>Lead Cloud Applications and Data Instructor at </a:t>
            </a:r>
            <a:r>
              <a:rPr lang="en-CA" sz="2000" dirty="0" err="1"/>
              <a:t>Sask</a:t>
            </a:r>
            <a:r>
              <a:rPr lang="en-CA" sz="2000" dirty="0"/>
              <a:t> Polytech</a:t>
            </a:r>
          </a:p>
          <a:p>
            <a:r>
              <a:rPr lang="en-CA" sz="2000" dirty="0"/>
              <a:t>Born and raised in Saskatoon, Saskatchewan</a:t>
            </a:r>
          </a:p>
          <a:p>
            <a:r>
              <a:rPr lang="en-CA" sz="2000" dirty="0"/>
              <a:t>PhD in Statistics</a:t>
            </a:r>
          </a:p>
          <a:p>
            <a:r>
              <a:rPr lang="en-CA" sz="2000" dirty="0"/>
              <a:t>Research Areas:</a:t>
            </a:r>
          </a:p>
          <a:p>
            <a:pPr lvl="1"/>
            <a:r>
              <a:rPr lang="en-CA" sz="1800" dirty="0"/>
              <a:t>Big data simulations involving Monte Carlo techniques</a:t>
            </a:r>
          </a:p>
          <a:p>
            <a:pPr lvl="1"/>
            <a:r>
              <a:rPr lang="en-CA" sz="1800" dirty="0"/>
              <a:t>Developing and applying machine learning techniques to model COVID-19 spread in Saskatchewan and Canada (PMCMC)</a:t>
            </a:r>
          </a:p>
          <a:p>
            <a:r>
              <a:rPr lang="en-CA" sz="2000" dirty="0"/>
              <a:t>Microsoft Certified Trainer</a:t>
            </a:r>
          </a:p>
          <a:p>
            <a:r>
              <a:rPr lang="en-CA" sz="2000" dirty="0"/>
              <a:t>LinkedIn: </a:t>
            </a:r>
            <a:r>
              <a:rPr lang="en-CA" sz="2000" dirty="0">
                <a:hlinkClick r:id="rId3"/>
              </a:rPr>
              <a:t>https://www.linkedin.com/in/jeremy-eng-sk/</a:t>
            </a:r>
            <a:endParaRPr lang="en-CA" sz="2000" dirty="0"/>
          </a:p>
          <a:p>
            <a:endParaRPr lang="en-US" sz="2000" dirty="0"/>
          </a:p>
          <a:p>
            <a:endParaRPr lang="en-CA" sz="2000" dirty="0"/>
          </a:p>
          <a:p>
            <a:endParaRPr lang="en-CA" sz="2000" dirty="0"/>
          </a:p>
        </p:txBody>
      </p:sp>
      <p:grpSp>
        <p:nvGrpSpPr>
          <p:cNvPr id="42" name="Group 4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8" name="Isosceles Triangle 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0" name="Rectangle 4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descr="A person with the arms crossed&#10;&#10;Description automatically generated with medium confidence">
            <a:extLst>
              <a:ext uri="{FF2B5EF4-FFF2-40B4-BE49-F238E27FC236}">
                <a16:creationId xmlns:a16="http://schemas.microsoft.com/office/drawing/2014/main" id="{9C469F5E-E8B2-4BE4-B102-555C9395D4ED}"/>
              </a:ext>
            </a:extLst>
          </p:cNvPr>
          <p:cNvPicPr>
            <a:picLocks noChangeAspect="1"/>
          </p:cNvPicPr>
          <p:nvPr/>
        </p:nvPicPr>
        <p:blipFill>
          <a:blip r:embed="rId4"/>
          <a:stretch>
            <a:fillRect/>
          </a:stretch>
        </p:blipFill>
        <p:spPr>
          <a:xfrm>
            <a:off x="8191843" y="1457471"/>
            <a:ext cx="3356688" cy="3356688"/>
          </a:xfrm>
          <a:prstGeom prst="rect">
            <a:avLst/>
          </a:prstGeom>
        </p:spPr>
      </p:pic>
    </p:spTree>
    <p:extLst>
      <p:ext uri="{BB962C8B-B14F-4D97-AF65-F5344CB8AC3E}">
        <p14:creationId xmlns:p14="http://schemas.microsoft.com/office/powerpoint/2010/main" val="271057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B301CC-08EC-41BA-8513-E973D76DC1AD}"/>
              </a:ext>
            </a:extLst>
          </p:cNvPr>
          <p:cNvSpPr>
            <a:spLocks noGrp="1"/>
          </p:cNvSpPr>
          <p:nvPr>
            <p:ph type="title"/>
          </p:nvPr>
        </p:nvSpPr>
        <p:spPr>
          <a:xfrm>
            <a:off x="643467" y="1698171"/>
            <a:ext cx="3962061" cy="4516360"/>
          </a:xfrm>
        </p:spPr>
        <p:txBody>
          <a:bodyPr anchor="t">
            <a:normAutofit/>
          </a:bodyPr>
          <a:lstStyle/>
          <a:p>
            <a:r>
              <a:rPr lang="en-CA" sz="3600" dirty="0"/>
              <a:t>Outline</a:t>
            </a:r>
          </a:p>
        </p:txBody>
      </p:sp>
      <p:sp>
        <p:nvSpPr>
          <p:cNvPr id="4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08B3D1B-C3F9-4952-889D-D7D4744E31F8}"/>
              </a:ext>
            </a:extLst>
          </p:cNvPr>
          <p:cNvSpPr>
            <a:spLocks noGrp="1"/>
          </p:cNvSpPr>
          <p:nvPr>
            <p:ph idx="1"/>
          </p:nvPr>
        </p:nvSpPr>
        <p:spPr>
          <a:xfrm>
            <a:off x="5070020" y="1698170"/>
            <a:ext cx="6478513" cy="4516361"/>
          </a:xfrm>
        </p:spPr>
        <p:txBody>
          <a:bodyPr>
            <a:normAutofit/>
          </a:bodyPr>
          <a:lstStyle/>
          <a:p>
            <a:r>
              <a:rPr lang="en-CA" sz="2000" dirty="0"/>
              <a:t>Introduction</a:t>
            </a:r>
          </a:p>
          <a:p>
            <a:pPr lvl="1"/>
            <a:r>
              <a:rPr lang="en-CA" sz="1600" dirty="0"/>
              <a:t>Types of Data</a:t>
            </a:r>
          </a:p>
          <a:p>
            <a:r>
              <a:rPr lang="en-CA" sz="2000" dirty="0"/>
              <a:t>SQL</a:t>
            </a:r>
          </a:p>
          <a:p>
            <a:r>
              <a:rPr lang="en-CA" sz="2000" dirty="0"/>
              <a:t>Database Schemas</a:t>
            </a:r>
          </a:p>
          <a:p>
            <a:r>
              <a:rPr lang="en-CA" sz="2000" dirty="0"/>
              <a:t>RDBMS Landscape</a:t>
            </a:r>
          </a:p>
          <a:p>
            <a:endParaRPr lang="en-CA" sz="2000" dirty="0"/>
          </a:p>
          <a:p>
            <a:r>
              <a:rPr lang="en-CA" sz="2000" dirty="0"/>
              <a:t>SQL Demo/Exercises</a:t>
            </a:r>
          </a:p>
          <a:p>
            <a:pPr lvl="1"/>
            <a:endParaRPr lang="en-CA" sz="1600" dirty="0"/>
          </a:p>
          <a:p>
            <a:pPr lvl="1"/>
            <a:endParaRPr lang="en-CA" sz="1600" dirty="0"/>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080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Introduction</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4324508" cy="5075020"/>
          </a:xfrm>
        </p:spPr>
        <p:txBody>
          <a:bodyPr>
            <a:normAutofit/>
          </a:bodyPr>
          <a:lstStyle/>
          <a:p>
            <a:r>
              <a:rPr lang="en-CA" sz="2000" dirty="0"/>
              <a:t>Almost all companies/organizations store their data in some form of a </a:t>
            </a:r>
            <a:r>
              <a:rPr lang="en-CA" sz="2000" b="1" dirty="0"/>
              <a:t>database</a:t>
            </a:r>
            <a:r>
              <a:rPr lang="en-CA" sz="2000" dirty="0"/>
              <a:t>.</a:t>
            </a:r>
          </a:p>
          <a:p>
            <a:r>
              <a:rPr lang="en-CA" sz="2000" dirty="0"/>
              <a:t>3 main types of data:</a:t>
            </a:r>
          </a:p>
          <a:p>
            <a:pPr marL="457200" indent="-457200">
              <a:buFont typeface="+mj-lt"/>
              <a:buAutoNum type="arabicPeriod"/>
            </a:pPr>
            <a:r>
              <a:rPr lang="en-US" sz="2000" dirty="0"/>
              <a:t>Structured</a:t>
            </a:r>
          </a:p>
          <a:p>
            <a:pPr lvl="1"/>
            <a:r>
              <a:rPr lang="en-US" sz="1600" dirty="0"/>
              <a:t>Tabular (rows/columns)</a:t>
            </a:r>
          </a:p>
          <a:p>
            <a:pPr lvl="1"/>
            <a:r>
              <a:rPr lang="en-US" sz="1600" dirty="0"/>
              <a:t>Relational</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descr="What's the Difference? Relational vs Non-Relational Databases -  insightsoftware">
            <a:extLst>
              <a:ext uri="{FF2B5EF4-FFF2-40B4-BE49-F238E27FC236}">
                <a16:creationId xmlns:a16="http://schemas.microsoft.com/office/drawing/2014/main" id="{0E47EA2C-9F57-6BF9-A1D7-F5F4219F7B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67973" y="2108602"/>
            <a:ext cx="6739062" cy="318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08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Introduction</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4324508" cy="5075020"/>
          </a:xfrm>
        </p:spPr>
        <p:txBody>
          <a:bodyPr>
            <a:normAutofit/>
          </a:bodyPr>
          <a:lstStyle/>
          <a:p>
            <a:r>
              <a:rPr lang="en-CA" sz="2000" dirty="0"/>
              <a:t>Almost all companies/organizations store their data in some form of a </a:t>
            </a:r>
            <a:r>
              <a:rPr lang="en-CA" sz="2000" b="1" dirty="0"/>
              <a:t>database</a:t>
            </a:r>
            <a:r>
              <a:rPr lang="en-CA" sz="2000" dirty="0"/>
              <a:t>.</a:t>
            </a:r>
          </a:p>
          <a:p>
            <a:r>
              <a:rPr lang="en-CA" sz="2000" dirty="0"/>
              <a:t>3 main types of data:</a:t>
            </a:r>
          </a:p>
          <a:p>
            <a:pPr marL="457200" indent="-457200">
              <a:buFont typeface="+mj-lt"/>
              <a:buAutoNum type="arabicPeriod"/>
            </a:pPr>
            <a:r>
              <a:rPr lang="en-US" sz="2000" dirty="0"/>
              <a:t>Structured</a:t>
            </a:r>
          </a:p>
          <a:p>
            <a:pPr lvl="1"/>
            <a:r>
              <a:rPr lang="en-US" sz="1600" dirty="0"/>
              <a:t>Tabular (rows/columns)</a:t>
            </a:r>
          </a:p>
          <a:p>
            <a:pPr lvl="1"/>
            <a:r>
              <a:rPr lang="en-US" sz="1600" dirty="0"/>
              <a:t>Relational</a:t>
            </a:r>
          </a:p>
          <a:p>
            <a:pPr marL="457200" indent="-457200">
              <a:buFont typeface="+mj-lt"/>
              <a:buAutoNum type="arabicPeriod"/>
            </a:pPr>
            <a:r>
              <a:rPr lang="en-US" sz="2000" dirty="0"/>
              <a:t>Semi-structured</a:t>
            </a:r>
          </a:p>
          <a:p>
            <a:pPr lvl="1"/>
            <a:r>
              <a:rPr lang="en-US" sz="1600" dirty="0"/>
              <a:t>Key-value stores (JSON), graph databases</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35DD1DF2-01EF-26FE-98E4-67E97B51B05B}"/>
              </a:ext>
            </a:extLst>
          </p:cNvPr>
          <p:cNvPicPr>
            <a:picLocks noChangeAspect="1"/>
          </p:cNvPicPr>
          <p:nvPr/>
        </p:nvPicPr>
        <p:blipFill>
          <a:blip r:embed="rId3"/>
          <a:stretch>
            <a:fillRect/>
          </a:stretch>
        </p:blipFill>
        <p:spPr>
          <a:xfrm>
            <a:off x="7581497" y="314217"/>
            <a:ext cx="2364377" cy="6222049"/>
          </a:xfrm>
          <a:prstGeom prst="rect">
            <a:avLst/>
          </a:prstGeom>
        </p:spPr>
      </p:pic>
    </p:spTree>
    <p:extLst>
      <p:ext uri="{BB962C8B-B14F-4D97-AF65-F5344CB8AC3E}">
        <p14:creationId xmlns:p14="http://schemas.microsoft.com/office/powerpoint/2010/main" val="219107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Introduction</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4324508" cy="5075020"/>
          </a:xfrm>
        </p:spPr>
        <p:txBody>
          <a:bodyPr>
            <a:normAutofit/>
          </a:bodyPr>
          <a:lstStyle/>
          <a:p>
            <a:r>
              <a:rPr lang="en-CA" sz="2000" dirty="0"/>
              <a:t>Almost all companies/organizations store their data in some form of a </a:t>
            </a:r>
            <a:r>
              <a:rPr lang="en-CA" sz="2000" b="1" dirty="0"/>
              <a:t>database</a:t>
            </a:r>
            <a:r>
              <a:rPr lang="en-CA" sz="2000" dirty="0"/>
              <a:t>.</a:t>
            </a:r>
          </a:p>
          <a:p>
            <a:r>
              <a:rPr lang="en-CA" sz="2000" dirty="0"/>
              <a:t>3 main types of data:</a:t>
            </a:r>
          </a:p>
          <a:p>
            <a:pPr marL="457200" indent="-457200">
              <a:buFont typeface="+mj-lt"/>
              <a:buAutoNum type="arabicPeriod"/>
            </a:pPr>
            <a:r>
              <a:rPr lang="en-US" sz="2000" dirty="0"/>
              <a:t>Structured</a:t>
            </a:r>
          </a:p>
          <a:p>
            <a:pPr lvl="1"/>
            <a:r>
              <a:rPr lang="en-US" sz="1600" dirty="0"/>
              <a:t>Tabular (rows/columns)</a:t>
            </a:r>
          </a:p>
          <a:p>
            <a:pPr lvl="1"/>
            <a:r>
              <a:rPr lang="en-US" sz="1600" dirty="0"/>
              <a:t>Relational</a:t>
            </a:r>
          </a:p>
          <a:p>
            <a:pPr marL="457200" indent="-457200">
              <a:buFont typeface="+mj-lt"/>
              <a:buAutoNum type="arabicPeriod"/>
            </a:pPr>
            <a:r>
              <a:rPr lang="en-US" sz="2000" dirty="0"/>
              <a:t>Semi-structured</a:t>
            </a:r>
          </a:p>
          <a:p>
            <a:pPr lvl="1"/>
            <a:r>
              <a:rPr lang="en-US" sz="1600" dirty="0"/>
              <a:t>Key-value stores (JSON), graph databases</a:t>
            </a:r>
          </a:p>
          <a:p>
            <a:pPr marL="457200" indent="-457200">
              <a:buFont typeface="+mj-lt"/>
              <a:buAutoNum type="arabicPeriod"/>
            </a:pPr>
            <a:r>
              <a:rPr lang="en-US" sz="2000" dirty="0"/>
              <a:t>Unstructured</a:t>
            </a:r>
          </a:p>
          <a:p>
            <a:pPr lvl="1"/>
            <a:r>
              <a:rPr lang="en-US" sz="1600" dirty="0"/>
              <a:t>Audio, video, binary data</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E8BF5FC7-72B5-9E44-D10B-E593DAEEB26F}"/>
              </a:ext>
            </a:extLst>
          </p:cNvPr>
          <p:cNvGrpSpPr/>
          <p:nvPr/>
        </p:nvGrpSpPr>
        <p:grpSpPr>
          <a:xfrm>
            <a:off x="6375041" y="1457471"/>
            <a:ext cx="4844248" cy="4361891"/>
            <a:chOff x="8514533" y="2734742"/>
            <a:chExt cx="2797039" cy="2424685"/>
          </a:xfrm>
        </p:grpSpPr>
        <p:pic>
          <p:nvPicPr>
            <p:cNvPr id="14" name="Picture 13" descr="Icon of a webpage showing a person on the screen">
              <a:extLst>
                <a:ext uri="{FF2B5EF4-FFF2-40B4-BE49-F238E27FC236}">
                  <a16:creationId xmlns:a16="http://schemas.microsoft.com/office/drawing/2014/main" id="{6C8F021B-DEDF-7B2F-36D6-F7CA08AF3FEE}"/>
                </a:ext>
              </a:extLst>
            </p:cNvPr>
            <p:cNvPicPr>
              <a:picLocks noChangeAspect="1"/>
            </p:cNvPicPr>
            <p:nvPr/>
          </p:nvPicPr>
          <p:blipFill>
            <a:blip r:embed="rId3"/>
            <a:stretch>
              <a:fillRect/>
            </a:stretch>
          </p:blipFill>
          <p:spPr>
            <a:xfrm>
              <a:off x="8514533" y="2757602"/>
              <a:ext cx="1066690" cy="802066"/>
            </a:xfrm>
            <a:prstGeom prst="rect">
              <a:avLst/>
            </a:prstGeom>
          </p:spPr>
        </p:pic>
        <p:pic>
          <p:nvPicPr>
            <p:cNvPr id="15" name="Picture 14" descr="Icon of a scenery of mountain and moon&#10;representing photography">
              <a:extLst>
                <a:ext uri="{FF2B5EF4-FFF2-40B4-BE49-F238E27FC236}">
                  <a16:creationId xmlns:a16="http://schemas.microsoft.com/office/drawing/2014/main" id="{5774B26B-34F8-1850-6C6A-B65E6208C071}"/>
                </a:ext>
              </a:extLst>
            </p:cNvPr>
            <p:cNvPicPr>
              <a:picLocks noChangeAspect="1"/>
            </p:cNvPicPr>
            <p:nvPr/>
          </p:nvPicPr>
          <p:blipFill>
            <a:blip r:embed="rId4"/>
            <a:stretch>
              <a:fillRect/>
            </a:stretch>
          </p:blipFill>
          <p:spPr>
            <a:xfrm>
              <a:off x="10463786" y="2734742"/>
              <a:ext cx="847786" cy="847786"/>
            </a:xfrm>
            <a:prstGeom prst="rect">
              <a:avLst/>
            </a:prstGeom>
          </p:spPr>
        </p:pic>
        <p:pic>
          <p:nvPicPr>
            <p:cNvPr id="16" name="Picture 15" descr="Icon of a document">
              <a:extLst>
                <a:ext uri="{FF2B5EF4-FFF2-40B4-BE49-F238E27FC236}">
                  <a16:creationId xmlns:a16="http://schemas.microsoft.com/office/drawing/2014/main" id="{AAD640E1-3C39-B849-CD7A-FC42AE2D819B}"/>
                </a:ext>
              </a:extLst>
            </p:cNvPr>
            <p:cNvPicPr>
              <a:picLocks noChangeAspect="1"/>
            </p:cNvPicPr>
            <p:nvPr/>
          </p:nvPicPr>
          <p:blipFill>
            <a:blip r:embed="rId5"/>
            <a:stretch>
              <a:fillRect/>
            </a:stretch>
          </p:blipFill>
          <p:spPr>
            <a:xfrm>
              <a:off x="8702067" y="4096891"/>
              <a:ext cx="691622" cy="1005844"/>
            </a:xfrm>
            <a:prstGeom prst="rect">
              <a:avLst/>
            </a:prstGeom>
          </p:spPr>
        </p:pic>
        <p:pic>
          <p:nvPicPr>
            <p:cNvPr id="17" name="Picture 16" descr="Icon of a microphone">
              <a:extLst>
                <a:ext uri="{FF2B5EF4-FFF2-40B4-BE49-F238E27FC236}">
                  <a16:creationId xmlns:a16="http://schemas.microsoft.com/office/drawing/2014/main" id="{2059EC39-A19A-0550-2F2D-7B1646D183CB}"/>
                </a:ext>
              </a:extLst>
            </p:cNvPr>
            <p:cNvPicPr>
              <a:picLocks noChangeAspect="1"/>
            </p:cNvPicPr>
            <p:nvPr/>
          </p:nvPicPr>
          <p:blipFill>
            <a:blip r:embed="rId6"/>
            <a:stretch>
              <a:fillRect/>
            </a:stretch>
          </p:blipFill>
          <p:spPr>
            <a:xfrm>
              <a:off x="10537722" y="4040199"/>
              <a:ext cx="699914" cy="1119228"/>
            </a:xfrm>
            <a:prstGeom prst="rect">
              <a:avLst/>
            </a:prstGeom>
          </p:spPr>
        </p:pic>
      </p:grpSp>
    </p:spTree>
    <p:extLst>
      <p:ext uri="{BB962C8B-B14F-4D97-AF65-F5344CB8AC3E}">
        <p14:creationId xmlns:p14="http://schemas.microsoft.com/office/powerpoint/2010/main" val="7937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Introduction</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4324508" cy="5075020"/>
          </a:xfrm>
        </p:spPr>
        <p:txBody>
          <a:bodyPr>
            <a:normAutofit/>
          </a:bodyPr>
          <a:lstStyle/>
          <a:p>
            <a:r>
              <a:rPr lang="en-CA" sz="2000" dirty="0"/>
              <a:t>Almost all companies/organizations store their data in some form of a </a:t>
            </a:r>
            <a:r>
              <a:rPr lang="en-CA" sz="2000" b="1" dirty="0"/>
              <a:t>database</a:t>
            </a:r>
            <a:r>
              <a:rPr lang="en-CA" sz="2000" dirty="0"/>
              <a:t>.</a:t>
            </a:r>
          </a:p>
          <a:p>
            <a:r>
              <a:rPr lang="en-CA" sz="2000" dirty="0"/>
              <a:t>3 main types of data:</a:t>
            </a:r>
          </a:p>
          <a:p>
            <a:pPr marL="457200" indent="-457200">
              <a:buFont typeface="+mj-lt"/>
              <a:buAutoNum type="arabicPeriod"/>
            </a:pPr>
            <a:r>
              <a:rPr lang="en-US" sz="2000" dirty="0"/>
              <a:t>Structured</a:t>
            </a:r>
          </a:p>
          <a:p>
            <a:pPr lvl="1"/>
            <a:r>
              <a:rPr lang="en-US" sz="1600" dirty="0"/>
              <a:t>Tabular (rows/columns)</a:t>
            </a:r>
          </a:p>
          <a:p>
            <a:pPr lvl="1"/>
            <a:r>
              <a:rPr lang="en-US" sz="1600" dirty="0"/>
              <a:t>Relational</a:t>
            </a:r>
          </a:p>
          <a:p>
            <a:pPr marL="457200" indent="-457200">
              <a:buFont typeface="+mj-lt"/>
              <a:buAutoNum type="arabicPeriod"/>
            </a:pPr>
            <a:r>
              <a:rPr lang="en-US" sz="2000" dirty="0"/>
              <a:t>Semi-structured</a:t>
            </a:r>
          </a:p>
          <a:p>
            <a:pPr lvl="1"/>
            <a:r>
              <a:rPr lang="en-US" sz="1600" dirty="0"/>
              <a:t>Key-value stores (JSON), graph databases</a:t>
            </a:r>
          </a:p>
          <a:p>
            <a:pPr marL="457200" indent="-457200">
              <a:buFont typeface="+mj-lt"/>
              <a:buAutoNum type="arabicPeriod"/>
            </a:pPr>
            <a:r>
              <a:rPr lang="en-US" sz="2000" dirty="0"/>
              <a:t>Unstructured</a:t>
            </a:r>
          </a:p>
          <a:p>
            <a:pPr lvl="1"/>
            <a:r>
              <a:rPr lang="en-US" sz="1600" dirty="0"/>
              <a:t>Audio, video, binary data</a:t>
            </a:r>
          </a:p>
          <a:p>
            <a:r>
              <a:rPr lang="en-US" sz="2000" dirty="0"/>
              <a:t>SQL databases are used to store </a:t>
            </a:r>
            <a:r>
              <a:rPr lang="en-US" sz="2000" b="1" dirty="0"/>
              <a:t>structured</a:t>
            </a:r>
            <a:r>
              <a:rPr lang="en-US" sz="2000" dirty="0"/>
              <a:t> data (relational data)</a:t>
            </a:r>
          </a:p>
          <a:p>
            <a:endParaRPr lang="en-CA"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descr="What's the Difference? Relational vs Non-Relational Databases -  insightsoftware">
            <a:extLst>
              <a:ext uri="{FF2B5EF4-FFF2-40B4-BE49-F238E27FC236}">
                <a16:creationId xmlns:a16="http://schemas.microsoft.com/office/drawing/2014/main" id="{0E47EA2C-9F57-6BF9-A1D7-F5F4219F7B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67973" y="2108602"/>
            <a:ext cx="6739062" cy="318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5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Introduction: Why Use Databases?</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5" y="1782980"/>
            <a:ext cx="5452535" cy="4531873"/>
          </a:xfrm>
        </p:spPr>
        <p:txBody>
          <a:bodyPr>
            <a:normAutofit/>
          </a:bodyPr>
          <a:lstStyle/>
          <a:p>
            <a:r>
              <a:rPr lang="en-CA" sz="2000" dirty="0"/>
              <a:t>Databases enforce strict structure and relationships (clean data)</a:t>
            </a:r>
          </a:p>
          <a:p>
            <a:r>
              <a:rPr lang="en-CA" sz="2000" dirty="0"/>
              <a:t>Ensures all data transactions are </a:t>
            </a:r>
            <a:r>
              <a:rPr lang="en-CA" sz="2000" i="1" dirty="0"/>
              <a:t>correct</a:t>
            </a:r>
            <a:r>
              <a:rPr lang="en-CA" sz="2000" dirty="0"/>
              <a:t>.</a:t>
            </a:r>
          </a:p>
          <a:p>
            <a:pPr lvl="1"/>
            <a:r>
              <a:rPr lang="en-CA" sz="1600" dirty="0"/>
              <a:t>ACID properties</a:t>
            </a:r>
          </a:p>
          <a:p>
            <a:r>
              <a:rPr lang="en-CA" sz="2000" dirty="0"/>
              <a:t>Can store massive amounts of data</a:t>
            </a:r>
          </a:p>
          <a:p>
            <a:r>
              <a:rPr lang="en-CA" sz="2000" dirty="0"/>
              <a:t>Efficient data retrieval</a:t>
            </a:r>
          </a:p>
          <a:p>
            <a:r>
              <a:rPr lang="en-CA" sz="2000" dirty="0"/>
              <a:t>Centralized, secure, robust</a:t>
            </a:r>
          </a:p>
          <a:p>
            <a:r>
              <a:rPr lang="en-CA" sz="2000" dirty="0"/>
              <a:t>Integration availability with other software tools (e.g. Python)</a:t>
            </a:r>
          </a:p>
          <a:p>
            <a:endParaRPr lang="en-CA" sz="2000" dirty="0"/>
          </a:p>
          <a:p>
            <a:r>
              <a:rPr lang="en-CA" sz="2000" dirty="0"/>
              <a:t>Bad example: Excel spreadsheets</a:t>
            </a:r>
          </a:p>
          <a:p>
            <a:pPr lvl="1"/>
            <a:endParaRPr lang="en-CA" sz="16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so you use microsoft excel tell me more about your database skills - Willy  Wonka Sarcasm Meme | Make a Meme">
            <a:extLst>
              <a:ext uri="{FF2B5EF4-FFF2-40B4-BE49-F238E27FC236}">
                <a16:creationId xmlns:a16="http://schemas.microsoft.com/office/drawing/2014/main" id="{D51D463B-7CA9-B2A3-BC50-C754BBDDC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39" y="2009239"/>
            <a:ext cx="4282251" cy="356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1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C763B-F8B3-4253-B7C1-713F08E5E8DF}"/>
              </a:ext>
            </a:extLst>
          </p:cNvPr>
          <p:cNvSpPr>
            <a:spLocks noGrp="1"/>
          </p:cNvSpPr>
          <p:nvPr>
            <p:ph type="title"/>
          </p:nvPr>
        </p:nvSpPr>
        <p:spPr>
          <a:xfrm>
            <a:off x="643467" y="321734"/>
            <a:ext cx="10905066" cy="1135737"/>
          </a:xfrm>
        </p:spPr>
        <p:txBody>
          <a:bodyPr>
            <a:normAutofit/>
          </a:bodyPr>
          <a:lstStyle/>
          <a:p>
            <a:r>
              <a:rPr lang="en-CA" sz="3600" dirty="0"/>
              <a:t>Why SQL?</a:t>
            </a:r>
          </a:p>
        </p:txBody>
      </p:sp>
      <p:sp>
        <p:nvSpPr>
          <p:cNvPr id="3" name="Content Placeholder 2">
            <a:extLst>
              <a:ext uri="{FF2B5EF4-FFF2-40B4-BE49-F238E27FC236}">
                <a16:creationId xmlns:a16="http://schemas.microsoft.com/office/drawing/2014/main" id="{7CFA885C-ABA2-49F5-ADE4-4FC8C86C7605}"/>
              </a:ext>
            </a:extLst>
          </p:cNvPr>
          <p:cNvSpPr>
            <a:spLocks noGrp="1"/>
          </p:cNvSpPr>
          <p:nvPr>
            <p:ph idx="1"/>
          </p:nvPr>
        </p:nvSpPr>
        <p:spPr>
          <a:xfrm>
            <a:off x="643466" y="1782980"/>
            <a:ext cx="5179818" cy="4836097"/>
          </a:xfrm>
        </p:spPr>
        <p:txBody>
          <a:bodyPr>
            <a:normAutofit/>
          </a:bodyPr>
          <a:lstStyle/>
          <a:p>
            <a:r>
              <a:rPr lang="en-CA" sz="2000" dirty="0"/>
              <a:t>Most common form of </a:t>
            </a:r>
            <a:r>
              <a:rPr lang="en-CA" sz="2000" b="1" dirty="0"/>
              <a:t>relational database management system</a:t>
            </a:r>
            <a:r>
              <a:rPr lang="en-CA" sz="2000" dirty="0"/>
              <a:t> (RDBMS)</a:t>
            </a:r>
          </a:p>
          <a:p>
            <a:pPr lvl="1"/>
            <a:r>
              <a:rPr lang="en-CA" sz="1600" dirty="0"/>
              <a:t>Relations created via Primary/Foreign keys</a:t>
            </a:r>
          </a:p>
          <a:p>
            <a:pPr lvl="1"/>
            <a:r>
              <a:rPr lang="en-CA" sz="1600" dirty="0"/>
              <a:t>Save space by using multiple tables</a:t>
            </a:r>
          </a:p>
          <a:p>
            <a:r>
              <a:rPr lang="en-CA" sz="2000" dirty="0"/>
              <a:t>Use queries to get only the data you want.</a:t>
            </a:r>
          </a:p>
          <a:p>
            <a:r>
              <a:rPr lang="en-CA" sz="2000" dirty="0"/>
              <a:t>Can calculate summary statistics on groups/subsets of data.</a:t>
            </a:r>
          </a:p>
          <a:p>
            <a:r>
              <a:rPr lang="en-CA" sz="2000" dirty="0"/>
              <a:t>Mentioned in most data science job postings.</a:t>
            </a:r>
          </a:p>
          <a:p>
            <a:pPr lvl="1"/>
            <a:r>
              <a:rPr lang="en-CA" sz="1600" dirty="0"/>
              <a:t>Focus on data retrieval, not definition/manipulation/control.</a:t>
            </a:r>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Relational and non relational databases">
            <a:extLst>
              <a:ext uri="{FF2B5EF4-FFF2-40B4-BE49-F238E27FC236}">
                <a16:creationId xmlns:a16="http://schemas.microsoft.com/office/drawing/2014/main" id="{F4F0B8A5-1878-6CFB-23EA-71754C5B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192" y="2321372"/>
            <a:ext cx="5472341" cy="319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82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3148</TotalTime>
  <Words>1429</Words>
  <Application>Microsoft Office PowerPoint</Application>
  <PresentationFormat>Widescreen</PresentationFormat>
  <Paragraphs>177</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W02D1 – SQL Intro</vt:lpstr>
      <vt:lpstr>Introduction</vt:lpstr>
      <vt:lpstr>Outline</vt:lpstr>
      <vt:lpstr>Introduction</vt:lpstr>
      <vt:lpstr>Introduction</vt:lpstr>
      <vt:lpstr>Introduction</vt:lpstr>
      <vt:lpstr>Introduction</vt:lpstr>
      <vt:lpstr>Introduction: Why Use Databases?</vt:lpstr>
      <vt:lpstr>Why SQL?</vt:lpstr>
      <vt:lpstr>Challenges with SQL</vt:lpstr>
      <vt:lpstr>Database Schemas</vt:lpstr>
      <vt:lpstr>Star Schema</vt:lpstr>
      <vt:lpstr>Snowflake Schema</vt:lpstr>
      <vt:lpstr>RDBMS Landscape</vt:lpstr>
      <vt:lpstr>SQLite and PostgreSQL (Postgres)</vt:lpstr>
      <vt:lpstr>SQL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W04D1 – Dimensionality Reduction</dc:title>
  <dc:creator>Eng, Jeremy</dc:creator>
  <cp:lastModifiedBy>Eng, Jeremy</cp:lastModifiedBy>
  <cp:revision>108</cp:revision>
  <dcterms:created xsi:type="dcterms:W3CDTF">2022-03-22T03:04:09Z</dcterms:created>
  <dcterms:modified xsi:type="dcterms:W3CDTF">2022-06-06T15:14:13Z</dcterms:modified>
</cp:coreProperties>
</file>